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78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8B698D-BB28-4C04-928E-24311B3BC1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C33CDBA-CF4B-4CE4-B76D-B6E2A5B92C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67C1076-61AF-4831-9370-CB3F332FE2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913B1-1B7F-4018-9F97-8DA7C014B18D}" type="datetimeFigureOut">
              <a:rPr lang="ru-RU" smtClean="0"/>
              <a:t>07.02.2024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B2FF9DA-3D1F-4AAC-A433-1ABE53089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84A5819-B090-4C59-AEB1-9920217EF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4E51D-02A1-42AF-BC32-287F2201C7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9746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5F4A3A-6A91-4DFB-A7FB-AFA2942F88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D79B76D-BDA4-4F0B-91E1-4F4539BEC0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81F571D-D01D-4B68-BB89-865F713702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913B1-1B7F-4018-9F97-8DA7C014B18D}" type="datetimeFigureOut">
              <a:rPr lang="ru-RU" smtClean="0"/>
              <a:t>07.02.2024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5361D61-B2F6-477E-85B9-B6B0CC301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6BD1EB8-DE7E-40DF-9F7F-BB2DD5736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4E51D-02A1-42AF-BC32-287F2201C7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0183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5E22F88-53CD-42FE-BEA4-9C0DA2548C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84B891E-817E-4CF1-A95E-9ED9A93509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F9D5B5E-9546-4792-869E-D067F35726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913B1-1B7F-4018-9F97-8DA7C014B18D}" type="datetimeFigureOut">
              <a:rPr lang="ru-RU" smtClean="0"/>
              <a:t>07.02.2024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4141D92-2F7A-4515-A374-C840549D8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EF0811A-6ABC-4612-9D74-810C81554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4E51D-02A1-42AF-BC32-287F2201C7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1101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EC6C66-7322-4732-8EF0-614A629BE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2369BBB-373C-43AD-8C35-91831D8C41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2AA907E-995C-42C0-B719-EAFEB669D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913B1-1B7F-4018-9F97-8DA7C014B18D}" type="datetimeFigureOut">
              <a:rPr lang="ru-RU" smtClean="0"/>
              <a:t>07.02.2024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C686578-2B53-462C-BF96-75771F1D3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6763F71-F6EA-4EAF-ADE2-292395644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4E51D-02A1-42AF-BC32-287F2201C7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6720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2AE3D9-6CCA-469E-9B7B-8CBA02115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4601196-62D0-45CD-8FB7-4E3D569FC4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B4C07E2-8588-49D7-99AC-EE1E830985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913B1-1B7F-4018-9F97-8DA7C014B18D}" type="datetimeFigureOut">
              <a:rPr lang="ru-RU" smtClean="0"/>
              <a:t>07.02.2024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1640D51-C622-4E9F-814C-4E1EAB626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DE73164-54EE-4C76-B330-56564B376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4E51D-02A1-42AF-BC32-287F2201C7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2707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F12800-4CC4-42E8-8C82-77BBFC9F41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3C9BA9-3D10-42D0-BFF4-7BD60B73BF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ACE1A03-BE00-493E-B39B-D762548B12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A27198C-71D8-42CE-B730-D22F76AF0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913B1-1B7F-4018-9F97-8DA7C014B18D}" type="datetimeFigureOut">
              <a:rPr lang="ru-RU" smtClean="0"/>
              <a:t>07.02.2024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8A0D09F-68F4-4A6E-B49E-A86AB66174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01A3BE1-3A77-47C5-85B2-877D5D367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4E51D-02A1-42AF-BC32-287F2201C7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4757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1B30E9-3C1F-4396-9107-31D57320D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E0D3437-3E9E-4CAD-8257-478C301355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1A9F085-A97E-4E25-B47F-4D52E36E85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77DB6CC-2E19-4D2D-A7BE-A57A79382C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50BD7C5-6689-43E2-831D-975A18FC1B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6AF68C7-C34F-4B87-9729-1D11819AD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913B1-1B7F-4018-9F97-8DA7C014B18D}" type="datetimeFigureOut">
              <a:rPr lang="ru-RU" smtClean="0"/>
              <a:t>07.02.2024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6F69EF6-DF62-4C93-9192-118B5FBF5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4913FC6-6EA4-460F-984F-3FAF727AA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4E51D-02A1-42AF-BC32-287F2201C7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7912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B10697-7001-4E40-90CD-92F9C185B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4CE38A3-6B5D-4512-973B-B5A683873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913B1-1B7F-4018-9F97-8DA7C014B18D}" type="datetimeFigureOut">
              <a:rPr lang="ru-RU" smtClean="0"/>
              <a:t>07.02.2024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A29D630-D1C8-42D0-B082-1E6FB6FBC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9AB3CFD-8F0F-4716-99E0-BEBA3F419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4E51D-02A1-42AF-BC32-287F2201C7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8716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5852662-5E36-4A66-B5DB-A8A2927DE9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913B1-1B7F-4018-9F97-8DA7C014B18D}" type="datetimeFigureOut">
              <a:rPr lang="ru-RU" smtClean="0"/>
              <a:t>07.02.2024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63E0C2-8A15-4310-9364-576C52E8A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62FBCD2-792C-43AD-BAE7-B110ED690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4E51D-02A1-42AF-BC32-287F2201C7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1844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FA160C-3317-458B-A111-458441036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2B4B653-9518-4DE7-A5A3-698256F9FA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1C3444E-FBF3-4C65-B05F-AFB1E92AE1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17D3E00-F6D4-4F6E-AE8F-D685EF62B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913B1-1B7F-4018-9F97-8DA7C014B18D}" type="datetimeFigureOut">
              <a:rPr lang="ru-RU" smtClean="0"/>
              <a:t>07.02.2024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6A16EE3-2E5D-4E44-AD7F-B7A60D4B9F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1FEFA9C-91A0-4212-BC56-F1F5BA745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4E51D-02A1-42AF-BC32-287F2201C7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5229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A3E4C8-B188-4B42-A9EE-211748A17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BE39BF7-9D86-4518-919C-BAD6B24DD5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E576349-36F0-4A71-A4DD-7B9F63E775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690654A-D4EF-4A57-B998-CCE5EAB1A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913B1-1B7F-4018-9F97-8DA7C014B18D}" type="datetimeFigureOut">
              <a:rPr lang="ru-RU" smtClean="0"/>
              <a:t>07.02.2024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8A2F06F-F67F-41C1-9E18-DD0BC1397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0DB066E-FE3F-4BD4-9150-73786845E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4E51D-02A1-42AF-BC32-287F2201C7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2879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341D89-2AF1-4E9F-8988-61BA78B34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E32B495-71BF-4BAE-B2E0-A4A79BE85E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EA70778-F24A-4CFE-A557-08EF362E04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2913B1-1B7F-4018-9F97-8DA7C014B18D}" type="datetimeFigureOut">
              <a:rPr lang="ru-RU" smtClean="0"/>
              <a:t>07.02.2024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C4E6E83-E888-47C5-AFF4-B51C254FFF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7281CD2-B3D0-4E02-9E35-1AA3557CB2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A4E51D-02A1-42AF-BC32-287F2201C7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8003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E6DAEED-FBF3-483F-92C7-C61065E71B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59" y="0"/>
            <a:ext cx="1515139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CB1E5CB-E5BA-4162-8E64-8CD4BCE3A2CE}"/>
              </a:ext>
            </a:extLst>
          </p:cNvPr>
          <p:cNvSpPr txBox="1"/>
          <p:nvPr/>
        </p:nvSpPr>
        <p:spPr>
          <a:xfrm>
            <a:off x="3790764" y="2967335"/>
            <a:ext cx="57170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Montserrat" panose="00000500000000000000"/>
              </a:rPr>
              <a:t>Роль аналитика при внедрении проектов</a:t>
            </a:r>
          </a:p>
        </p:txBody>
      </p:sp>
    </p:spTree>
    <p:extLst>
      <p:ext uri="{BB962C8B-B14F-4D97-AF65-F5344CB8AC3E}">
        <p14:creationId xmlns:p14="http://schemas.microsoft.com/office/powerpoint/2010/main" val="19460302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45627E5-8ADA-4DB7-917A-EBF422A09E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3683"/>
            <a:ext cx="2787588" cy="514422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22E732E-17F6-4A0C-B37E-14C66D4D0A0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4831777" y="715560"/>
            <a:ext cx="6251151" cy="454629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EED532C-E4D7-4EFF-A581-69112E31C1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3683"/>
            <a:ext cx="1562318" cy="51442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500054C-C728-45BD-9A34-F8A5603C0454}"/>
              </a:ext>
            </a:extLst>
          </p:cNvPr>
          <p:cNvSpPr txBox="1"/>
          <p:nvPr/>
        </p:nvSpPr>
        <p:spPr>
          <a:xfrm>
            <a:off x="790113" y="1029810"/>
            <a:ext cx="106709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Montserrat" panose="00000500000000000000"/>
              </a:rPr>
              <a:t>Виды внедряемых проектов</a:t>
            </a:r>
            <a:r>
              <a:rPr lang="ru-RU" dirty="0">
                <a:latin typeface="Montserrat" panose="00000500000000000000"/>
              </a:rPr>
              <a:t>:</a:t>
            </a:r>
          </a:p>
          <a:p>
            <a:r>
              <a:rPr lang="ru-RU" dirty="0">
                <a:latin typeface="Montserrat" panose="00000500000000000000"/>
              </a:rPr>
              <a:t>готовое решение;                                                                                               </a:t>
            </a:r>
          </a:p>
          <a:p>
            <a:r>
              <a:rPr lang="ru-RU" dirty="0">
                <a:latin typeface="Montserrat" panose="00000500000000000000"/>
              </a:rPr>
              <a:t>новая разработка;</a:t>
            </a:r>
          </a:p>
          <a:p>
            <a:endParaRPr lang="ru-RU" dirty="0">
              <a:latin typeface="Montserrat" panose="0000050000000000000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68634A4-805B-4F6E-B7CD-4AA40A90335A}"/>
              </a:ext>
            </a:extLst>
          </p:cNvPr>
          <p:cNvSpPr txBox="1"/>
          <p:nvPr/>
        </p:nvSpPr>
        <p:spPr>
          <a:xfrm>
            <a:off x="722624" y="341186"/>
            <a:ext cx="1241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Montserrat" panose="00000500000000000000"/>
              </a:rPr>
              <a:t>ПРОЕКТ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E0CB7A9-D3F1-4B4D-BC6B-1E8A06DF9AF0}"/>
              </a:ext>
            </a:extLst>
          </p:cNvPr>
          <p:cNvSpPr txBox="1"/>
          <p:nvPr/>
        </p:nvSpPr>
        <p:spPr>
          <a:xfrm>
            <a:off x="790113" y="2101620"/>
            <a:ext cx="344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Montserrat" panose="00000500000000000000"/>
              </a:rPr>
              <a:t>Стадии внедрения проекта</a:t>
            </a:r>
            <a:r>
              <a:rPr lang="ru-RU" dirty="0">
                <a:latin typeface="Montserrat" panose="00000500000000000000"/>
              </a:rPr>
              <a:t>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EE91D39-3F52-488B-87EE-A8AA67B15869}"/>
              </a:ext>
            </a:extLst>
          </p:cNvPr>
          <p:cNvSpPr txBox="1"/>
          <p:nvPr/>
        </p:nvSpPr>
        <p:spPr>
          <a:xfrm>
            <a:off x="790113" y="2790244"/>
            <a:ext cx="449210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Montserrat" panose="00000500000000000000"/>
              </a:rPr>
              <a:t>предпроектная подготовка;</a:t>
            </a:r>
          </a:p>
          <a:p>
            <a:r>
              <a:rPr lang="ru-RU" dirty="0">
                <a:latin typeface="Montserrat" panose="00000500000000000000"/>
              </a:rPr>
              <a:t>разработка</a:t>
            </a:r>
          </a:p>
          <a:p>
            <a:r>
              <a:rPr lang="ru-RU" dirty="0">
                <a:latin typeface="Montserrat" panose="00000500000000000000"/>
              </a:rPr>
              <a:t>внедрение;</a:t>
            </a:r>
          </a:p>
          <a:p>
            <a:r>
              <a:rPr lang="ru-RU" dirty="0">
                <a:latin typeface="Montserrat" panose="00000500000000000000"/>
              </a:rPr>
              <a:t>поддержка;</a:t>
            </a:r>
          </a:p>
          <a:p>
            <a:r>
              <a:rPr lang="ru-RU" dirty="0">
                <a:latin typeface="Montserrat" panose="00000500000000000000"/>
              </a:rPr>
              <a:t>модернизация.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F3F0763-82E0-404F-8DF7-BD773D6C06EA}"/>
              </a:ext>
            </a:extLst>
          </p:cNvPr>
          <p:cNvSpPr txBox="1"/>
          <p:nvPr/>
        </p:nvSpPr>
        <p:spPr>
          <a:xfrm>
            <a:off x="781159" y="4321702"/>
            <a:ext cx="344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Montserrat" panose="00000500000000000000"/>
              </a:rPr>
              <a:t>Команда внедрения</a:t>
            </a:r>
            <a:r>
              <a:rPr lang="ru-RU" dirty="0">
                <a:latin typeface="Montserrat" panose="00000500000000000000"/>
              </a:rPr>
              <a:t>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E8901F4-263A-4361-B802-E1A2FD0F117C}"/>
              </a:ext>
            </a:extLst>
          </p:cNvPr>
          <p:cNvSpPr txBox="1"/>
          <p:nvPr/>
        </p:nvSpPr>
        <p:spPr>
          <a:xfrm>
            <a:off x="781159" y="4689761"/>
            <a:ext cx="1057338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Montserrat" panose="00000500000000000000"/>
              </a:rPr>
              <a:t>бизнес-аналитик;</a:t>
            </a:r>
          </a:p>
          <a:p>
            <a:r>
              <a:rPr lang="ru-RU" dirty="0">
                <a:latin typeface="Montserrat" panose="00000500000000000000"/>
              </a:rPr>
              <a:t>системный аналитик;</a:t>
            </a:r>
          </a:p>
          <a:p>
            <a:r>
              <a:rPr lang="ru-RU" dirty="0">
                <a:latin typeface="Montserrat" panose="00000500000000000000"/>
              </a:rPr>
              <a:t>разработчики;</a:t>
            </a:r>
          </a:p>
          <a:p>
            <a:r>
              <a:rPr lang="ru-RU" dirty="0">
                <a:latin typeface="Montserrat" panose="00000500000000000000"/>
              </a:rPr>
              <a:t>тестировщик;</a:t>
            </a:r>
          </a:p>
          <a:p>
            <a:r>
              <a:rPr lang="ru-RU" dirty="0">
                <a:latin typeface="Montserrat" panose="00000500000000000000"/>
              </a:rPr>
              <a:t>команда поддержки</a:t>
            </a:r>
          </a:p>
          <a:p>
            <a:r>
              <a:rPr lang="ru-RU" dirty="0">
                <a:latin typeface="Montserrat" panose="00000500000000000000"/>
              </a:rPr>
              <a:t>рук. проекта.</a:t>
            </a:r>
          </a:p>
        </p:txBody>
      </p:sp>
    </p:spTree>
    <p:extLst>
      <p:ext uri="{BB962C8B-B14F-4D97-AF65-F5344CB8AC3E}">
        <p14:creationId xmlns:p14="http://schemas.microsoft.com/office/powerpoint/2010/main" val="14660264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6C09CD5-ABE8-4DFA-999C-233017FF56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3683"/>
            <a:ext cx="2787588" cy="51442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3F9C1C8-F8F3-4A06-B97D-660BF8696E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66417"/>
            <a:ext cx="7273925" cy="4091583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9CACC0F-F91C-434B-8190-975C1D5AF8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3683"/>
            <a:ext cx="1562318" cy="51442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95F59BF-83FD-46CD-8DE1-A9904A5E6FB3}"/>
              </a:ext>
            </a:extLst>
          </p:cNvPr>
          <p:cNvSpPr txBox="1"/>
          <p:nvPr/>
        </p:nvSpPr>
        <p:spPr>
          <a:xfrm>
            <a:off x="745320" y="351574"/>
            <a:ext cx="1296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Montserrat" panose="00000500000000000000"/>
              </a:rPr>
              <a:t>ЗАДАЧИ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1E7B29B-5CAB-442B-A19E-B7A808E8DB15}"/>
              </a:ext>
            </a:extLst>
          </p:cNvPr>
          <p:cNvSpPr txBox="1"/>
          <p:nvPr/>
        </p:nvSpPr>
        <p:spPr>
          <a:xfrm>
            <a:off x="4080769" y="720906"/>
            <a:ext cx="38114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Montserrat" panose="00000500000000000000"/>
              </a:rPr>
              <a:t>Базовые</a:t>
            </a:r>
            <a:r>
              <a:rPr lang="ru-RU" dirty="0">
                <a:latin typeface="Montserrat" panose="00000500000000000000"/>
              </a:rPr>
              <a:t>:</a:t>
            </a:r>
          </a:p>
          <a:p>
            <a:r>
              <a:rPr lang="ru-RU" dirty="0">
                <a:latin typeface="Montserrat" panose="00000500000000000000"/>
              </a:rPr>
              <a:t>- взаимодействие с заказчиком</a:t>
            </a:r>
          </a:p>
          <a:p>
            <a:r>
              <a:rPr lang="ru-RU" dirty="0">
                <a:latin typeface="Montserrat" panose="00000500000000000000"/>
              </a:rPr>
              <a:t>- анализ требований и подготовка документации</a:t>
            </a:r>
          </a:p>
          <a:p>
            <a:r>
              <a:rPr lang="ru-RU" dirty="0">
                <a:latin typeface="Montserrat" panose="00000500000000000000"/>
              </a:rPr>
              <a:t>- взаимодействие с командой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C70BABC-A937-4DA1-AD31-8B3E9BC63BFB}"/>
              </a:ext>
            </a:extLst>
          </p:cNvPr>
          <p:cNvSpPr txBox="1"/>
          <p:nvPr/>
        </p:nvSpPr>
        <p:spPr>
          <a:xfrm>
            <a:off x="6983766" y="2894501"/>
            <a:ext cx="50070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Montserrat" panose="00000500000000000000"/>
              </a:rPr>
              <a:t>Дополнительные</a:t>
            </a:r>
            <a:r>
              <a:rPr lang="ru-RU" dirty="0">
                <a:latin typeface="Montserrat" panose="00000500000000000000"/>
              </a:rPr>
              <a:t>:</a:t>
            </a:r>
          </a:p>
          <a:p>
            <a:r>
              <a:rPr lang="ru-RU" dirty="0">
                <a:latin typeface="Montserrat" panose="00000500000000000000"/>
              </a:rPr>
              <a:t>- использование нотаций BPMN, UML, </a:t>
            </a:r>
            <a:r>
              <a:rPr lang="en-US" dirty="0">
                <a:latin typeface="Montserrat" panose="00000500000000000000"/>
              </a:rPr>
              <a:t>EPC</a:t>
            </a:r>
            <a:endParaRPr lang="ru-RU" dirty="0">
              <a:latin typeface="Montserrat" panose="00000500000000000000"/>
            </a:endParaRPr>
          </a:p>
          <a:p>
            <a:r>
              <a:rPr lang="ru-RU" dirty="0">
                <a:latin typeface="Montserrat" panose="00000500000000000000"/>
              </a:rPr>
              <a:t>- SQL</a:t>
            </a:r>
          </a:p>
        </p:txBody>
      </p:sp>
    </p:spTree>
    <p:extLst>
      <p:ext uri="{BB962C8B-B14F-4D97-AF65-F5344CB8AC3E}">
        <p14:creationId xmlns:p14="http://schemas.microsoft.com/office/powerpoint/2010/main" val="25695865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21EEF39-2E61-480B-8E8B-C478513A63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3683"/>
            <a:ext cx="2787588" cy="51442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6655FD1-9558-48FB-9CB9-A46B51F18E92}"/>
              </a:ext>
            </a:extLst>
          </p:cNvPr>
          <p:cNvSpPr txBox="1"/>
          <p:nvPr/>
        </p:nvSpPr>
        <p:spPr>
          <a:xfrm>
            <a:off x="0" y="346228"/>
            <a:ext cx="2246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Montserrat" panose="00000500000000000000"/>
              </a:rPr>
              <a:t>Работа с заказчиком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401EB89-7E30-4F76-BA79-6DBE942550C0}"/>
              </a:ext>
            </a:extLst>
          </p:cNvPr>
          <p:cNvSpPr txBox="1"/>
          <p:nvPr/>
        </p:nvSpPr>
        <p:spPr>
          <a:xfrm>
            <a:off x="500108" y="2186100"/>
            <a:ext cx="482649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dirty="0">
                <a:latin typeface="Montserrat" panose="00000500000000000000"/>
              </a:rPr>
              <a:t>Взаимодействие с заказчиком </a:t>
            </a:r>
          </a:p>
          <a:p>
            <a:r>
              <a:rPr lang="ru-RU" dirty="0">
                <a:latin typeface="Montserrat" panose="00000500000000000000"/>
              </a:rPr>
              <a:t>(</a:t>
            </a:r>
            <a:r>
              <a:rPr lang="ru-RU" dirty="0" err="1">
                <a:latin typeface="Montserrat" panose="00000500000000000000"/>
              </a:rPr>
              <a:t>soft-skills</a:t>
            </a:r>
            <a:r>
              <a:rPr lang="ru-RU" dirty="0">
                <a:latin typeface="Montserrat" panose="00000500000000000000"/>
              </a:rPr>
              <a:t>)</a:t>
            </a:r>
          </a:p>
          <a:p>
            <a:r>
              <a:rPr lang="ru-RU" dirty="0">
                <a:latin typeface="Montserrat" panose="00000500000000000000"/>
              </a:rPr>
              <a:t>2. Предпроектная подготовка</a:t>
            </a:r>
          </a:p>
          <a:p>
            <a:r>
              <a:rPr lang="ru-RU" dirty="0">
                <a:latin typeface="Montserrat" panose="00000500000000000000"/>
              </a:rPr>
              <a:t>3. Документирование требований</a:t>
            </a:r>
          </a:p>
          <a:p>
            <a:r>
              <a:rPr lang="ru-RU" dirty="0">
                <a:latin typeface="Montserrat" panose="00000500000000000000"/>
              </a:rPr>
              <a:t>4. Поиск и внесение предложений по оптимизации бизнес-процессов заказчика</a:t>
            </a:r>
          </a:p>
          <a:p>
            <a:r>
              <a:rPr lang="ru-RU" dirty="0">
                <a:latin typeface="Montserrat" panose="00000500000000000000"/>
              </a:rPr>
              <a:t>5. Демонстрация работы внедряемого решения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251C19D-2660-4DF9-805C-86835D7BED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3364" y="513943"/>
            <a:ext cx="5734850" cy="5830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8176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82417DD-0F59-4C72-9CAC-01E8C505C4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3683"/>
            <a:ext cx="2787588" cy="51442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00ED8B6-515F-43E0-9778-2FAF4D8E47FC}"/>
              </a:ext>
            </a:extLst>
          </p:cNvPr>
          <p:cNvSpPr txBox="1"/>
          <p:nvPr/>
        </p:nvSpPr>
        <p:spPr>
          <a:xfrm>
            <a:off x="937579" y="346228"/>
            <a:ext cx="912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Montserrat" panose="00000500000000000000"/>
              </a:rPr>
              <a:t>Анализ</a:t>
            </a:r>
          </a:p>
        </p:txBody>
      </p:sp>
      <p:pic>
        <p:nvPicPr>
          <p:cNvPr id="1026" name="Picture 2" descr="Мем Про Тз От Заказчика">
            <a:extLst>
              <a:ext uri="{FF2B5EF4-FFF2-40B4-BE49-F238E27FC236}">
                <a16:creationId xmlns:a16="http://schemas.microsoft.com/office/drawing/2014/main" id="{6C58EAC8-53FB-43A6-85FA-EBAEA90E30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2397" y="1174072"/>
            <a:ext cx="6378523" cy="4509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22475BE-0A03-45C8-BDE5-1B4CB13EDDCE}"/>
              </a:ext>
            </a:extLst>
          </p:cNvPr>
          <p:cNvSpPr txBox="1"/>
          <p:nvPr/>
        </p:nvSpPr>
        <p:spPr>
          <a:xfrm>
            <a:off x="347438" y="2690336"/>
            <a:ext cx="457495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Montserrat" panose="00000500000000000000"/>
              </a:rPr>
              <a:t>1. Формализация требований заказчика (текстовое описание, схемы)</a:t>
            </a:r>
          </a:p>
          <a:p>
            <a:r>
              <a:rPr lang="ru-RU" dirty="0">
                <a:latin typeface="Montserrat" panose="00000500000000000000"/>
              </a:rPr>
              <a:t>2. Моделирование процессов, визуализация данных</a:t>
            </a:r>
          </a:p>
          <a:p>
            <a:r>
              <a:rPr lang="ru-RU" dirty="0">
                <a:latin typeface="Montserrat" panose="00000500000000000000"/>
              </a:rPr>
              <a:t>3. Использование методологии </a:t>
            </a:r>
            <a:r>
              <a:rPr lang="en-US" dirty="0">
                <a:latin typeface="Montserrat" panose="00000500000000000000"/>
              </a:rPr>
              <a:t>As is &amp; To</a:t>
            </a:r>
            <a:r>
              <a:rPr lang="ru-RU" dirty="0">
                <a:latin typeface="Montserrat" panose="00000500000000000000"/>
              </a:rPr>
              <a:t> </a:t>
            </a:r>
            <a:r>
              <a:rPr lang="en-US" dirty="0">
                <a:latin typeface="Montserrat" panose="00000500000000000000"/>
              </a:rPr>
              <a:t>B</a:t>
            </a:r>
            <a:endParaRPr lang="ru-RU" dirty="0">
              <a:latin typeface="Montserrat" panose="00000500000000000000"/>
            </a:endParaRPr>
          </a:p>
          <a:p>
            <a:endParaRPr lang="ru-RU" dirty="0">
              <a:latin typeface="Montserrat" panose="000005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23931643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70030C0-726C-452B-80EA-92787C4A4B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3683"/>
            <a:ext cx="2787588" cy="51442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22495D6-02FF-4C50-AEC7-19D4B91BD8B3}"/>
              </a:ext>
            </a:extLst>
          </p:cNvPr>
          <p:cNvSpPr txBox="1"/>
          <p:nvPr/>
        </p:nvSpPr>
        <p:spPr>
          <a:xfrm>
            <a:off x="132622" y="346228"/>
            <a:ext cx="2096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Montserrat" panose="00000500000000000000"/>
              </a:rPr>
              <a:t>Работа с командой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59204C1-4E1D-491A-995D-9F1F9FE10C89}"/>
              </a:ext>
            </a:extLst>
          </p:cNvPr>
          <p:cNvSpPr txBox="1"/>
          <p:nvPr/>
        </p:nvSpPr>
        <p:spPr>
          <a:xfrm>
            <a:off x="6546344" y="1440297"/>
            <a:ext cx="45749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Montserrat" panose="00000500000000000000"/>
              </a:rPr>
              <a:t>2. Тестирование доработок/разработки с точки зрения  пользователя</a:t>
            </a:r>
          </a:p>
        </p:txBody>
      </p:sp>
      <p:pic>
        <p:nvPicPr>
          <p:cNvPr id="2050" name="Picture 2" descr="https://sun9-7.userapi.com/impg/o9rOl3fqpCD7afmsVAP_TpX7fNT42qJP6TiWRQ/spsIH_ve4EM.jpg?size=615x389&amp;quality=96&amp;sign=888cab6ca81a4ef5dcf655482ee2b258&amp;type=album">
            <a:extLst>
              <a:ext uri="{FF2B5EF4-FFF2-40B4-BE49-F238E27FC236}">
                <a16:creationId xmlns:a16="http://schemas.microsoft.com/office/drawing/2014/main" id="{69DEA0BC-3E17-4780-9767-31B23989A2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325" y="2528541"/>
            <a:ext cx="4488265" cy="2838919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46F38CD-AC31-4BBE-8ACC-526621298AB3}"/>
              </a:ext>
            </a:extLst>
          </p:cNvPr>
          <p:cNvSpPr txBox="1"/>
          <p:nvPr/>
        </p:nvSpPr>
        <p:spPr>
          <a:xfrm>
            <a:off x="807325" y="1118883"/>
            <a:ext cx="44882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Montserrat" panose="00000500000000000000"/>
              </a:rPr>
              <a:t>1. Подготовка ТЗ (итог сбора требований Заказчика для системного аналитика или ТЗ на разработку для команды)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D887FB2-0DF1-4B20-8801-8C1D2D72E6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6344" y="2528541"/>
            <a:ext cx="4062472" cy="4248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6055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1FA8DA8-57E9-4B99-AC5C-FBF388E8F1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73683"/>
            <a:ext cx="3622089" cy="51442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F1E886A-FBAE-4D9C-BB01-ADE5C61D209D}"/>
              </a:ext>
            </a:extLst>
          </p:cNvPr>
          <p:cNvSpPr txBox="1"/>
          <p:nvPr/>
        </p:nvSpPr>
        <p:spPr>
          <a:xfrm>
            <a:off x="0" y="346228"/>
            <a:ext cx="28620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Montserrat" panose="00000500000000000000"/>
              </a:rPr>
              <a:t>Подготовка документации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3B43FC7-4546-4DC8-BBDF-23A123802ABF}"/>
              </a:ext>
            </a:extLst>
          </p:cNvPr>
          <p:cNvSpPr txBox="1"/>
          <p:nvPr/>
        </p:nvSpPr>
        <p:spPr>
          <a:xfrm>
            <a:off x="347438" y="2690336"/>
            <a:ext cx="45749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Montserrat" panose="00000500000000000000"/>
              </a:rPr>
              <a:t>1. ПМИ</a:t>
            </a:r>
          </a:p>
          <a:p>
            <a:r>
              <a:rPr lang="ru-RU" dirty="0">
                <a:latin typeface="Montserrat" panose="00000500000000000000"/>
              </a:rPr>
              <a:t>2. Сопутствующие документы</a:t>
            </a:r>
          </a:p>
          <a:p>
            <a:r>
              <a:rPr lang="ru-RU" dirty="0">
                <a:latin typeface="Montserrat" panose="00000500000000000000"/>
              </a:rPr>
              <a:t>3. Инструкции</a:t>
            </a:r>
            <a:r>
              <a:rPr lang="en-US" dirty="0">
                <a:latin typeface="Montserrat" panose="00000500000000000000"/>
              </a:rPr>
              <a:t> </a:t>
            </a:r>
            <a:r>
              <a:rPr lang="ru-RU" dirty="0">
                <a:latin typeface="Montserrat" panose="00000500000000000000"/>
              </a:rPr>
              <a:t>и видеоуроки</a:t>
            </a:r>
          </a:p>
        </p:txBody>
      </p:sp>
      <p:pic>
        <p:nvPicPr>
          <p:cNvPr id="3074" name="Picture 2" descr="https://www.meme-arsenal.com/memes/fd34a7f59443c975535db2e3c3c8bf69.jpg">
            <a:extLst>
              <a:ext uri="{FF2B5EF4-FFF2-40B4-BE49-F238E27FC236}">
                <a16:creationId xmlns:a16="http://schemas.microsoft.com/office/drawing/2014/main" id="{C0C59C9E-3BC5-480A-97BA-39D7CB8C10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8289" y="1157287"/>
            <a:ext cx="6667500" cy="4543425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70169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0FC0B7D-5433-4A00-B115-FC2EAEE959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3683"/>
            <a:ext cx="2787588" cy="51442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D66C169-4786-4B72-9F30-49BB9C95A720}"/>
              </a:ext>
            </a:extLst>
          </p:cNvPr>
          <p:cNvSpPr txBox="1"/>
          <p:nvPr/>
        </p:nvSpPr>
        <p:spPr>
          <a:xfrm>
            <a:off x="809724" y="346228"/>
            <a:ext cx="1168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Montserrat" panose="00000500000000000000"/>
              </a:rPr>
              <a:t>Обучение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E2A4AD5-9249-43EB-AB26-FD683BAB9F9F}"/>
              </a:ext>
            </a:extLst>
          </p:cNvPr>
          <p:cNvSpPr txBox="1"/>
          <p:nvPr/>
        </p:nvSpPr>
        <p:spPr>
          <a:xfrm>
            <a:off x="347438" y="2690336"/>
            <a:ext cx="45749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Montserrat" panose="00000500000000000000"/>
              </a:rPr>
              <a:t>Взаимодействие с пользователями, подробная демонстрация функционала готового продукта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E14B4FB-5233-4243-8898-12B751449E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2397" y="1641878"/>
            <a:ext cx="5936105" cy="319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8279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5552</TotalTime>
  <Words>192</Words>
  <Application>Microsoft Office PowerPoint</Application>
  <PresentationFormat>Широкоэкранный</PresentationFormat>
  <Paragraphs>46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Montserrat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Дмитрий</dc:creator>
  <cp:lastModifiedBy>sysadmin</cp:lastModifiedBy>
  <cp:revision>16</cp:revision>
  <dcterms:created xsi:type="dcterms:W3CDTF">2024-01-21T08:23:41Z</dcterms:created>
  <dcterms:modified xsi:type="dcterms:W3CDTF">2024-02-07T08:54:39Z</dcterms:modified>
</cp:coreProperties>
</file>