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9" r:id="rId12"/>
    <p:sldId id="280" r:id="rId13"/>
    <p:sldId id="270" r:id="rId14"/>
    <p:sldId id="267" r:id="rId15"/>
    <p:sldId id="265" r:id="rId16"/>
    <p:sldId id="268" r:id="rId17"/>
    <p:sldId id="271" r:id="rId18"/>
    <p:sldId id="273" r:id="rId19"/>
    <p:sldId id="274" r:id="rId20"/>
    <p:sldId id="275" r:id="rId21"/>
    <p:sldId id="272" r:id="rId22"/>
    <p:sldId id="276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131E1-15BD-41B7-9797-67E02605AF52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4D14E-793F-40D1-B8DC-B6AB59BE7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1F1C4-3767-4EE1-9152-201DEE7FC6E0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управлние качества образования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457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4D14E-793F-40D1-B8DC-B6AB59BE77B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8BA-7E74-4B54-A6CD-B9423897AEE8}" type="datetime1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Воронеж,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228E-D498-4260-B5BF-98FC0D465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89175-EB36-4A2D-8678-785C26CA9784}" type="datetime1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Воронеж,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228E-D498-4260-B5BF-98FC0D465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3A81-4030-4C0E-A43D-41E165BAF83E}" type="datetime1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Воронеж,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228E-D498-4260-B5BF-98FC0D465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976F-9E6E-4A3A-9AF0-D9CC61B817BC}" type="datetime1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Воронеж,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228E-D498-4260-B5BF-98FC0D465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FBE0-A728-42B2-8ECB-CA317E9BB11A}" type="datetime1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Воронеж,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228E-D498-4260-B5BF-98FC0D465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94EA-56E9-45E0-8A03-029802704BBD}" type="datetime1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Воронеж,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228E-D498-4260-B5BF-98FC0D465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84847-8A9F-4F6B-8BFF-11D7C995A07C}" type="datetime1">
              <a:rPr lang="ru-RU" smtClean="0"/>
              <a:pPr/>
              <a:t>26.04.2018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Воронеж, 2018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228E-D498-4260-B5BF-98FC0D465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E415-A132-4F9E-8675-7E9092C51670}" type="datetime1">
              <a:rPr lang="ru-RU" smtClean="0"/>
              <a:pPr/>
              <a:t>26.04.2018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Воронеж, 2018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228E-D498-4260-B5BF-98FC0D465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3571-3A18-4B93-9745-68626EE5898C}" type="datetime1">
              <a:rPr lang="ru-RU" smtClean="0"/>
              <a:pPr/>
              <a:t>26.04.2018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Воронеж, 2018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228E-D498-4260-B5BF-98FC0D465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D3FD-C791-46C8-A5F7-72556152B8B2}" type="datetime1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Воронеж,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228E-D498-4260-B5BF-98FC0D465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A4A1-8174-40B5-85DD-53C1B9039364}" type="datetime1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Воронеж,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228E-D498-4260-B5BF-98FC0D465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9FDF4-18B0-48D2-9351-B9C808F6D000}" type="datetime1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Воронеж,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1228E-D498-4260-B5BF-98FC0D465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rofstandart.rosmintrud.ru/obshchiy-informatsionnyy-blok/natsionalnyy-reestr-professionalnykh-standartov/reestr-trudovyh-funkcij/index.php?ELEMENT_ID=56410&amp;CODE=56410" TargetMode="External"/><Relationship Id="rId2" Type="http://schemas.openxmlformats.org/officeDocument/2006/relationships/hyperlink" Target="http://profstandart.rosmintrud.ru/obshchiy-informatsionnyy-blok/natsionalnyy-reestr-professionalnykh-standartov/reestr-trudovyh-funkcij/index.php?ELEMENT_ID=56411&amp;CODE=5641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ofstandart.rosmintrud.ru/obshchiy-informatsionnyy-blok/natsionalnyy-reestr-professionalnykh-standartov/reestr-trudovyh-funkcij/index.php?ELEMENT_ID=56413&amp;CODE=56413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fgosvo.ru/uploadfiles/metod/DL1_05_2015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fgosvo.ru/uploadfiles/FGOS%20VO%203++/Bak/090301_B_3_12102017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profstandart.rosmintrud.ru/obshchiy-informatsionnyy-blok/natsionalnyy-reestr-professionalnykh-standartov/reestr-trudovyh-funkcij/index.php?ELEMENT_ID=56413&amp;CODE=56413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news\Documents\организационные\header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7348" y="253524"/>
            <a:ext cx="1663124" cy="130326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1"/>
            <a:ext cx="838842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ВОРОНЕЖСКИЙ ГОСУДАРСТВЕННЫЙ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ТЕХНИЧЕСКИЙ УНИВЕРСИТЕТ</a:t>
            </a:r>
          </a:p>
          <a:p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Управление качества образования</a:t>
            </a:r>
          </a:p>
          <a:p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611313" indent="-1611313" algn="ctr"/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611313" indent="-1611313" algn="ctr"/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20000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ПРОФЕССИОНАЛЬНЫХ КОМПЕТЕНЦИЙ С УЧЕТОМ ПРОФЕССИОНАЛЬНЫХ СТАНДАРТОВ</a:t>
            </a: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0131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Крючкова Ирина Николаевна,</a:t>
            </a: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управления </a:t>
            </a: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качества образования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1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Выбираем </a:t>
            </a:r>
            <a:r>
              <a:rPr lang="ru-RU" dirty="0" err="1" smtClean="0"/>
              <a:t>профстандарты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Воронеж, 2018</a:t>
            </a:r>
            <a:endParaRPr lang="ru-RU"/>
          </a:p>
        </p:txBody>
      </p:sp>
      <p:pic>
        <p:nvPicPr>
          <p:cNvPr id="10242" name="Picture 2" descr="http://arstyle.org/uploads/posts/2010-10/1286650873_1286259037_working_peo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3143272" cy="4191029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500174"/>
            <a:ext cx="5044521" cy="417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Нормативное основание – п.3.5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Воронеж, 2018</a:t>
            </a:r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142984"/>
            <a:ext cx="69627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трелка вниз 5"/>
          <p:cNvSpPr/>
          <p:nvPr/>
        </p:nvSpPr>
        <p:spPr>
          <a:xfrm>
            <a:off x="2285984" y="3357562"/>
            <a:ext cx="5000660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2910" y="4357694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Сколько ОТФ брать? – Не меньше одной</a:t>
            </a:r>
          </a:p>
          <a:p>
            <a:r>
              <a:rPr lang="ru-RU" dirty="0" smtClean="0"/>
              <a:t>Сколько в ОТФ брать трудовых функций?  - Не меньше одной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брать уровень?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Воронеж, 2018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016862" cy="314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7544" y="4797152"/>
          <a:ext cx="820891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65527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Основные пути достижения уровня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бакалавриат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специалитет</a:t>
                      </a:r>
                      <a:r>
                        <a:rPr lang="ru-RU" dirty="0" smtClean="0"/>
                        <a:t>/магистратура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аспирантура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Нормативное основание – п.3.5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Воронеж, 2018</a:t>
            </a: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2285984" y="3357562"/>
            <a:ext cx="5000660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2910" y="4357694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Сколько областей брать? – Не меньше одной</a:t>
            </a:r>
          </a:p>
          <a:p>
            <a:r>
              <a:rPr lang="ru-RU" dirty="0" smtClean="0"/>
              <a:t>Сколько сфер?  - Не меньше одной</a:t>
            </a:r>
          </a:p>
          <a:p>
            <a:r>
              <a:rPr lang="ru-RU" dirty="0" err="1" smtClean="0"/>
              <a:t>Скотько</a:t>
            </a:r>
            <a:r>
              <a:rPr lang="ru-RU" dirty="0" smtClean="0"/>
              <a:t> типов задач </a:t>
            </a:r>
            <a:r>
              <a:rPr lang="ru-RU" dirty="0" err="1" smtClean="0"/>
              <a:t>профдеятельности</a:t>
            </a:r>
            <a:r>
              <a:rPr lang="ru-RU" dirty="0" smtClean="0"/>
              <a:t>? – не меньше одной</a:t>
            </a: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8"/>
            <a:ext cx="67627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Воронеж, 2018</a:t>
            </a:r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1" y="2000240"/>
          <a:ext cx="8215368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1"/>
                <a:gridCol w="1714512"/>
                <a:gridCol w="1428760"/>
                <a:gridCol w="1714512"/>
                <a:gridCol w="2000263"/>
              </a:tblGrid>
              <a:tr h="80741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Области профессиональной деятельности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Сферы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Объекты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Типы  (задач) профессиональной</a:t>
                      </a:r>
                      <a:r>
                        <a:rPr lang="ru-RU" sz="1600" baseline="0" dirty="0" smtClean="0"/>
                        <a:t> деятельности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Профстандарт</a:t>
                      </a:r>
                      <a:endParaRPr lang="ru-RU" sz="1600" dirty="0"/>
                    </a:p>
                  </a:txBody>
                  <a:tcPr/>
                </a:tc>
              </a:tr>
              <a:tr h="17643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06 Связь, информационные </a:t>
                      </a:r>
                      <a:r>
                        <a:rPr lang="ru-RU" sz="1400" baseline="0" dirty="0" smtClean="0"/>
                        <a:t> и коммуникационные технологии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Проектирование</a:t>
                      </a:r>
                    </a:p>
                    <a:p>
                      <a:r>
                        <a:rPr lang="ru-RU" sz="1400" dirty="0" smtClean="0"/>
                        <a:t>Разработка</a:t>
                      </a:r>
                    </a:p>
                    <a:p>
                      <a:r>
                        <a:rPr lang="ru-RU" sz="1400" dirty="0" smtClean="0"/>
                        <a:t>Внедрение</a:t>
                      </a:r>
                    </a:p>
                    <a:p>
                      <a:r>
                        <a:rPr lang="ru-RU" sz="1400" dirty="0" smtClean="0"/>
                        <a:t>Эксплуатация</a:t>
                      </a:r>
                    </a:p>
                    <a:p>
                      <a:r>
                        <a:rPr lang="ru-RU" sz="1400" dirty="0" smtClean="0"/>
                        <a:t>Управление жизненным циклом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Средства вычислительной техники</a:t>
                      </a:r>
                    </a:p>
                    <a:p>
                      <a:r>
                        <a:rPr lang="ru-RU" sz="1400" dirty="0" smtClean="0"/>
                        <a:t>Информационные системы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Научно-исследовательский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mtClean="0"/>
                        <a:t>Производственно-технологический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mtClean="0"/>
                        <a:t>Организационно-управленческий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mtClean="0"/>
                        <a:t>Проектный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06.001 Программист</a:t>
                      </a:r>
                    </a:p>
                    <a:p>
                      <a:r>
                        <a:rPr lang="ru-RU" sz="1400" dirty="0" smtClean="0"/>
                        <a:t>06.004 Специалист по тестированию в области информационных технологий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1643042" y="4286256"/>
            <a:ext cx="1928826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 flipV="1">
            <a:off x="1571604" y="4286256"/>
            <a:ext cx="1785950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785918" y="4071942"/>
            <a:ext cx="13573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857752" y="3357562"/>
            <a:ext cx="1500198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857752" y="4214818"/>
            <a:ext cx="1357322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Выбираем ОТФ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Воронеж, 2018</a:t>
            </a:r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8"/>
            <a:ext cx="68961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Соотносим виды задач и ОТФ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01080" cy="3981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270"/>
                <a:gridCol w="2228844"/>
                <a:gridCol w="1971696"/>
                <a:gridCol w="2100270"/>
              </a:tblGrid>
              <a:tr h="510409">
                <a:tc>
                  <a:txBody>
                    <a:bodyPr/>
                    <a:lstStyle/>
                    <a:p>
                      <a:r>
                        <a:rPr lang="ru-RU" dirty="0" smtClean="0"/>
                        <a:t>Вид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Трудовая функция из ПС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Профстандарт</a:t>
                      </a:r>
                      <a:endParaRPr lang="ru-RU" dirty="0"/>
                    </a:p>
                  </a:txBody>
                  <a:tcPr/>
                </a:tc>
              </a:tr>
              <a:tr h="1604143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Анализ требований к программному обеспечению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Разработка требований и проектирование программного обеспечения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06.001 Программист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604143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Проектирование программного обеспечения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Разработка требований и проектирование программного обеспечения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06.001 Программист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Воронеж, 2018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Затруднение ……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ФГОС 3+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Воронеж, 2018</a:t>
            </a:r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2285992"/>
          <a:ext cx="8715436" cy="404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371"/>
                <a:gridCol w="6786065"/>
              </a:tblGrid>
              <a:tr h="425918">
                <a:tc>
                  <a:txBody>
                    <a:bodyPr/>
                    <a:lstStyle/>
                    <a:p>
                      <a:r>
                        <a:rPr lang="ru-RU" dirty="0" smtClean="0"/>
                        <a:t>Вид задач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Задачи</a:t>
                      </a:r>
                      <a:endParaRPr lang="ru-RU" dirty="0"/>
                    </a:p>
                  </a:txBody>
                  <a:tcPr/>
                </a:tc>
              </a:tr>
              <a:tr h="181015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Производственно-технологический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применение современных инструментальных средств при разработке программного обеспечения;</a:t>
                      </a: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применение web-технологий при реализации удаленного доступа в системах клиент/сервер и распределенных вычислений;</a:t>
                      </a: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 стандартов и типовых методов контроля и оценки качества программной продукции;</a:t>
                      </a: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работах по автоматизации технологических процессов в ходе подготовки производства новой продукции;</a:t>
                      </a: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освоение и применение современных программно-методических комплексов исследования и автоматизированного проектирования объектов профессиональной деятельности;</a:t>
                      </a:r>
                    </a:p>
                  </a:txBody>
                  <a:tcPr/>
                </a:tc>
              </a:tr>
              <a:tr h="181015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Проектный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сбор и анализ исходных данных для проектирования;</a:t>
                      </a: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проектирование программных и аппаратных средств (систем, устройств, деталей, программ, баз данных) в соответствии с техническим заданием с использованием средств автоматизации проектирования;</a:t>
                      </a: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и оформление проектной и рабочей технической документации; </a:t>
                      </a: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 соответствия разрабатываемых проектов и технической документации стандартам, техническим условиям и другим нормативным документам;</a:t>
                      </a: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предварительного технико-экономического обоснования проектных расчетов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V="1">
            <a:off x="2214546" y="5929330"/>
            <a:ext cx="600079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929454" y="4857760"/>
            <a:ext cx="571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Рекомендации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Воронеж, 2018</a:t>
            </a:r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357430"/>
            <a:ext cx="707707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14348" y="1214422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://fgosvo.ru/uploadfiles/metod/DL1_05_2015.pdf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Важно!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проанализировать </a:t>
            </a:r>
            <a:r>
              <a:rPr lang="ru-RU" dirty="0"/>
              <a:t>перечень обобщенных трудовых функций ПС, отобранных для разработки образовательной программы;</a:t>
            </a:r>
          </a:p>
          <a:p>
            <a:r>
              <a:rPr lang="ru-RU" dirty="0"/>
              <a:t>выбрать наиболее значимые обобщенные трудовые функции, </a:t>
            </a:r>
            <a:r>
              <a:rPr lang="ru-RU" b="1" i="1" u="sng" dirty="0"/>
              <a:t>не нашедшие отражения в ФГОС</a:t>
            </a:r>
            <a:r>
              <a:rPr lang="ru-RU" dirty="0"/>
              <a:t>;</a:t>
            </a:r>
          </a:p>
          <a:p>
            <a:r>
              <a:rPr lang="ru-RU" dirty="0"/>
              <a:t>определить вид(</a:t>
            </a:r>
            <a:r>
              <a:rPr lang="ru-RU" dirty="0" err="1"/>
              <a:t>ы</a:t>
            </a:r>
            <a:r>
              <a:rPr lang="ru-RU" dirty="0"/>
              <a:t>) профессиональной деятельности, к которым относятся выбранные обобщенные трудовые функции, и соотнести их с задачами профессиональной деятельности в ФГОС ВО.</a:t>
            </a:r>
          </a:p>
          <a:p>
            <a:r>
              <a:rPr lang="ru-RU" dirty="0"/>
              <a:t>При сопоставлении важно понять, есть ли в ПС обобщенная трудовая функция (функции), которая не представлена в ФГОС, но которую необходимо учесть в профессиональной образовательной программе.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Воронеж, 2018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21095014">
            <a:off x="-133690" y="696274"/>
            <a:ext cx="85630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Чтобы не дублировать ОПК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8864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/>
              </a:rPr>
              <a:t>ФГОС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428868"/>
            <a:ext cx="65722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Нормативные основания разработки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Воронеж, 2018</a:t>
            </a:r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142984"/>
            <a:ext cx="6543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928926" y="5214950"/>
            <a:ext cx="46434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Программ нет? Разрабатываем сами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Формулируем компетенции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1497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При </a:t>
            </a:r>
            <a:r>
              <a:rPr lang="ru-RU" dirty="0"/>
              <a:t>использовании ПС для формирования </a:t>
            </a:r>
            <a:r>
              <a:rPr lang="ru-RU" dirty="0" smtClean="0"/>
              <a:t>перечня </a:t>
            </a:r>
            <a:r>
              <a:rPr lang="ru-RU" dirty="0"/>
              <a:t>профессиональных компетенций образовательной программы необходимо:</a:t>
            </a:r>
          </a:p>
          <a:p>
            <a:r>
              <a:rPr lang="ru-RU" dirty="0"/>
              <a:t>проанализировать раздел II "Описание трудовых функций, которые содержит профессиональный стандарт (функциональная карта вида профессиональной деятельности)" и раздел III "Характеристика обобщенных трудовых функций" всех ПС, используемых для разработки образовательных программ;</a:t>
            </a:r>
          </a:p>
          <a:p>
            <a:r>
              <a:rPr lang="ru-RU" dirty="0"/>
              <a:t>отобрать наиболее значимые для конкретного проекта образовательной программы трудовые функции, описанные в отдельных пунктах раздела III;</a:t>
            </a:r>
          </a:p>
          <a:p>
            <a:r>
              <a:rPr lang="ru-RU" dirty="0"/>
              <a:t>проанализировать сформулированные в ПС квалификационные требования к выбранным трудовым функциям;</a:t>
            </a:r>
          </a:p>
          <a:p>
            <a:r>
              <a:rPr lang="ru-RU" dirty="0"/>
              <a:t>составить на основе отобранных единиц профессионального стандарта и квалификационных требований к ним перечень профессиональных компетенций. Рекомендуется учесть, что </a:t>
            </a:r>
            <a:r>
              <a:rPr lang="ru-RU" b="1" dirty="0">
                <a:solidFill>
                  <a:srgbClr val="C00000"/>
                </a:solidFill>
              </a:rPr>
              <a:t>предлагаемые работодателем описания трудовых функций могут носить несколько иной характер, чем формулировки профессиональных компетенций, формируемых в период обучения, в связи с тем, что трудовые функции предполагают наличие практического опыта, которого нет у обучающихся и который может быть сформирован у выпускников только в объеме трудоемкости практической подготовки, предусмотренной ФГОС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Воронеж, 2018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1</a:t>
            </a:r>
            <a:r>
              <a:rPr lang="ru-RU" dirty="0" smtClean="0">
                <a:solidFill>
                  <a:srgbClr val="002060"/>
                </a:solidFill>
              </a:rPr>
              <a:t> проход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5" y="714356"/>
          <a:ext cx="8917021" cy="5631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875"/>
                <a:gridCol w="1778738"/>
                <a:gridCol w="116840"/>
                <a:gridCol w="1555108"/>
                <a:gridCol w="1778730"/>
                <a:gridCol w="1778730"/>
              </a:tblGrid>
              <a:tr h="64294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Профессиональные компетенции по каждому ВД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Трудовые функции по каждой ОТФ</a:t>
                      </a:r>
                      <a:endParaRPr lang="ru-RU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sz="1600" dirty="0" smtClean="0"/>
                        <a:t>квалификационные требования к ТФ сформулированные в ПС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76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Делает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Знает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Умеет</a:t>
                      </a:r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 деятельности - Проектный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ru-RU" sz="1650" dirty="0" smtClean="0"/>
                        <a:t>ПК-1 Способен разрабатывать </a:t>
                      </a:r>
                      <a:r>
                        <a:rPr lang="ru-RU" sz="1650" strike="sngStrike" dirty="0" smtClean="0"/>
                        <a:t>модели и </a:t>
                      </a:r>
                      <a:r>
                        <a:rPr lang="ru-RU" sz="1650" dirty="0" smtClean="0"/>
                        <a:t>компоненты </a:t>
                      </a:r>
                      <a:r>
                        <a:rPr lang="ru-RU" sz="1650" strike="sngStrike" dirty="0" smtClean="0"/>
                        <a:t>программно-аппаратных комплексов  </a:t>
                      </a:r>
                      <a:r>
                        <a:rPr lang="ru-RU" sz="1650" strike="noStrike" dirty="0" smtClean="0"/>
                        <a:t>информационных систем </a:t>
                      </a:r>
                      <a:r>
                        <a:rPr lang="ru-RU" sz="1650" dirty="0" smtClean="0"/>
                        <a:t>с использованием современных методов</a:t>
                      </a:r>
                      <a:r>
                        <a:rPr lang="ru-RU" sz="1650" baseline="0" dirty="0" smtClean="0"/>
                        <a:t> и средств проектирования</a:t>
                      </a:r>
                      <a:endParaRPr lang="ru-RU" sz="165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D/03.6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Проектирование программного обеспечения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Разработка, изменение и согласование архитектуры программного обеспечения …. </a:t>
                      </a:r>
                      <a:r>
                        <a:rPr lang="ru-RU" sz="1200" dirty="0" smtClean="0"/>
                        <a:t/>
                      </a:r>
                      <a:br>
                        <a:rPr lang="ru-RU" sz="1200" dirty="0" smtClean="0"/>
                      </a:b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Проектирование структур данных</a:t>
                      </a:r>
                      <a:r>
                        <a:rPr lang="ru-RU" sz="1200" dirty="0" smtClean="0"/>
                        <a:t/>
                      </a:r>
                      <a:br>
                        <a:rPr lang="ru-RU" sz="1200" dirty="0" smtClean="0"/>
                      </a:b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Проектирование баз данных</a:t>
                      </a:r>
                      <a:r>
                        <a:rPr lang="ru-RU" sz="1200" dirty="0" smtClean="0"/>
                        <a:t/>
                      </a:r>
                      <a:br>
                        <a:rPr lang="ru-RU" sz="1200" dirty="0" smtClean="0"/>
                      </a:b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Проектирование программных интерфейсов</a:t>
                      </a:r>
                      <a:r>
                        <a:rPr lang="ru-RU" sz="1200" dirty="0" smtClean="0"/>
                        <a:t/>
                      </a:r>
                      <a:br>
                        <a:rPr lang="ru-RU" sz="1200" dirty="0" smtClean="0"/>
                      </a:b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Оценка и согласование сроков выполнения поставленных задач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Принципы построения архитектуры программного обеспечения и виды архитектуры программного обеспечения</a:t>
                      </a:r>
                      <a:r>
                        <a:rPr lang="ru-RU" sz="1100" dirty="0" smtClean="0"/>
                        <a:t/>
                      </a:r>
                      <a:br>
                        <a:rPr lang="ru-RU" sz="1100" dirty="0" smtClean="0"/>
                      </a:b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Типовые решения, библиотеки программных модулей, шаблоны, классы объектов, используемые при разработке программного обеспечения</a:t>
                      </a:r>
                      <a:r>
                        <a:rPr lang="ru-RU" sz="1100" dirty="0" smtClean="0"/>
                        <a:t/>
                      </a:r>
                      <a:br>
                        <a:rPr lang="ru-RU" sz="1100" dirty="0" smtClean="0"/>
                      </a:b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Методы и средства проектирования программного обеспечения</a:t>
                      </a:r>
                      <a:r>
                        <a:rPr lang="ru-RU" sz="1100" dirty="0" smtClean="0"/>
                        <a:t/>
                      </a:r>
                      <a:br>
                        <a:rPr lang="ru-RU" sz="1100" dirty="0" smtClean="0"/>
                      </a:b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Методы и средства проектирования баз данных</a:t>
                      </a:r>
                      <a:r>
                        <a:rPr lang="ru-RU" sz="1100" dirty="0" smtClean="0"/>
                        <a:t/>
                      </a:r>
                      <a:br>
                        <a:rPr lang="ru-RU" sz="1100" dirty="0" smtClean="0"/>
                      </a:b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Методы и средства проектирования программных интерфейсов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Использовать существующие типовые решения и шаблоны проектирования программного обеспечения</a:t>
                      </a:r>
                      <a:r>
                        <a:rPr lang="ru-RU" sz="1100" dirty="0" smtClean="0"/>
                        <a:t/>
                      </a:r>
                      <a:br>
                        <a:rPr lang="ru-RU" sz="1100" dirty="0" smtClean="0"/>
                      </a:b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Применять методы и средства проектирования программного обеспечения, структур данных, баз данных, программных интерфейсов</a:t>
                      </a:r>
                      <a:r>
                        <a:rPr lang="ru-RU" sz="1100" dirty="0" smtClean="0"/>
                        <a:t/>
                      </a:r>
                      <a:br>
                        <a:rPr lang="ru-RU" sz="1100" dirty="0" smtClean="0"/>
                      </a:b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Осуществлять коммуникации с заинтересованными сторонами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4282" y="6357958"/>
            <a:ext cx="871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Способность обучающихся </a:t>
            </a:r>
            <a:r>
              <a:rPr lang="ru-RU" sz="1000" dirty="0"/>
              <a:t>применять знания и умения, осуществлять необходимые действия на рабочем месте, которые ведут к получению определенного результата (продукта) деятельности или являются содержательным наполнением процесса трудовой (профессиональной) деятельности.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0013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2  Проход – проектирование индикаторов достижения компетенций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Воронеж, 2018</a:t>
            </a:r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1928802"/>
          <a:ext cx="8501124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2678926"/>
                <a:gridCol w="2125281"/>
                <a:gridCol w="212528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Тип задач профессиональной деятельности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Код и наименование ПК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Код и наименование индикатора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Основание (</a:t>
                      </a:r>
                      <a:r>
                        <a:rPr lang="ru-RU" sz="1600" dirty="0" err="1" smtClean="0"/>
                        <a:t>профстандарт</a:t>
                      </a:r>
                      <a:r>
                        <a:rPr lang="ru-RU" sz="1600" dirty="0" smtClean="0"/>
                        <a:t>, квалификационный справочник, другое)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ПК-1 Способен разрабатывать компоненты </a:t>
                      </a:r>
                      <a:r>
                        <a:rPr lang="ru-RU" strike="noStrike" dirty="0" smtClean="0"/>
                        <a:t>информационных систем </a:t>
                      </a:r>
                      <a:r>
                        <a:rPr lang="ru-RU" dirty="0" smtClean="0"/>
                        <a:t>с использованием современных методов</a:t>
                      </a:r>
                      <a:r>
                        <a:rPr lang="ru-RU" baseline="0" dirty="0" smtClean="0"/>
                        <a:t> и средств проектирования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И1.ПК1 – знает основные принципы построения архитектуры…</a:t>
                      </a:r>
                    </a:p>
                    <a:p>
                      <a:r>
                        <a:rPr lang="ru-RU" dirty="0" smtClean="0"/>
                        <a:t>И2.ПК1  - умеет….</a:t>
                      </a:r>
                    </a:p>
                    <a:p>
                      <a:r>
                        <a:rPr lang="ru-RU" dirty="0" smtClean="0"/>
                        <a:t>И3.ПК1</a:t>
                      </a:r>
                      <a:r>
                        <a:rPr lang="ru-RU" baseline="0" dirty="0" smtClean="0"/>
                        <a:t> – владеет навыком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06.001 Программист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54291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Благодарю за внимание 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Воронеж, 2018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940152" y="4581128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Контакты: к.1105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</a:t>
            </a:r>
            <a:r>
              <a:rPr lang="ru-RU" dirty="0" smtClean="0">
                <a:solidFill>
                  <a:srgbClr val="002060"/>
                </a:solidFill>
              </a:rPr>
              <a:t>.6850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+7(473)207-22-80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ikruchkova@cchgeu.ru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Воронеж, 2018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Нормативные основания разработки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4"/>
            <a:ext cx="68103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0" y="4214818"/>
          <a:ext cx="8643999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88"/>
                <a:gridCol w="3357586"/>
                <a:gridCol w="192882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Области профессиональной деятельности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Сферы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Объекты</a:t>
                      </a:r>
                      <a:endParaRPr lang="ru-RU" sz="1600" dirty="0"/>
                    </a:p>
                  </a:txBody>
                  <a:tcPr/>
                </a:tc>
              </a:tr>
              <a:tr h="30004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06 Связь, информационные </a:t>
                      </a:r>
                      <a:r>
                        <a:rPr lang="ru-RU" sz="1600" baseline="0" dirty="0" smtClean="0"/>
                        <a:t> и коммуникационные технологии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Проектирование</a:t>
                      </a:r>
                    </a:p>
                    <a:p>
                      <a:r>
                        <a:rPr lang="ru-RU" sz="1600" dirty="0" smtClean="0"/>
                        <a:t>Разработка</a:t>
                      </a:r>
                    </a:p>
                    <a:p>
                      <a:r>
                        <a:rPr lang="ru-RU" sz="1600" dirty="0" smtClean="0"/>
                        <a:t>Внедрение</a:t>
                      </a:r>
                    </a:p>
                    <a:p>
                      <a:r>
                        <a:rPr lang="ru-RU" sz="1600" dirty="0" smtClean="0"/>
                        <a:t>Эксплуатация</a:t>
                      </a:r>
                    </a:p>
                    <a:p>
                      <a:r>
                        <a:rPr lang="ru-RU" sz="1600" dirty="0" smtClean="0"/>
                        <a:t>Управление жизненным циклом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Средства вычислительной техники</a:t>
                      </a:r>
                    </a:p>
                    <a:p>
                      <a:r>
                        <a:rPr lang="ru-RU" sz="1600" dirty="0" smtClean="0"/>
                        <a:t>Информационные системы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40 Сквозные виды профессиональной деятельности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Организация НИР и ОКР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Стрелка вниз 9"/>
          <p:cNvSpPr/>
          <p:nvPr/>
        </p:nvSpPr>
        <p:spPr>
          <a:xfrm rot="1480944">
            <a:off x="821533" y="2242627"/>
            <a:ext cx="214314" cy="192882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4357361">
            <a:off x="4024643" y="3278932"/>
            <a:ext cx="1542301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495252">
            <a:off x="6742296" y="3097472"/>
            <a:ext cx="1947805" cy="390980"/>
          </a:xfrm>
          <a:prstGeom prst="righ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Воронеж, 2018</a:t>
            </a: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00108"/>
            <a:ext cx="68961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Нормативные основания разработки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rot="8492616">
            <a:off x="3903437" y="2119772"/>
            <a:ext cx="2497343" cy="78865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282" y="3214686"/>
          <a:ext cx="8643995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1385896"/>
                <a:gridCol w="1728799"/>
                <a:gridCol w="1728799"/>
                <a:gridCol w="172879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Типы  (задач) профессиональной</a:t>
                      </a:r>
                      <a:r>
                        <a:rPr lang="ru-RU" sz="1600" baseline="0" dirty="0" smtClean="0"/>
                        <a:t> деятельности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Научно-исследовательский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Производственно-технологический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Организационно-управленческий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Проектный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Воронеж, 2018</a:t>
            </a:r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14488"/>
            <a:ext cx="66008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Нормативные основания разработки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Воронеж, 2018</a:t>
            </a:r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65055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Нормативные основания разработки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522354"/>
            <a:ext cx="5272101" cy="233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00174"/>
            <a:ext cx="67437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Нормативные основания разработки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714480" y="4357694"/>
            <a:ext cx="5286412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Реестр областей и видов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03649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Воронеж, 2018</a:t>
            </a:r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43734" cy="283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214554"/>
            <a:ext cx="5000660" cy="451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876</Words>
  <Application>Microsoft Office PowerPoint</Application>
  <PresentationFormat>Экран (4:3)</PresentationFormat>
  <Paragraphs>180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Нормативные основания разработки</vt:lpstr>
      <vt:lpstr>Нормативные основания разработки</vt:lpstr>
      <vt:lpstr>Нормативные основания разработки</vt:lpstr>
      <vt:lpstr>Нормативные основания разработки</vt:lpstr>
      <vt:lpstr>Нормативные основания разработки</vt:lpstr>
      <vt:lpstr>Нормативные основания разработки</vt:lpstr>
      <vt:lpstr>Реестр областей и видов</vt:lpstr>
      <vt:lpstr>Слайд 9</vt:lpstr>
      <vt:lpstr>Выбираем профстандарты</vt:lpstr>
      <vt:lpstr>Нормативное основание – п.3.5</vt:lpstr>
      <vt:lpstr>Какой брать уровень?</vt:lpstr>
      <vt:lpstr>Нормативное основание – п.3.5</vt:lpstr>
      <vt:lpstr>Слайд 14</vt:lpstr>
      <vt:lpstr>Выбираем ОТФ</vt:lpstr>
      <vt:lpstr>Соотносим виды задач и ОТФ</vt:lpstr>
      <vt:lpstr>Затруднение ……</vt:lpstr>
      <vt:lpstr>Рекомендации Минобрнауки России</vt:lpstr>
      <vt:lpstr>Важно!</vt:lpstr>
      <vt:lpstr>Формулируем компетенции</vt:lpstr>
      <vt:lpstr>1 проход</vt:lpstr>
      <vt:lpstr>2  Проход – проектирование индикаторов достижения компетенций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Iren</dc:creator>
  <cp:lastModifiedBy>manews</cp:lastModifiedBy>
  <cp:revision>37</cp:revision>
  <dcterms:created xsi:type="dcterms:W3CDTF">2018-04-25T18:34:09Z</dcterms:created>
  <dcterms:modified xsi:type="dcterms:W3CDTF">2018-04-26T12:01:33Z</dcterms:modified>
</cp:coreProperties>
</file>