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35" r:id="rId1"/>
  </p:sldMasterIdLst>
  <p:notesMasterIdLst>
    <p:notesMasterId r:id="rId9"/>
  </p:notesMasterIdLst>
  <p:sldIdLst>
    <p:sldId id="256" r:id="rId2"/>
    <p:sldId id="257" r:id="rId3"/>
    <p:sldId id="267" r:id="rId4"/>
    <p:sldId id="258" r:id="rId5"/>
    <p:sldId id="259" r:id="rId6"/>
    <p:sldId id="272" r:id="rId7"/>
    <p:sldId id="265" r:id="rId8"/>
  </p:sldIdLst>
  <p:sldSz cx="12192000" cy="6858000"/>
  <p:notesSz cx="6858000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47" d="100"/>
          <a:sy n="47" d="100"/>
        </p:scale>
        <p:origin x="-82" y="-95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214E5D-0E0B-46F9-9311-93207EA6F740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52438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77194"/>
            <a:ext cx="548640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71800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28584"/>
            <a:ext cx="2971800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9B9E04-A100-4021-A07F-B3BAB04649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95205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9B9E04-A100-4021-A07F-B3BAB0464931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22756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73197-99FD-44E7-9ECB-93DEF32E929B}" type="datetime1">
              <a:rPr lang="en-US" smtClean="0"/>
              <a:t>4/13/2020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2565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86086-1972-4398-850C-00F138DB0239}" type="datetime1">
              <a:rPr lang="en-US" smtClean="0"/>
              <a:t>4/13/2020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952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EC27F-D98D-40DD-826D-9FB15ECBE899}" type="datetime1">
              <a:rPr lang="en-US" smtClean="0"/>
              <a:t>4/13/2020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3214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1C003-3BE5-4A4C-9840-98584D08C916}" type="datetime1">
              <a:rPr lang="en-US" smtClean="0"/>
              <a:t>4/13/2020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5335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35FDC-3CBA-4EF8-9BAB-A22A61AE2583}" type="datetime1">
              <a:rPr lang="en-US" smtClean="0"/>
              <a:t>4/13/2020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2229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5BAB9-C04C-45AA-B6A3-A265E593CDBF}" type="datetime1">
              <a:rPr lang="en-US" smtClean="0"/>
              <a:t>4/13/2020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5208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B7D02-B741-4478-8721-BE6B973C39A1}" type="datetime1">
              <a:rPr lang="en-US" smtClean="0"/>
              <a:t>4/13/2020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4180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9AB6E-CBD7-45A5-95CF-1F6EE51402E9}" type="datetime1">
              <a:rPr lang="en-US" smtClean="0"/>
              <a:t>4/13/2020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2789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B929F-6ACE-42B5-806B-6DBED2A24BE4}" type="datetime1">
              <a:rPr lang="en-US" smtClean="0"/>
              <a:t>4/13/2020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8014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67382D5-C035-4A4D-B2A3-10EDF6ADFBDC}" type="datetime1">
              <a:rPr lang="en-US" smtClean="0"/>
              <a:t>4/13/2020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9322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C8B6-2286-4673-8D32-E87B2584E417}" type="datetime1">
              <a:rPr lang="en-US" smtClean="0"/>
              <a:t>4/13/2020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2321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BC122E8-D140-4E95-BF84-27EDD0232D36}" type="datetime1">
              <a:rPr lang="en-US" smtClean="0"/>
              <a:t>4/13/2020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8174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6" r:id="rId1"/>
    <p:sldLayoutId id="2147483937" r:id="rId2"/>
    <p:sldLayoutId id="2147483938" r:id="rId3"/>
    <p:sldLayoutId id="2147483939" r:id="rId4"/>
    <p:sldLayoutId id="2147483940" r:id="rId5"/>
    <p:sldLayoutId id="2147483941" r:id="rId6"/>
    <p:sldLayoutId id="2147483942" r:id="rId7"/>
    <p:sldLayoutId id="2147483943" r:id="rId8"/>
    <p:sldLayoutId id="2147483944" r:id="rId9"/>
    <p:sldLayoutId id="2147483945" r:id="rId10"/>
    <p:sldLayoutId id="2147483946" r:id="rId1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png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png"/><Relationship Id="rId5" Type="http://schemas.openxmlformats.org/officeDocument/2006/relationships/oleObject" Target="../embeddings/oleObject3.bin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08094" y="1499931"/>
            <a:ext cx="10058400" cy="2371426"/>
          </a:xfrm>
        </p:spPr>
        <p:txBody>
          <a:bodyPr>
            <a:noAutofit/>
          </a:bodyPr>
          <a:lstStyle/>
          <a:p>
            <a:pPr algn="ctr"/>
            <a:r>
              <a:rPr lang="ru-RU" sz="6000" dirty="0"/>
              <a:t>Разработка вариантов топологических шаблонов тестовых структуры полевого транзистора</a:t>
            </a:r>
            <a:endParaRPr lang="ru-RU" sz="6000" b="1" spc="3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1257" y="4506685"/>
            <a:ext cx="11805557" cy="1862583"/>
          </a:xfrm>
        </p:spPr>
        <p:txBody>
          <a:bodyPr>
            <a:normAutofit fontScale="92500"/>
          </a:bodyPr>
          <a:lstStyle/>
          <a:p>
            <a:pPr>
              <a:lnSpc>
                <a:spcPct val="70000"/>
              </a:lnSpc>
            </a:pPr>
            <a:r>
              <a:rPr lang="ru-RU" sz="3400" cap="none" dirty="0" smtClean="0">
                <a:solidFill>
                  <a:schemeClr val="tx1"/>
                </a:solidFill>
              </a:rPr>
              <a:t>Разработала студентка группы </a:t>
            </a:r>
            <a:r>
              <a:rPr lang="ru-RU" sz="3400" cap="none" dirty="0" err="1" smtClean="0">
                <a:solidFill>
                  <a:schemeClr val="tx1"/>
                </a:solidFill>
              </a:rPr>
              <a:t>м</a:t>
            </a:r>
            <a:r>
              <a:rPr lang="ru-RU" sz="3400" cap="none" dirty="0" err="1" smtClean="0">
                <a:solidFill>
                  <a:schemeClr val="tx1"/>
                </a:solidFill>
              </a:rPr>
              <a:t>ЭН</a:t>
            </a:r>
            <a:r>
              <a:rPr lang="ru-RU" sz="3400" cap="none" dirty="0" smtClean="0">
                <a:solidFill>
                  <a:schemeClr val="tx1"/>
                </a:solidFill>
              </a:rPr>
              <a:t> </a:t>
            </a:r>
            <a:r>
              <a:rPr lang="ru-RU" sz="3400" cap="none" dirty="0" smtClean="0">
                <a:solidFill>
                  <a:schemeClr val="tx1"/>
                </a:solidFill>
              </a:rPr>
              <a:t>– </a:t>
            </a:r>
            <a:r>
              <a:rPr lang="ru-RU" sz="3400" cap="none" dirty="0" smtClean="0">
                <a:solidFill>
                  <a:schemeClr val="tx1"/>
                </a:solidFill>
              </a:rPr>
              <a:t>191 Злотникова </a:t>
            </a:r>
            <a:r>
              <a:rPr lang="ru-RU" sz="3400" cap="none" dirty="0" smtClean="0">
                <a:solidFill>
                  <a:schemeClr val="tx1"/>
                </a:solidFill>
              </a:rPr>
              <a:t>К.А.</a:t>
            </a:r>
          </a:p>
          <a:p>
            <a:pPr>
              <a:lnSpc>
                <a:spcPct val="70000"/>
              </a:lnSpc>
            </a:pPr>
            <a:r>
              <a:rPr lang="ru-RU" sz="3400" cap="none" dirty="0" smtClean="0">
                <a:solidFill>
                  <a:schemeClr val="tx1"/>
                </a:solidFill>
              </a:rPr>
              <a:t>Руководитель Арсентьев А.В.</a:t>
            </a:r>
          </a:p>
          <a:p>
            <a:pPr>
              <a:lnSpc>
                <a:spcPct val="70000"/>
              </a:lnSpc>
            </a:pPr>
            <a:endParaRPr lang="ru-RU" sz="1900" cap="none" dirty="0">
              <a:solidFill>
                <a:schemeClr val="tx1"/>
              </a:solidFill>
            </a:endParaRPr>
          </a:p>
          <a:p>
            <a:pPr algn="ctr">
              <a:lnSpc>
                <a:spcPct val="70000"/>
              </a:lnSpc>
            </a:pPr>
            <a:r>
              <a:rPr lang="ru-RU" sz="1900" cap="none" dirty="0" smtClean="0">
                <a:solidFill>
                  <a:schemeClr val="tx1"/>
                </a:solidFill>
              </a:rPr>
              <a:t>ВГТУ </a:t>
            </a:r>
            <a:r>
              <a:rPr lang="ru-RU" sz="1900" cap="none" dirty="0" smtClean="0">
                <a:solidFill>
                  <a:schemeClr val="tx1"/>
                </a:solidFill>
              </a:rPr>
              <a:t>2020</a:t>
            </a:r>
            <a:endParaRPr lang="ru-RU" sz="1900" cap="none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z="4000" smtClean="0"/>
              <a:t>1</a:t>
            </a:fld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255206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 работы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1907628"/>
            <a:ext cx="10663796" cy="396146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ru-RU" sz="4000" dirty="0"/>
              <a:t>Разработка вариантов топологических шаблонов тестовых структуры полевого </a:t>
            </a:r>
            <a:r>
              <a:rPr lang="ru-RU" sz="4000" dirty="0" smtClean="0"/>
              <a:t>транзистора, который при внесении в газовую среду может выступать как </a:t>
            </a:r>
            <a:r>
              <a:rPr lang="ru-RU" sz="4000" dirty="0" err="1" smtClean="0"/>
              <a:t>газочувствительный</a:t>
            </a:r>
            <a:r>
              <a:rPr lang="ru-RU" sz="4000" dirty="0" smtClean="0"/>
              <a:t> элемент.</a:t>
            </a:r>
            <a:endParaRPr lang="ru-RU" sz="4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z="4000" smtClean="0"/>
              <a:t>2</a:t>
            </a:fld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979821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z="4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fld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201254" y="361952"/>
            <a:ext cx="9994900" cy="450850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Топология тестового элемента</a:t>
            </a:r>
            <a:endParaRPr lang="ru-RU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661500" y="5327989"/>
            <a:ext cx="2755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892643" y="5342595"/>
            <a:ext cx="137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1637497"/>
              </p:ext>
            </p:extLst>
          </p:nvPr>
        </p:nvGraphicFramePr>
        <p:xfrm>
          <a:off x="1220927" y="1096619"/>
          <a:ext cx="4061587" cy="39815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Точечный рисунок" r:id="rId3" imgW="6393734" imgH="6226080" progId="Paint.Picture">
                  <p:embed/>
                </p:oleObj>
              </mc:Choice>
              <mc:Fallback>
                <p:oleObj name="Точечный рисунок" r:id="rId3" imgW="6393734" imgH="6226080" progId="Paint.Picture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0927" y="1096619"/>
                        <a:ext cx="4061587" cy="398156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6" name="Объект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9413375"/>
              </p:ext>
            </p:extLst>
          </p:nvPr>
        </p:nvGraphicFramePr>
        <p:xfrm>
          <a:off x="6726429" y="1616527"/>
          <a:ext cx="3442769" cy="31950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Точечный рисунок" r:id="rId5" imgW="1935238" imgH="1798095" progId="Paint.Picture">
                  <p:embed/>
                </p:oleObj>
              </mc:Choice>
              <mc:Fallback>
                <p:oleObj name="Точечный рисунок" r:id="rId5" imgW="1935238" imgH="1798095" progId="Paint.Picture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26429" y="1616527"/>
                        <a:ext cx="3442769" cy="319500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02838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z="4000" smtClean="0"/>
              <a:t>4</a:t>
            </a:fld>
            <a:endParaRPr lang="en-US" sz="40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524478" y="384003"/>
            <a:ext cx="11457315" cy="563727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Слои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6595796"/>
              </p:ext>
            </p:extLst>
          </p:nvPr>
        </p:nvGraphicFramePr>
        <p:xfrm>
          <a:off x="664233" y="1130062"/>
          <a:ext cx="10653623" cy="4242358"/>
        </p:xfrm>
        <a:graphic>
          <a:graphicData uri="http://schemas.openxmlformats.org/drawingml/2006/table">
            <a:tbl>
              <a:tblPr firstRow="1" firstCol="1" bandRow="1">
                <a:tableStyleId>{8799B23B-EC83-4686-B30A-512413B5E67A}</a:tableStyleId>
              </a:tblPr>
              <a:tblGrid>
                <a:gridCol w="1414802"/>
                <a:gridCol w="1738671"/>
                <a:gridCol w="7500150"/>
              </a:tblGrid>
              <a:tr h="1041958"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Название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Цвет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Назначение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27886"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</a:t>
                      </a:r>
                      <a:endParaRPr lang="ru-RU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Рамка для создание расстояния между электродами</a:t>
                      </a:r>
                      <a:endParaRPr lang="ru-RU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27886"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</a:t>
                      </a:r>
                      <a:endParaRPr lang="ru-RU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Сток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27886"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</a:t>
                      </a:r>
                      <a:endParaRPr lang="ru-RU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Исток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27886"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4</a:t>
                      </a:r>
                      <a:endParaRPr lang="ru-RU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Рамка для фотошаблона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27886"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5</a:t>
                      </a:r>
                      <a:endParaRPr lang="ru-RU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Рамка для удобства восприятия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27886"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6</a:t>
                      </a:r>
                      <a:endParaRPr lang="ru-RU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Подложка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27886"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7</a:t>
                      </a:r>
                      <a:endParaRPr lang="ru-RU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Электроды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pic>
        <p:nvPicPr>
          <p:cNvPr id="2062" name="Рисунок 2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04" t="35396" r="91794" b="63290"/>
          <a:stretch>
            <a:fillRect/>
          </a:stretch>
        </p:blipFill>
        <p:spPr bwMode="auto">
          <a:xfrm>
            <a:off x="2750072" y="2216344"/>
            <a:ext cx="360000" cy="379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1" name="Рисунок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84" t="37238" r="91776" b="61464"/>
          <a:stretch>
            <a:fillRect/>
          </a:stretch>
        </p:blipFill>
        <p:spPr bwMode="auto">
          <a:xfrm>
            <a:off x="2750072" y="2712158"/>
            <a:ext cx="360000" cy="326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Рисунок 2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80" t="38948" r="91757" b="59737"/>
          <a:stretch>
            <a:fillRect/>
          </a:stretch>
        </p:blipFill>
        <p:spPr bwMode="auto">
          <a:xfrm>
            <a:off x="2750072" y="3150906"/>
            <a:ext cx="360000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9" name="Рисунок 44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75" t="40746" r="91776" b="57886"/>
          <a:stretch>
            <a:fillRect/>
          </a:stretch>
        </p:blipFill>
        <p:spPr bwMode="auto">
          <a:xfrm>
            <a:off x="2750072" y="3586155"/>
            <a:ext cx="360000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Рисунок 45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04" t="35396" r="91794" b="63290"/>
          <a:stretch>
            <a:fillRect/>
          </a:stretch>
        </p:blipFill>
        <p:spPr bwMode="auto">
          <a:xfrm>
            <a:off x="2750072" y="4019479"/>
            <a:ext cx="360000" cy="379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7" name="Рисунок 45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83" t="44266" r="91794" b="54478"/>
          <a:stretch>
            <a:fillRect/>
          </a:stretch>
        </p:blipFill>
        <p:spPr bwMode="auto">
          <a:xfrm>
            <a:off x="2750072" y="4476319"/>
            <a:ext cx="360000" cy="360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Рисунок 45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07" t="46004" r="91716" b="52617"/>
          <a:stretch>
            <a:fillRect/>
          </a:stretch>
        </p:blipFill>
        <p:spPr bwMode="auto">
          <a:xfrm>
            <a:off x="2750072" y="4954560"/>
            <a:ext cx="400286" cy="400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1151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z="4000" smtClean="0"/>
              <a:t>5</a:t>
            </a:fld>
            <a:endParaRPr lang="en-US" sz="40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04800" y="149825"/>
            <a:ext cx="11625943" cy="4483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этапы для создания топологии тестового элемента</a:t>
            </a:r>
            <a:endParaRPr lang="ru-RU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" name="Рисунок 19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771" y="875369"/>
            <a:ext cx="3167017" cy="3069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Рисунок 20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6655" y="2573889"/>
            <a:ext cx="3139802" cy="30656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Рисунок 21"/>
          <p:cNvPicPr/>
          <p:nvPr/>
        </p:nvPicPr>
        <p:blipFill rotWithShape="1">
          <a:blip r:embed="rId4"/>
          <a:srcRect l="52409" t="32819" r="26033" b="28635"/>
          <a:stretch/>
        </p:blipFill>
        <p:spPr bwMode="auto">
          <a:xfrm>
            <a:off x="8342264" y="794424"/>
            <a:ext cx="3495947" cy="323136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5" name="TextBox 24"/>
          <p:cNvSpPr txBox="1"/>
          <p:nvPr/>
        </p:nvSpPr>
        <p:spPr>
          <a:xfrm>
            <a:off x="989329" y="4348275"/>
            <a:ext cx="2755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628606" y="5661485"/>
            <a:ext cx="2755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8712287" y="4337527"/>
            <a:ext cx="2755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9462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z="4000" smtClean="0"/>
              <a:t>6</a:t>
            </a:fld>
            <a:endParaRPr lang="en-US" sz="40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04800" y="149825"/>
            <a:ext cx="11625943" cy="4483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этапы для создания топологии тестового элемента</a:t>
            </a:r>
            <a:endParaRPr lang="ru-RU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3" name="Рисунок 22"/>
          <p:cNvPicPr/>
          <p:nvPr/>
        </p:nvPicPr>
        <p:blipFill rotWithShape="1">
          <a:blip r:embed="rId3"/>
          <a:srcRect l="34203" t="47016" r="11280" b="46061"/>
          <a:stretch/>
        </p:blipFill>
        <p:spPr bwMode="auto">
          <a:xfrm rot="10800000" flipV="1">
            <a:off x="2542948" y="828935"/>
            <a:ext cx="7106104" cy="62812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Рисунок 23"/>
          <p:cNvPicPr/>
          <p:nvPr/>
        </p:nvPicPr>
        <p:blipFill rotWithShape="1">
          <a:blip r:embed="rId4"/>
          <a:srcRect l="36798" t="27973" r="30866" b="18062"/>
          <a:stretch/>
        </p:blipFill>
        <p:spPr bwMode="auto">
          <a:xfrm>
            <a:off x="1044573" y="1838907"/>
            <a:ext cx="3836763" cy="362980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9947799"/>
              </p:ext>
            </p:extLst>
          </p:nvPr>
        </p:nvGraphicFramePr>
        <p:xfrm>
          <a:off x="7473950" y="1671127"/>
          <a:ext cx="3953783" cy="38758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Точечный рисунок" r:id="rId5" imgW="6393734" imgH="6226080" progId="Paint.Picture">
                  <p:embed/>
                </p:oleObj>
              </mc:Choice>
              <mc:Fallback>
                <p:oleObj name="Точечный рисунок" r:id="rId5" imgW="6393734" imgH="6226080" progId="Paint.Picture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73950" y="1671127"/>
                        <a:ext cx="3953783" cy="387588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4718050" y="1577297"/>
            <a:ext cx="2755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585004" y="5615897"/>
            <a:ext cx="2755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271102" y="5615897"/>
            <a:ext cx="2755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2445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04041" y="2081049"/>
            <a:ext cx="1083091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8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z="4000" smtClean="0"/>
              <a:t>7</a:t>
            </a:fld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706144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етро">
  <a:themeElements>
    <a:clrScheme name="Ретро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1759</TotalTime>
  <Words>111</Words>
  <Application>Microsoft Office PowerPoint</Application>
  <PresentationFormat>Произвольный</PresentationFormat>
  <Paragraphs>45</Paragraphs>
  <Slides>7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9" baseType="lpstr">
      <vt:lpstr>Ретро</vt:lpstr>
      <vt:lpstr>Изображение Paintbrush</vt:lpstr>
      <vt:lpstr>Разработка вариантов топологических шаблонов тестовых структуры полевого транзистора</vt:lpstr>
      <vt:lpstr>Цель работы</vt:lpstr>
      <vt:lpstr>Топология тестового элемента</vt:lpstr>
      <vt:lpstr>Слои</vt:lpstr>
      <vt:lpstr>Основные этапы для создания топологии тестового элемента</vt:lpstr>
      <vt:lpstr>Основные этапы для создания топологии тестового элемента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ВЫБОР ОПТИМАЛЬНОГО ВАРИАНТА КОНСТРУКЦИИ МАТРИЦЫ ЯЧЕЕК ДЛЯ ИЗГОТОВЛЕНИЯ СИЛОВЫХ ДМОП ТРАНЗИСТОРОВ</dc:title>
  <dc:creator>Максимова К.А.</dc:creator>
  <cp:lastModifiedBy>Пользователь Windows</cp:lastModifiedBy>
  <cp:revision>79</cp:revision>
  <cp:lastPrinted>2019-07-01T11:05:09Z</cp:lastPrinted>
  <dcterms:created xsi:type="dcterms:W3CDTF">2019-03-26T10:29:29Z</dcterms:created>
  <dcterms:modified xsi:type="dcterms:W3CDTF">2020-04-13T08:41:01Z</dcterms:modified>
</cp:coreProperties>
</file>