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43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4EFB8-B76C-4EF1-B765-EA822314135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F7B6BD5-6197-42AE-AFDE-10CCF2ED1C85}">
      <dgm:prSet phldrT="[Текст]" custT="1"/>
      <dgm:spPr/>
      <dgm:t>
        <a:bodyPr/>
        <a:lstStyle/>
        <a:p>
          <a:r>
            <a:rPr lang="ru-RU" sz="2000" dirty="0" smtClean="0"/>
            <a:t>Повышение скорости принятия решений сотрудниками ФСИН по вопросам социализации осужденных</a:t>
          </a:r>
          <a:endParaRPr lang="ru-RU" sz="2000" dirty="0"/>
        </a:p>
      </dgm:t>
    </dgm:pt>
    <dgm:pt modelId="{613433E6-9271-4E67-AF62-6D16D18E9695}" type="parTrans" cxnId="{FB6AB478-D1BE-496D-A8B0-C9C7E44541FC}">
      <dgm:prSet/>
      <dgm:spPr/>
      <dgm:t>
        <a:bodyPr/>
        <a:lstStyle/>
        <a:p>
          <a:endParaRPr lang="ru-RU"/>
        </a:p>
      </dgm:t>
    </dgm:pt>
    <dgm:pt modelId="{40F7BD60-3035-4327-8E49-D81887B811A4}" type="sibTrans" cxnId="{FB6AB478-D1BE-496D-A8B0-C9C7E44541FC}">
      <dgm:prSet/>
      <dgm:spPr/>
      <dgm:t>
        <a:bodyPr/>
        <a:lstStyle/>
        <a:p>
          <a:endParaRPr lang="ru-RU"/>
        </a:p>
      </dgm:t>
    </dgm:pt>
    <dgm:pt modelId="{3FAEB537-62DE-46A3-BD97-C895C8BAB1BC}">
      <dgm:prSet phldrT="[Текст]" custT="1"/>
      <dgm:spPr/>
      <dgm:t>
        <a:bodyPr/>
        <a:lstStyle/>
        <a:p>
          <a:r>
            <a:rPr lang="ru-RU" sz="2000" dirty="0" smtClean="0"/>
            <a:t>Оптимизация применения электронных средств мониторинга, имеющихся в распоряжении ФСИН России</a:t>
          </a:r>
          <a:endParaRPr lang="ru-RU" sz="2000" dirty="0"/>
        </a:p>
      </dgm:t>
    </dgm:pt>
    <dgm:pt modelId="{BE6935B6-34B7-4BD1-99A6-5B19C8526900}" type="parTrans" cxnId="{AAD4492A-E1FA-420F-9CF8-0CAEE24F3A4F}">
      <dgm:prSet/>
      <dgm:spPr/>
      <dgm:t>
        <a:bodyPr/>
        <a:lstStyle/>
        <a:p>
          <a:endParaRPr lang="ru-RU"/>
        </a:p>
      </dgm:t>
    </dgm:pt>
    <dgm:pt modelId="{22A5FA11-A1C2-48BC-A28D-844DF46963EF}" type="sibTrans" cxnId="{AAD4492A-E1FA-420F-9CF8-0CAEE24F3A4F}">
      <dgm:prSet/>
      <dgm:spPr/>
      <dgm:t>
        <a:bodyPr/>
        <a:lstStyle/>
        <a:p>
          <a:endParaRPr lang="ru-RU"/>
        </a:p>
      </dgm:t>
    </dgm:pt>
    <dgm:pt modelId="{95E1929B-07B1-495E-BA88-548ACF07E876}">
      <dgm:prSet phldrT="[Текст]" custT="1"/>
      <dgm:spPr/>
      <dgm:t>
        <a:bodyPr/>
        <a:lstStyle/>
        <a:p>
          <a:r>
            <a:rPr lang="ru-RU" sz="1800" dirty="0" smtClean="0"/>
            <a:t>Создание и внедрение программного обеспечения, которое бы анализировало, структурировало информацию об осужденных в режиме реального времени </a:t>
          </a:r>
          <a:endParaRPr lang="ru-RU" sz="1800" dirty="0"/>
        </a:p>
      </dgm:t>
    </dgm:pt>
    <dgm:pt modelId="{66A138CE-A46A-4117-9A0C-AEBE17E1C0BB}" type="sibTrans" cxnId="{55F8E3E6-2393-42A3-B682-646AF1821F63}">
      <dgm:prSet/>
      <dgm:spPr/>
      <dgm:t>
        <a:bodyPr/>
        <a:lstStyle/>
        <a:p>
          <a:endParaRPr lang="ru-RU"/>
        </a:p>
      </dgm:t>
    </dgm:pt>
    <dgm:pt modelId="{29BB9212-A2D7-4705-A503-7DB42C99854C}" type="parTrans" cxnId="{55F8E3E6-2393-42A3-B682-646AF1821F63}">
      <dgm:prSet/>
      <dgm:spPr/>
      <dgm:t>
        <a:bodyPr/>
        <a:lstStyle/>
        <a:p>
          <a:endParaRPr lang="ru-RU"/>
        </a:p>
      </dgm:t>
    </dgm:pt>
    <dgm:pt modelId="{F3C390B2-7521-42B5-B473-F96A45D9D7CF}">
      <dgm:prSet custT="1"/>
      <dgm:spPr/>
      <dgm:t>
        <a:bodyPr/>
        <a:lstStyle/>
        <a:p>
          <a:r>
            <a:rPr lang="ru-RU" sz="2000" dirty="0" smtClean="0"/>
            <a:t>Более эффективное использование программы ПК АКУС</a:t>
          </a:r>
          <a:endParaRPr lang="ru-RU" sz="2000" dirty="0"/>
        </a:p>
      </dgm:t>
    </dgm:pt>
    <dgm:pt modelId="{827EFEE8-0D11-4B7E-899F-8FC1CD610428}" type="parTrans" cxnId="{97C9DBC9-7A29-4D77-A8E2-F78DD87BE071}">
      <dgm:prSet/>
      <dgm:spPr/>
      <dgm:t>
        <a:bodyPr/>
        <a:lstStyle/>
        <a:p>
          <a:endParaRPr lang="ru-RU"/>
        </a:p>
      </dgm:t>
    </dgm:pt>
    <dgm:pt modelId="{EE10CEDA-A5AB-4556-8CC3-C75C4E1A484E}" type="sibTrans" cxnId="{97C9DBC9-7A29-4D77-A8E2-F78DD87BE071}">
      <dgm:prSet/>
      <dgm:spPr/>
      <dgm:t>
        <a:bodyPr/>
        <a:lstStyle/>
        <a:p>
          <a:endParaRPr lang="ru-RU"/>
        </a:p>
      </dgm:t>
    </dgm:pt>
    <dgm:pt modelId="{4C6B2EE9-C25B-4D8B-92C4-3080E38FA87B}">
      <dgm:prSet custT="1"/>
      <dgm:spPr/>
      <dgm:t>
        <a:bodyPr/>
        <a:lstStyle/>
        <a:p>
          <a:r>
            <a:rPr lang="ru-RU" sz="2000" dirty="0" smtClean="0"/>
            <a:t>Повышение качества собираемых данных об осужденных (добавление к имеющимся данным новых показателей)</a:t>
          </a:r>
          <a:endParaRPr lang="ru-RU" sz="2000" dirty="0"/>
        </a:p>
      </dgm:t>
    </dgm:pt>
    <dgm:pt modelId="{058C2097-FD4D-4401-9DF7-90AA6B61DE8C}" type="parTrans" cxnId="{7ADA2020-9136-431E-8A73-7DCFF6562A17}">
      <dgm:prSet/>
      <dgm:spPr/>
      <dgm:t>
        <a:bodyPr/>
        <a:lstStyle/>
        <a:p>
          <a:endParaRPr lang="ru-RU"/>
        </a:p>
      </dgm:t>
    </dgm:pt>
    <dgm:pt modelId="{21730B35-04FD-42BB-9B05-B8E8B0AD3697}" type="sibTrans" cxnId="{7ADA2020-9136-431E-8A73-7DCFF6562A17}">
      <dgm:prSet/>
      <dgm:spPr/>
      <dgm:t>
        <a:bodyPr/>
        <a:lstStyle/>
        <a:p>
          <a:endParaRPr lang="ru-RU"/>
        </a:p>
      </dgm:t>
    </dgm:pt>
    <dgm:pt modelId="{51822BB8-183E-40DA-8197-1B0D4F4CA49A}" type="pres">
      <dgm:prSet presAssocID="{A9D4EFB8-B76C-4EF1-B765-EA82231413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CCB2F7-E6ED-4D52-8A91-9661B21B12C6}" type="pres">
      <dgm:prSet presAssocID="{4F7B6BD5-6197-42AE-AFDE-10CCF2ED1C85}" presName="parentLin" presStyleCnt="0"/>
      <dgm:spPr/>
    </dgm:pt>
    <dgm:pt modelId="{BB341EC0-A760-434A-929B-FBA88802BC64}" type="pres">
      <dgm:prSet presAssocID="{4F7B6BD5-6197-42AE-AFDE-10CCF2ED1C8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ED800DF-7942-4A28-A98A-8400102DD36F}" type="pres">
      <dgm:prSet presAssocID="{4F7B6BD5-6197-42AE-AFDE-10CCF2ED1C85}" presName="parentText" presStyleLbl="node1" presStyleIdx="0" presStyleCnt="5" custScaleY="2039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A238C-4846-4F47-AD11-A1A19A406068}" type="pres">
      <dgm:prSet presAssocID="{4F7B6BD5-6197-42AE-AFDE-10CCF2ED1C85}" presName="negativeSpace" presStyleCnt="0"/>
      <dgm:spPr/>
    </dgm:pt>
    <dgm:pt modelId="{56D93E9A-E4AB-4ABA-81EA-C69A4E2CE239}" type="pres">
      <dgm:prSet presAssocID="{4F7B6BD5-6197-42AE-AFDE-10CCF2ED1C85}" presName="childText" presStyleLbl="conFgAcc1" presStyleIdx="0" presStyleCnt="5">
        <dgm:presLayoutVars>
          <dgm:bulletEnabled val="1"/>
        </dgm:presLayoutVars>
      </dgm:prSet>
      <dgm:spPr/>
    </dgm:pt>
    <dgm:pt modelId="{7547E856-3A7E-41A9-A678-C3629D0A8246}" type="pres">
      <dgm:prSet presAssocID="{40F7BD60-3035-4327-8E49-D81887B811A4}" presName="spaceBetweenRectangles" presStyleCnt="0"/>
      <dgm:spPr/>
    </dgm:pt>
    <dgm:pt modelId="{E1745F87-315C-42B0-A5FB-36512DA48D63}" type="pres">
      <dgm:prSet presAssocID="{95E1929B-07B1-495E-BA88-548ACF07E876}" presName="parentLin" presStyleCnt="0"/>
      <dgm:spPr/>
    </dgm:pt>
    <dgm:pt modelId="{6D619FC0-696F-4CD8-B597-A6CEEA5E3AD2}" type="pres">
      <dgm:prSet presAssocID="{95E1929B-07B1-495E-BA88-548ACF07E87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8F0D70A-6C19-4B06-B1DF-805976D1297C}" type="pres">
      <dgm:prSet presAssocID="{95E1929B-07B1-495E-BA88-548ACF07E876}" presName="parentText" presStyleLbl="node1" presStyleIdx="1" presStyleCnt="5" custScaleY="1870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9B897-D86D-4ECD-8045-6D5E51CDB3B4}" type="pres">
      <dgm:prSet presAssocID="{95E1929B-07B1-495E-BA88-548ACF07E876}" presName="negativeSpace" presStyleCnt="0"/>
      <dgm:spPr/>
    </dgm:pt>
    <dgm:pt modelId="{D116474F-CFFD-4AD2-9547-6D1DBBEBF199}" type="pres">
      <dgm:prSet presAssocID="{95E1929B-07B1-495E-BA88-548ACF07E876}" presName="childText" presStyleLbl="conFgAcc1" presStyleIdx="1" presStyleCnt="5">
        <dgm:presLayoutVars>
          <dgm:bulletEnabled val="1"/>
        </dgm:presLayoutVars>
      </dgm:prSet>
      <dgm:spPr/>
    </dgm:pt>
    <dgm:pt modelId="{595ADE9C-6829-466F-8948-C6D2951390DB}" type="pres">
      <dgm:prSet presAssocID="{66A138CE-A46A-4117-9A0C-AEBE17E1C0BB}" presName="spaceBetweenRectangles" presStyleCnt="0"/>
      <dgm:spPr/>
    </dgm:pt>
    <dgm:pt modelId="{5BC9FE81-89C9-4A39-99B8-8C0F1FF1445C}" type="pres">
      <dgm:prSet presAssocID="{3FAEB537-62DE-46A3-BD97-C895C8BAB1BC}" presName="parentLin" presStyleCnt="0"/>
      <dgm:spPr/>
    </dgm:pt>
    <dgm:pt modelId="{E309021F-511E-49F3-B3D4-BE4179B86C9A}" type="pres">
      <dgm:prSet presAssocID="{3FAEB537-62DE-46A3-BD97-C895C8BAB1B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64E9E86-85B1-4D3A-BCA8-DBA098C8AA4F}" type="pres">
      <dgm:prSet presAssocID="{3FAEB537-62DE-46A3-BD97-C895C8BAB1BC}" presName="parentText" presStyleLbl="node1" presStyleIdx="2" presStyleCnt="5" custScaleY="193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CF53F-288D-4EFA-8131-427B423BF1D5}" type="pres">
      <dgm:prSet presAssocID="{3FAEB537-62DE-46A3-BD97-C895C8BAB1BC}" presName="negativeSpace" presStyleCnt="0"/>
      <dgm:spPr/>
    </dgm:pt>
    <dgm:pt modelId="{A30030BE-4BF0-4948-8D99-457C6D2A54AE}" type="pres">
      <dgm:prSet presAssocID="{3FAEB537-62DE-46A3-BD97-C895C8BAB1BC}" presName="childText" presStyleLbl="conFgAcc1" presStyleIdx="2" presStyleCnt="5">
        <dgm:presLayoutVars>
          <dgm:bulletEnabled val="1"/>
        </dgm:presLayoutVars>
      </dgm:prSet>
      <dgm:spPr/>
    </dgm:pt>
    <dgm:pt modelId="{C1B0D876-17DA-426B-AE3A-FC7D425178B7}" type="pres">
      <dgm:prSet presAssocID="{22A5FA11-A1C2-48BC-A28D-844DF46963EF}" presName="spaceBetweenRectangles" presStyleCnt="0"/>
      <dgm:spPr/>
    </dgm:pt>
    <dgm:pt modelId="{17788884-148D-4178-85F5-52DD75FA54ED}" type="pres">
      <dgm:prSet presAssocID="{F3C390B2-7521-42B5-B473-F96A45D9D7CF}" presName="parentLin" presStyleCnt="0"/>
      <dgm:spPr/>
    </dgm:pt>
    <dgm:pt modelId="{1FA78556-D5D3-45E6-9FD0-442E63E6A8AE}" type="pres">
      <dgm:prSet presAssocID="{F3C390B2-7521-42B5-B473-F96A45D9D7C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EB5854E-414F-4501-BC60-5A8884DDEF00}" type="pres">
      <dgm:prSet presAssocID="{F3C390B2-7521-42B5-B473-F96A45D9D7CF}" presName="parentText" presStyleLbl="node1" presStyleIdx="3" presStyleCnt="5" custScaleX="98683" custScaleY="204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3393D-1431-4FC3-BD58-A4AED01B2329}" type="pres">
      <dgm:prSet presAssocID="{F3C390B2-7521-42B5-B473-F96A45D9D7CF}" presName="negativeSpace" presStyleCnt="0"/>
      <dgm:spPr/>
    </dgm:pt>
    <dgm:pt modelId="{A792BEED-BFBF-45F5-8DA5-02D249197BD9}" type="pres">
      <dgm:prSet presAssocID="{F3C390B2-7521-42B5-B473-F96A45D9D7CF}" presName="childText" presStyleLbl="conFgAcc1" presStyleIdx="3" presStyleCnt="5">
        <dgm:presLayoutVars>
          <dgm:bulletEnabled val="1"/>
        </dgm:presLayoutVars>
      </dgm:prSet>
      <dgm:spPr/>
    </dgm:pt>
    <dgm:pt modelId="{DF30AD78-B709-46E8-807F-FF01E11FC7DF}" type="pres">
      <dgm:prSet presAssocID="{EE10CEDA-A5AB-4556-8CC3-C75C4E1A484E}" presName="spaceBetweenRectangles" presStyleCnt="0"/>
      <dgm:spPr/>
    </dgm:pt>
    <dgm:pt modelId="{2399F16B-2A69-49F2-B2F0-26C502957679}" type="pres">
      <dgm:prSet presAssocID="{4C6B2EE9-C25B-4D8B-92C4-3080E38FA87B}" presName="parentLin" presStyleCnt="0"/>
      <dgm:spPr/>
    </dgm:pt>
    <dgm:pt modelId="{4776C325-9359-4BF3-A530-00643BAB1505}" type="pres">
      <dgm:prSet presAssocID="{4C6B2EE9-C25B-4D8B-92C4-3080E38FA87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BD04679-F741-4C5C-A744-38B182879E10}" type="pres">
      <dgm:prSet presAssocID="{4C6B2EE9-C25B-4D8B-92C4-3080E38FA87B}" presName="parentText" presStyleLbl="node1" presStyleIdx="4" presStyleCnt="5" custScaleX="98433" custScaleY="1970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6599C-F160-4477-8A03-AB0904B2A4B0}" type="pres">
      <dgm:prSet presAssocID="{4C6B2EE9-C25B-4D8B-92C4-3080E38FA87B}" presName="negativeSpace" presStyleCnt="0"/>
      <dgm:spPr/>
    </dgm:pt>
    <dgm:pt modelId="{52CE4E00-B998-4FF1-B9F1-FD1B5CB63F95}" type="pres">
      <dgm:prSet presAssocID="{4C6B2EE9-C25B-4D8B-92C4-3080E38FA87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0E548EC-BD3C-4D19-BEB0-69B4F9B14D54}" type="presOf" srcId="{4C6B2EE9-C25B-4D8B-92C4-3080E38FA87B}" destId="{4776C325-9359-4BF3-A530-00643BAB1505}" srcOrd="0" destOrd="0" presId="urn:microsoft.com/office/officeart/2005/8/layout/list1"/>
    <dgm:cxn modelId="{A57260EE-B1B5-4896-8D37-E78D85B04EA3}" type="presOf" srcId="{4F7B6BD5-6197-42AE-AFDE-10CCF2ED1C85}" destId="{2ED800DF-7942-4A28-A98A-8400102DD36F}" srcOrd="1" destOrd="0" presId="urn:microsoft.com/office/officeart/2005/8/layout/list1"/>
    <dgm:cxn modelId="{F7FD1BA7-27F1-4BD8-8047-C2BB4EAF1117}" type="presOf" srcId="{F3C390B2-7521-42B5-B473-F96A45D9D7CF}" destId="{5EB5854E-414F-4501-BC60-5A8884DDEF00}" srcOrd="1" destOrd="0" presId="urn:microsoft.com/office/officeart/2005/8/layout/list1"/>
    <dgm:cxn modelId="{FB6AB478-D1BE-496D-A8B0-C9C7E44541FC}" srcId="{A9D4EFB8-B76C-4EF1-B765-EA8223141358}" destId="{4F7B6BD5-6197-42AE-AFDE-10CCF2ED1C85}" srcOrd="0" destOrd="0" parTransId="{613433E6-9271-4E67-AF62-6D16D18E9695}" sibTransId="{40F7BD60-3035-4327-8E49-D81887B811A4}"/>
    <dgm:cxn modelId="{362105C2-A67B-440E-BD50-9973FE6359F8}" type="presOf" srcId="{4F7B6BD5-6197-42AE-AFDE-10CCF2ED1C85}" destId="{BB341EC0-A760-434A-929B-FBA88802BC64}" srcOrd="0" destOrd="0" presId="urn:microsoft.com/office/officeart/2005/8/layout/list1"/>
    <dgm:cxn modelId="{97C9DBC9-7A29-4D77-A8E2-F78DD87BE071}" srcId="{A9D4EFB8-B76C-4EF1-B765-EA8223141358}" destId="{F3C390B2-7521-42B5-B473-F96A45D9D7CF}" srcOrd="3" destOrd="0" parTransId="{827EFEE8-0D11-4B7E-899F-8FC1CD610428}" sibTransId="{EE10CEDA-A5AB-4556-8CC3-C75C4E1A484E}"/>
    <dgm:cxn modelId="{60649B80-50F6-4984-A971-EC971613865A}" type="presOf" srcId="{3FAEB537-62DE-46A3-BD97-C895C8BAB1BC}" destId="{164E9E86-85B1-4D3A-BCA8-DBA098C8AA4F}" srcOrd="1" destOrd="0" presId="urn:microsoft.com/office/officeart/2005/8/layout/list1"/>
    <dgm:cxn modelId="{9CD08C1C-B67D-4A17-ADB2-A66971C3D908}" type="presOf" srcId="{3FAEB537-62DE-46A3-BD97-C895C8BAB1BC}" destId="{E309021F-511E-49F3-B3D4-BE4179B86C9A}" srcOrd="0" destOrd="0" presId="urn:microsoft.com/office/officeart/2005/8/layout/list1"/>
    <dgm:cxn modelId="{6F7E2A97-2504-46C0-8AB4-4F56749C923E}" type="presOf" srcId="{95E1929B-07B1-495E-BA88-548ACF07E876}" destId="{18F0D70A-6C19-4B06-B1DF-805976D1297C}" srcOrd="1" destOrd="0" presId="urn:microsoft.com/office/officeart/2005/8/layout/list1"/>
    <dgm:cxn modelId="{55F8E3E6-2393-42A3-B682-646AF1821F63}" srcId="{A9D4EFB8-B76C-4EF1-B765-EA8223141358}" destId="{95E1929B-07B1-495E-BA88-548ACF07E876}" srcOrd="1" destOrd="0" parTransId="{29BB9212-A2D7-4705-A503-7DB42C99854C}" sibTransId="{66A138CE-A46A-4117-9A0C-AEBE17E1C0BB}"/>
    <dgm:cxn modelId="{AAD4492A-E1FA-420F-9CF8-0CAEE24F3A4F}" srcId="{A9D4EFB8-B76C-4EF1-B765-EA8223141358}" destId="{3FAEB537-62DE-46A3-BD97-C895C8BAB1BC}" srcOrd="2" destOrd="0" parTransId="{BE6935B6-34B7-4BD1-99A6-5B19C8526900}" sibTransId="{22A5FA11-A1C2-48BC-A28D-844DF46963EF}"/>
    <dgm:cxn modelId="{77AD047B-3F29-4FB4-8AB0-9254478F9746}" type="presOf" srcId="{4C6B2EE9-C25B-4D8B-92C4-3080E38FA87B}" destId="{8BD04679-F741-4C5C-A744-38B182879E10}" srcOrd="1" destOrd="0" presId="urn:microsoft.com/office/officeart/2005/8/layout/list1"/>
    <dgm:cxn modelId="{5273D5CB-E12B-4629-A7D0-758747360355}" type="presOf" srcId="{95E1929B-07B1-495E-BA88-548ACF07E876}" destId="{6D619FC0-696F-4CD8-B597-A6CEEA5E3AD2}" srcOrd="0" destOrd="0" presId="urn:microsoft.com/office/officeart/2005/8/layout/list1"/>
    <dgm:cxn modelId="{7ADA2020-9136-431E-8A73-7DCFF6562A17}" srcId="{A9D4EFB8-B76C-4EF1-B765-EA8223141358}" destId="{4C6B2EE9-C25B-4D8B-92C4-3080E38FA87B}" srcOrd="4" destOrd="0" parTransId="{058C2097-FD4D-4401-9DF7-90AA6B61DE8C}" sibTransId="{21730B35-04FD-42BB-9B05-B8E8B0AD3697}"/>
    <dgm:cxn modelId="{0ADB26A1-A049-492B-AE9C-85FB057D9028}" type="presOf" srcId="{A9D4EFB8-B76C-4EF1-B765-EA8223141358}" destId="{51822BB8-183E-40DA-8197-1B0D4F4CA49A}" srcOrd="0" destOrd="0" presId="urn:microsoft.com/office/officeart/2005/8/layout/list1"/>
    <dgm:cxn modelId="{1F0E85A0-FDB7-44AA-9F01-6640388D9D07}" type="presOf" srcId="{F3C390B2-7521-42B5-B473-F96A45D9D7CF}" destId="{1FA78556-D5D3-45E6-9FD0-442E63E6A8AE}" srcOrd="0" destOrd="0" presId="urn:microsoft.com/office/officeart/2005/8/layout/list1"/>
    <dgm:cxn modelId="{188200E1-1E26-4E1F-9E6D-CEB81F0B1BE5}" type="presParOf" srcId="{51822BB8-183E-40DA-8197-1B0D4F4CA49A}" destId="{A5CCB2F7-E6ED-4D52-8A91-9661B21B12C6}" srcOrd="0" destOrd="0" presId="urn:microsoft.com/office/officeart/2005/8/layout/list1"/>
    <dgm:cxn modelId="{C831FC88-C389-427B-9D11-C21EF040A6FC}" type="presParOf" srcId="{A5CCB2F7-E6ED-4D52-8A91-9661B21B12C6}" destId="{BB341EC0-A760-434A-929B-FBA88802BC64}" srcOrd="0" destOrd="0" presId="urn:microsoft.com/office/officeart/2005/8/layout/list1"/>
    <dgm:cxn modelId="{E659FE3A-7BCA-41ED-B435-AB285D560727}" type="presParOf" srcId="{A5CCB2F7-E6ED-4D52-8A91-9661B21B12C6}" destId="{2ED800DF-7942-4A28-A98A-8400102DD36F}" srcOrd="1" destOrd="0" presId="urn:microsoft.com/office/officeart/2005/8/layout/list1"/>
    <dgm:cxn modelId="{CB11FE34-398D-4ED4-A375-67F715941163}" type="presParOf" srcId="{51822BB8-183E-40DA-8197-1B0D4F4CA49A}" destId="{D0EA238C-4846-4F47-AD11-A1A19A406068}" srcOrd="1" destOrd="0" presId="urn:microsoft.com/office/officeart/2005/8/layout/list1"/>
    <dgm:cxn modelId="{62D20FB9-98FB-43A8-9196-ADB30852649F}" type="presParOf" srcId="{51822BB8-183E-40DA-8197-1B0D4F4CA49A}" destId="{56D93E9A-E4AB-4ABA-81EA-C69A4E2CE239}" srcOrd="2" destOrd="0" presId="urn:microsoft.com/office/officeart/2005/8/layout/list1"/>
    <dgm:cxn modelId="{55877763-B8F8-46D3-8C2E-D6EB90ACADB8}" type="presParOf" srcId="{51822BB8-183E-40DA-8197-1B0D4F4CA49A}" destId="{7547E856-3A7E-41A9-A678-C3629D0A8246}" srcOrd="3" destOrd="0" presId="urn:microsoft.com/office/officeart/2005/8/layout/list1"/>
    <dgm:cxn modelId="{786C445E-98ED-4C2F-B3F4-9E7E8A67C552}" type="presParOf" srcId="{51822BB8-183E-40DA-8197-1B0D4F4CA49A}" destId="{E1745F87-315C-42B0-A5FB-36512DA48D63}" srcOrd="4" destOrd="0" presId="urn:microsoft.com/office/officeart/2005/8/layout/list1"/>
    <dgm:cxn modelId="{F69E265E-4C7E-4BBF-B0C4-39C2B8061FB1}" type="presParOf" srcId="{E1745F87-315C-42B0-A5FB-36512DA48D63}" destId="{6D619FC0-696F-4CD8-B597-A6CEEA5E3AD2}" srcOrd="0" destOrd="0" presId="urn:microsoft.com/office/officeart/2005/8/layout/list1"/>
    <dgm:cxn modelId="{CD643E57-9B0B-4CCB-A6B2-94097DB04ED4}" type="presParOf" srcId="{E1745F87-315C-42B0-A5FB-36512DA48D63}" destId="{18F0D70A-6C19-4B06-B1DF-805976D1297C}" srcOrd="1" destOrd="0" presId="urn:microsoft.com/office/officeart/2005/8/layout/list1"/>
    <dgm:cxn modelId="{14903AD3-67F8-467A-8EFE-FEFD9E9E41AE}" type="presParOf" srcId="{51822BB8-183E-40DA-8197-1B0D4F4CA49A}" destId="{E659B897-D86D-4ECD-8045-6D5E51CDB3B4}" srcOrd="5" destOrd="0" presId="urn:microsoft.com/office/officeart/2005/8/layout/list1"/>
    <dgm:cxn modelId="{DD9A54E7-0C2F-4051-9858-A3BCA3A12998}" type="presParOf" srcId="{51822BB8-183E-40DA-8197-1B0D4F4CA49A}" destId="{D116474F-CFFD-4AD2-9547-6D1DBBEBF199}" srcOrd="6" destOrd="0" presId="urn:microsoft.com/office/officeart/2005/8/layout/list1"/>
    <dgm:cxn modelId="{DAD5415D-9EB3-4F2C-A6BF-9FCE7C0F26B3}" type="presParOf" srcId="{51822BB8-183E-40DA-8197-1B0D4F4CA49A}" destId="{595ADE9C-6829-466F-8948-C6D2951390DB}" srcOrd="7" destOrd="0" presId="urn:microsoft.com/office/officeart/2005/8/layout/list1"/>
    <dgm:cxn modelId="{EF55E37F-0927-4892-BEDF-659B29246478}" type="presParOf" srcId="{51822BB8-183E-40DA-8197-1B0D4F4CA49A}" destId="{5BC9FE81-89C9-4A39-99B8-8C0F1FF1445C}" srcOrd="8" destOrd="0" presId="urn:microsoft.com/office/officeart/2005/8/layout/list1"/>
    <dgm:cxn modelId="{F6BEDBC1-B5B9-4448-83C6-56CAFF4B1DFF}" type="presParOf" srcId="{5BC9FE81-89C9-4A39-99B8-8C0F1FF1445C}" destId="{E309021F-511E-49F3-B3D4-BE4179B86C9A}" srcOrd="0" destOrd="0" presId="urn:microsoft.com/office/officeart/2005/8/layout/list1"/>
    <dgm:cxn modelId="{25D5B786-741D-4AB5-9DFA-47F20555373E}" type="presParOf" srcId="{5BC9FE81-89C9-4A39-99B8-8C0F1FF1445C}" destId="{164E9E86-85B1-4D3A-BCA8-DBA098C8AA4F}" srcOrd="1" destOrd="0" presId="urn:microsoft.com/office/officeart/2005/8/layout/list1"/>
    <dgm:cxn modelId="{F2B7F016-2D8B-497D-A86F-29CB0B61163A}" type="presParOf" srcId="{51822BB8-183E-40DA-8197-1B0D4F4CA49A}" destId="{02CCF53F-288D-4EFA-8131-427B423BF1D5}" srcOrd="9" destOrd="0" presId="urn:microsoft.com/office/officeart/2005/8/layout/list1"/>
    <dgm:cxn modelId="{741E8540-D761-49C0-B742-3A688B835691}" type="presParOf" srcId="{51822BB8-183E-40DA-8197-1B0D4F4CA49A}" destId="{A30030BE-4BF0-4948-8D99-457C6D2A54AE}" srcOrd="10" destOrd="0" presId="urn:microsoft.com/office/officeart/2005/8/layout/list1"/>
    <dgm:cxn modelId="{06EBB4E3-E02A-46CE-B00A-DAB3B7E8C509}" type="presParOf" srcId="{51822BB8-183E-40DA-8197-1B0D4F4CA49A}" destId="{C1B0D876-17DA-426B-AE3A-FC7D425178B7}" srcOrd="11" destOrd="0" presId="urn:microsoft.com/office/officeart/2005/8/layout/list1"/>
    <dgm:cxn modelId="{C18A22AE-67CB-4B97-BAA1-64452A311C7A}" type="presParOf" srcId="{51822BB8-183E-40DA-8197-1B0D4F4CA49A}" destId="{17788884-148D-4178-85F5-52DD75FA54ED}" srcOrd="12" destOrd="0" presId="urn:microsoft.com/office/officeart/2005/8/layout/list1"/>
    <dgm:cxn modelId="{2A5300C1-ECB3-444D-B987-FCC6E7E03F27}" type="presParOf" srcId="{17788884-148D-4178-85F5-52DD75FA54ED}" destId="{1FA78556-D5D3-45E6-9FD0-442E63E6A8AE}" srcOrd="0" destOrd="0" presId="urn:microsoft.com/office/officeart/2005/8/layout/list1"/>
    <dgm:cxn modelId="{2B86D1F4-D462-4DFE-921E-3BB7883C81F2}" type="presParOf" srcId="{17788884-148D-4178-85F5-52DD75FA54ED}" destId="{5EB5854E-414F-4501-BC60-5A8884DDEF00}" srcOrd="1" destOrd="0" presId="urn:microsoft.com/office/officeart/2005/8/layout/list1"/>
    <dgm:cxn modelId="{B7BBC7EA-52BE-48B4-BB2E-5FE375479277}" type="presParOf" srcId="{51822BB8-183E-40DA-8197-1B0D4F4CA49A}" destId="{1243393D-1431-4FC3-BD58-A4AED01B2329}" srcOrd="13" destOrd="0" presId="urn:microsoft.com/office/officeart/2005/8/layout/list1"/>
    <dgm:cxn modelId="{B4377724-7FE8-4D20-A80C-FF6D1C993273}" type="presParOf" srcId="{51822BB8-183E-40DA-8197-1B0D4F4CA49A}" destId="{A792BEED-BFBF-45F5-8DA5-02D249197BD9}" srcOrd="14" destOrd="0" presId="urn:microsoft.com/office/officeart/2005/8/layout/list1"/>
    <dgm:cxn modelId="{651E6CC9-1D01-4C8B-89F8-2654467FC950}" type="presParOf" srcId="{51822BB8-183E-40DA-8197-1B0D4F4CA49A}" destId="{DF30AD78-B709-46E8-807F-FF01E11FC7DF}" srcOrd="15" destOrd="0" presId="urn:microsoft.com/office/officeart/2005/8/layout/list1"/>
    <dgm:cxn modelId="{4450AD50-9ADA-4C6B-B468-64877E634CBA}" type="presParOf" srcId="{51822BB8-183E-40DA-8197-1B0D4F4CA49A}" destId="{2399F16B-2A69-49F2-B2F0-26C502957679}" srcOrd="16" destOrd="0" presId="urn:microsoft.com/office/officeart/2005/8/layout/list1"/>
    <dgm:cxn modelId="{0EA8921C-C34E-45E7-B063-0BC6B47B1196}" type="presParOf" srcId="{2399F16B-2A69-49F2-B2F0-26C502957679}" destId="{4776C325-9359-4BF3-A530-00643BAB1505}" srcOrd="0" destOrd="0" presId="urn:microsoft.com/office/officeart/2005/8/layout/list1"/>
    <dgm:cxn modelId="{9D594E1A-9F46-49E4-A2DF-2B132A29E370}" type="presParOf" srcId="{2399F16B-2A69-49F2-B2F0-26C502957679}" destId="{8BD04679-F741-4C5C-A744-38B182879E10}" srcOrd="1" destOrd="0" presId="urn:microsoft.com/office/officeart/2005/8/layout/list1"/>
    <dgm:cxn modelId="{79D4A749-6255-447C-B058-3787E563B5E1}" type="presParOf" srcId="{51822BB8-183E-40DA-8197-1B0D4F4CA49A}" destId="{F296599C-F160-4477-8A03-AB0904B2A4B0}" srcOrd="17" destOrd="0" presId="urn:microsoft.com/office/officeart/2005/8/layout/list1"/>
    <dgm:cxn modelId="{2F5940EE-0076-485F-A65C-CB51C15AE7D4}" type="presParOf" srcId="{51822BB8-183E-40DA-8197-1B0D4F4CA49A}" destId="{52CE4E00-B998-4FF1-B9F1-FD1B5CB63F9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93E9A-E4AB-4ABA-81EA-C69A4E2CE239}">
      <dsp:nvSpPr>
        <dsp:cNvPr id="0" name=""/>
        <dsp:cNvSpPr/>
      </dsp:nvSpPr>
      <dsp:spPr>
        <a:xfrm>
          <a:off x="0" y="840736"/>
          <a:ext cx="103118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800DF-7942-4A28-A98A-8400102DD36F}">
      <dsp:nvSpPr>
        <dsp:cNvPr id="0" name=""/>
        <dsp:cNvSpPr/>
      </dsp:nvSpPr>
      <dsp:spPr>
        <a:xfrm>
          <a:off x="515594" y="113614"/>
          <a:ext cx="7218327" cy="9632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36" tIns="0" rIns="2728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скорости принятия решений сотрудниками ФСИН по вопросам социализации осужденных</a:t>
          </a:r>
          <a:endParaRPr lang="ru-RU" sz="2000" kern="1200" dirty="0"/>
        </a:p>
      </dsp:txBody>
      <dsp:txXfrm>
        <a:off x="562618" y="160638"/>
        <a:ext cx="7124279" cy="869234"/>
      </dsp:txXfrm>
    </dsp:sp>
    <dsp:sp modelId="{D116474F-CFFD-4AD2-9547-6D1DBBEBF199}">
      <dsp:nvSpPr>
        <dsp:cNvPr id="0" name=""/>
        <dsp:cNvSpPr/>
      </dsp:nvSpPr>
      <dsp:spPr>
        <a:xfrm>
          <a:off x="0" y="1977476"/>
          <a:ext cx="103118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330843"/>
              <a:satOff val="373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0D70A-6C19-4B06-B1DF-805976D1297C}">
      <dsp:nvSpPr>
        <dsp:cNvPr id="0" name=""/>
        <dsp:cNvSpPr/>
      </dsp:nvSpPr>
      <dsp:spPr>
        <a:xfrm>
          <a:off x="515594" y="1330336"/>
          <a:ext cx="7218327" cy="883299"/>
        </a:xfrm>
        <a:prstGeom prst="roundRect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36" tIns="0" rIns="27283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и внедрение программного обеспечения, которое бы анализировало, структурировало информацию об осужденных в режиме реального времени </a:t>
          </a:r>
          <a:endParaRPr lang="ru-RU" sz="1800" kern="1200" dirty="0"/>
        </a:p>
      </dsp:txBody>
      <dsp:txXfrm>
        <a:off x="558713" y="1373455"/>
        <a:ext cx="7132089" cy="797061"/>
      </dsp:txXfrm>
    </dsp:sp>
    <dsp:sp modelId="{A30030BE-4BF0-4948-8D99-457C6D2A54AE}">
      <dsp:nvSpPr>
        <dsp:cNvPr id="0" name=""/>
        <dsp:cNvSpPr/>
      </dsp:nvSpPr>
      <dsp:spPr>
        <a:xfrm>
          <a:off x="0" y="3145219"/>
          <a:ext cx="103118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E9E86-85B1-4D3A-BCA8-DBA098C8AA4F}">
      <dsp:nvSpPr>
        <dsp:cNvPr id="0" name=""/>
        <dsp:cNvSpPr/>
      </dsp:nvSpPr>
      <dsp:spPr>
        <a:xfrm>
          <a:off x="515594" y="2467076"/>
          <a:ext cx="7218327" cy="914302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36" tIns="0" rIns="2728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Оптимизация применения электронных средств мониторинга, имеющихся в распоряжении ФСИН России</a:t>
          </a:r>
          <a:endParaRPr lang="ru-RU" sz="2000" kern="1200" dirty="0"/>
        </a:p>
      </dsp:txBody>
      <dsp:txXfrm>
        <a:off x="560227" y="2511709"/>
        <a:ext cx="7129061" cy="825036"/>
      </dsp:txXfrm>
    </dsp:sp>
    <dsp:sp modelId="{A792BEED-BFBF-45F5-8DA5-02D249197BD9}">
      <dsp:nvSpPr>
        <dsp:cNvPr id="0" name=""/>
        <dsp:cNvSpPr/>
      </dsp:nvSpPr>
      <dsp:spPr>
        <a:xfrm>
          <a:off x="0" y="4363500"/>
          <a:ext cx="103118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992530"/>
              <a:satOff val="1119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5854E-414F-4501-BC60-5A8884DDEF00}">
      <dsp:nvSpPr>
        <dsp:cNvPr id="0" name=""/>
        <dsp:cNvSpPr/>
      </dsp:nvSpPr>
      <dsp:spPr>
        <a:xfrm>
          <a:off x="515594" y="3634819"/>
          <a:ext cx="7123262" cy="964841"/>
        </a:xfrm>
        <a:prstGeom prst="roundRect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36" tIns="0" rIns="2728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Более эффективное использование программы ПК АКУС</a:t>
          </a:r>
          <a:endParaRPr lang="ru-RU" sz="2000" kern="1200" dirty="0"/>
        </a:p>
      </dsp:txBody>
      <dsp:txXfrm>
        <a:off x="562694" y="3681919"/>
        <a:ext cx="7029062" cy="870641"/>
      </dsp:txXfrm>
    </dsp:sp>
    <dsp:sp modelId="{52CE4E00-B998-4FF1-B9F1-FD1B5CB63F95}">
      <dsp:nvSpPr>
        <dsp:cNvPr id="0" name=""/>
        <dsp:cNvSpPr/>
      </dsp:nvSpPr>
      <dsp:spPr>
        <a:xfrm>
          <a:off x="0" y="5547850"/>
          <a:ext cx="103118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04679-F741-4C5C-A744-38B182879E10}">
      <dsp:nvSpPr>
        <dsp:cNvPr id="0" name=""/>
        <dsp:cNvSpPr/>
      </dsp:nvSpPr>
      <dsp:spPr>
        <a:xfrm>
          <a:off x="515594" y="4853100"/>
          <a:ext cx="7105216" cy="930909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36" tIns="0" rIns="2728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качества собираемых данных об осужденных (добавление к имеющимся данным новых показателей)</a:t>
          </a:r>
          <a:endParaRPr lang="ru-RU" sz="2000" kern="1200" dirty="0"/>
        </a:p>
      </dsp:txBody>
      <dsp:txXfrm>
        <a:off x="561037" y="4898543"/>
        <a:ext cx="7014330" cy="840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0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0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6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84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2583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8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55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3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1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4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0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5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9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8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1E61-A4A8-4201-A267-9C59F8614720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B038AA-140D-46A8-B0C2-3AC823824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1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311" y="2699237"/>
            <a:ext cx="9988061" cy="1334181"/>
          </a:xfrm>
        </p:spPr>
        <p:txBody>
          <a:bodyPr/>
          <a:lstStyle/>
          <a:p>
            <a:pPr algn="ctr">
              <a:lnSpc>
                <a:spcPct val="101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Особенности </a:t>
            </a:r>
            <a:r>
              <a:rPr lang="ru-RU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формирования </a:t>
            </a:r>
            <a:r>
              <a:rPr lang="ru-RU" sz="2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датасета</a:t>
            </a:r>
            <a:r>
              <a:rPr lang="ru-RU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задачах социализации осужденного и обеспечение возможности разработки индивидуально-корректирующих </a:t>
            </a:r>
            <a:r>
              <a:rPr lang="ru-RU" sz="28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мероприятий 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2720" y="4259027"/>
            <a:ext cx="7766936" cy="10968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Медведева Елизавета Александровна  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Белоусов Вадим Евгеньевич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361711" cy="24706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085" y="11193"/>
            <a:ext cx="9865915" cy="1575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1945" y="2163077"/>
            <a:ext cx="5577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НАУЧНО-ТЕХНИЧЕСКАЯ КОНФЕРЕНЦИЯ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5863" y="6189785"/>
            <a:ext cx="289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Воронеж-19.04.2023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67" y="4449835"/>
            <a:ext cx="2991278" cy="226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74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92" y="263768"/>
            <a:ext cx="9138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Особенности формирования </a:t>
            </a:r>
            <a:r>
              <a:rPr lang="ru-RU" sz="24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датасета</a:t>
            </a:r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. Определение идеи модели. Цифровой двойник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" y="1158844"/>
            <a:ext cx="7516387" cy="4227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5413972" y="3570314"/>
            <a:ext cx="5350597" cy="273995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Цифровой двойник </a:t>
            </a:r>
            <a:r>
              <a:rPr lang="ru-RU" sz="2400" dirty="0"/>
              <a:t>— это виртуальное представление реальной системы — электросети, города или </a:t>
            </a:r>
            <a:r>
              <a:rPr lang="ru-RU" sz="2400" dirty="0" smtClean="0"/>
              <a:t>человека.</a:t>
            </a:r>
          </a:p>
          <a:p>
            <a:pPr algn="ctr"/>
            <a:r>
              <a:rPr lang="ru-RU" sz="2400" dirty="0" smtClean="0"/>
              <a:t>ОСНОВАН на огромном объеме накопления данных (</a:t>
            </a:r>
            <a:r>
              <a:rPr lang="ru-RU" sz="2400" dirty="0" err="1" smtClean="0"/>
              <a:t>датасете</a:t>
            </a:r>
            <a:r>
              <a:rPr lang="ru-RU" sz="2400" dirty="0" smtClean="0"/>
              <a:t>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9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92" y="263768"/>
            <a:ext cx="941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Особенности формирования </a:t>
            </a:r>
            <a:r>
              <a:rPr lang="ru-RU" sz="2400" b="1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датасета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 Цифровой двойник.</a:t>
            </a:r>
            <a:r>
              <a:rPr lang="ru-RU" sz="24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Пример </a:t>
            </a:r>
            <a:r>
              <a:rPr lang="ru-RU" sz="2400" b="1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датасета</a:t>
            </a:r>
            <a:endParaRPr lang="ru-RU" sz="2400" b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5961" y="1094765"/>
            <a:ext cx="7584463" cy="4911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6928" y="6005982"/>
            <a:ext cx="7122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1- Пример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датасета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собираемой информации об осужденных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075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461" y="254713"/>
            <a:ext cx="941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2649" y="887239"/>
            <a:ext cx="843783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 ходе исследования, выявили те решения, которые помогут: </a:t>
            </a:r>
            <a:endParaRPr lang="ru-RU" sz="2100" b="1" dirty="0" smtClean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ru-RU" sz="2100" b="1" dirty="0" smtClean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1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 Прогнозировать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результаты процесса исправления осужденного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arenR"/>
            </a:pPr>
            <a:endParaRPr lang="ru-RU" sz="2100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2. Оценивать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 виртуальном пространстве изменение состояния осужденного, при изменении характеристик любого из его элементов, что позволяет в реальном времени управлять факторами, влияющими на его дальнейшее поведение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ru-RU" sz="2100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3. Благодаря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моделированию процесса социализации повысится процент осужденных, освобождающихся условно-досрочно, одновременно с этим снизится процент лиц, которые возвращаются в места отбытия наказания за какие-либо нарушения.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266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304" y="2772152"/>
            <a:ext cx="5930351" cy="3426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26830" y="2516583"/>
            <a:ext cx="6031523" cy="2949539"/>
          </a:xfrm>
          <a:prstGeom prst="wedgeRoundRect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1) Что такое социализация?</a:t>
            </a:r>
          </a:p>
          <a:p>
            <a:r>
              <a:rPr lang="ru-RU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2) Что нужно для процесса социализации осужденного?</a:t>
            </a:r>
          </a:p>
          <a:p>
            <a:r>
              <a:rPr lang="ru-RU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3) Как этому процессу помогает информация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092" y="888023"/>
            <a:ext cx="9653954" cy="7756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3092" y="263768"/>
            <a:ext cx="4992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Введение. Определение задачи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092" y="953225"/>
            <a:ext cx="9527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ЗАДАЧА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Необходимо моделировать социализацию,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как информационный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процесс </a:t>
            </a:r>
            <a:endParaRPr lang="ru-RU" sz="20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7831" y="1990280"/>
            <a:ext cx="45720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Возникает ряд вопросов: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618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92" y="263768"/>
            <a:ext cx="772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Введение. Определение понятия «социализация»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8544" y="1053523"/>
            <a:ext cx="3353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dd8eac234b49c1331c1d1eb80e785219_l-4077803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73"/>
          <a:stretch/>
        </p:blipFill>
        <p:spPr bwMode="auto">
          <a:xfrm>
            <a:off x="2256724" y="3031520"/>
            <a:ext cx="6322168" cy="38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918970" y="1667589"/>
            <a:ext cx="3166912" cy="34877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Сложный </a:t>
            </a:r>
            <a:r>
              <a:rPr lang="ru-RU" sz="2000" dirty="0"/>
              <a:t>процесс, который уменьшает время между тем, как осужденный покинул учреждение и стал полноправным членом </a:t>
            </a:r>
            <a:r>
              <a:rPr lang="ru-RU" sz="2000" dirty="0" smtClean="0"/>
              <a:t>общества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1775" t="14396" r="22426" b="23956"/>
          <a:stretch/>
        </p:blipFill>
        <p:spPr>
          <a:xfrm>
            <a:off x="4660089" y="1667589"/>
            <a:ext cx="1134208" cy="1644161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254275" y="1667589"/>
            <a:ext cx="3166912" cy="34877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Процесс интеграции индивида в социальную систему, вхождение в социальную среду через овладение её социальными </a:t>
            </a:r>
            <a:r>
              <a:rPr lang="ru-RU" sz="2000" dirty="0" smtClean="0"/>
              <a:t>нормами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6100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602" y="1270556"/>
            <a:ext cx="7986220" cy="4312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23092" y="263768"/>
            <a:ext cx="990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Введение. Что нужно для процесса социализации осужденного?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847" y="2212294"/>
            <a:ext cx="4753040" cy="23868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Цифровое портфолио</a:t>
            </a:r>
            <a:r>
              <a:rPr lang="ru-RU" sz="2400" dirty="0">
                <a:cs typeface="Times New Roman" panose="02020603050405020304" pitchFamily="18" charset="0"/>
              </a:rPr>
              <a:t> – это цифровая среда, в которой аккумулируются необходимые сведения об осужденном</a:t>
            </a:r>
          </a:p>
        </p:txBody>
      </p:sp>
    </p:spTree>
    <p:extLst>
      <p:ext uri="{BB962C8B-B14F-4D97-AF65-F5344CB8AC3E}">
        <p14:creationId xmlns:p14="http://schemas.microsoft.com/office/powerpoint/2010/main" val="4262499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92" y="263768"/>
            <a:ext cx="9669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Введение. Как процессу социализации поможет информация?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5433"/>
            <a:ext cx="6139204" cy="43712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824" y="2732407"/>
            <a:ext cx="5911353" cy="3752748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 rot="16200000">
            <a:off x="2712056" y="5191457"/>
            <a:ext cx="542712" cy="3530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567912" y="5818287"/>
            <a:ext cx="605078" cy="3530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21806" y="5685576"/>
            <a:ext cx="3219611" cy="6185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Окна программы ПК АКУС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19999" y="783410"/>
            <a:ext cx="4607626" cy="17099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Существующие проблемы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Данных недостаточно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2. Информация об осужденных структурируется в виде базы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3855294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92" y="263768"/>
            <a:ext cx="646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Введение. Ответ на поставленную задачу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3092" y="806542"/>
            <a:ext cx="9653954" cy="7756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6234" y="843484"/>
            <a:ext cx="904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ЗАДАЧА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Необходимо моделировать социализацию,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как информационный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процесс </a:t>
            </a:r>
            <a:endParaRPr lang="ru-RU" sz="20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24556" y="1510876"/>
            <a:ext cx="851026" cy="83512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64" y="3818197"/>
            <a:ext cx="5453933" cy="2854224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18" name="Скругленный прямоугольник 17"/>
          <p:cNvSpPr/>
          <p:nvPr/>
        </p:nvSpPr>
        <p:spPr>
          <a:xfrm>
            <a:off x="2051390" y="2346003"/>
            <a:ext cx="5849237" cy="7756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РЕШЕНИЕ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524556" y="3013396"/>
            <a:ext cx="780775" cy="80480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5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92" y="263768"/>
            <a:ext cx="9093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Введение. Новый вопрос. Различия между информацией, содержащейся в базе данных и в </a:t>
            </a:r>
            <a:r>
              <a:rPr lang="ru-RU" sz="24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датасете</a:t>
            </a:r>
            <a:endParaRPr lang="ru-RU" sz="24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0455" y="1414092"/>
            <a:ext cx="4021734" cy="41175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База данных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совокупность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самостоятельных материалов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систематизированных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таким образом, чтобы эти материалы могли быть найдены и обработаны с помощью электронной вычислительной машины (ЭВМ)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92240" y="1414092"/>
            <a:ext cx="4021734" cy="411757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Датасет</a:t>
            </a:r>
            <a:r>
              <a:rPr lang="ru-RU" sz="2000" dirty="0"/>
              <a:t> – набор данных (</a:t>
            </a:r>
            <a:r>
              <a:rPr lang="ru-RU" sz="2000" b="1" dirty="0"/>
              <a:t>включая совокупность материалов базы данных</a:t>
            </a:r>
            <a:r>
              <a:rPr lang="ru-RU" sz="2000" dirty="0"/>
              <a:t>) в табличном виде, где у каждого объекта прописаны определенные свойства: характеристики, связи или конкретные </a:t>
            </a:r>
            <a:r>
              <a:rPr lang="ru-RU" sz="2000" dirty="0" smtClean="0"/>
              <a:t>места </a:t>
            </a:r>
            <a:endParaRPr lang="ru-RU" sz="2000" dirty="0"/>
          </a:p>
        </p:txBody>
      </p:sp>
      <p:pic>
        <p:nvPicPr>
          <p:cNvPr id="3076" name="Picture 4" descr="https://play-lh.googleusercontent.com/4yIBZFUqfOGyqbum1kejVGa9UldrptfiaNFSrlvhfOLgWnu0lHgTbpf-acOavAApYq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1" y="4842101"/>
            <a:ext cx="1976229" cy="197623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645" y="4757225"/>
            <a:ext cx="2006570" cy="2006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14843"/>
          <a:stretch/>
        </p:blipFill>
        <p:spPr>
          <a:xfrm>
            <a:off x="4536796" y="2541300"/>
            <a:ext cx="97083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02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92" y="263768"/>
            <a:ext cx="839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Актуальные задачи. Система компьютерного зрения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59402079"/>
              </p:ext>
            </p:extLst>
          </p:nvPr>
        </p:nvGraphicFramePr>
        <p:xfrm>
          <a:off x="570368" y="725433"/>
          <a:ext cx="10311897" cy="606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E63BAA-E1B7-448C-88A4-021C72DCD3C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35259" y="1187098"/>
            <a:ext cx="8191458" cy="4661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26055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92" y="263768"/>
            <a:ext cx="922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Особенности формирования </a:t>
            </a:r>
            <a:r>
              <a:rPr lang="ru-RU" sz="24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датасета</a:t>
            </a:r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. Определение идеи модели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29" y="1376834"/>
            <a:ext cx="75533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72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437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Cambria Math</vt:lpstr>
      <vt:lpstr>Times New Roman</vt:lpstr>
      <vt:lpstr>Trebuchet MS</vt:lpstr>
      <vt:lpstr>Wingdings 3</vt:lpstr>
      <vt:lpstr>Аспект</vt:lpstr>
      <vt:lpstr> Особенности формирования датасета в задачах социализации осужденного и обеспечение возможности разработки индивидуально-корректирующих мероприятий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Особенности формирования датасета в задачах социализации осужденного и обеспечение возможности разработки индивидуально-корректирующих мероприятий. </dc:title>
  <dc:creator>Пользователь</dc:creator>
  <cp:lastModifiedBy>Пользователь</cp:lastModifiedBy>
  <cp:revision>29</cp:revision>
  <dcterms:created xsi:type="dcterms:W3CDTF">2023-04-18T18:28:59Z</dcterms:created>
  <dcterms:modified xsi:type="dcterms:W3CDTF">2023-04-18T22:04:41Z</dcterms:modified>
</cp:coreProperties>
</file>