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17"/>
  </p:notesMasterIdLst>
  <p:sldIdLst>
    <p:sldId id="256" r:id="rId2"/>
    <p:sldId id="265" r:id="rId3"/>
    <p:sldId id="262" r:id="rId4"/>
    <p:sldId id="264" r:id="rId5"/>
    <p:sldId id="257" r:id="rId6"/>
    <p:sldId id="258" r:id="rId7"/>
    <p:sldId id="266" r:id="rId8"/>
    <p:sldId id="259" r:id="rId9"/>
    <p:sldId id="261" r:id="rId10"/>
    <p:sldId id="267" r:id="rId11"/>
    <p:sldId id="273" r:id="rId12"/>
    <p:sldId id="269" r:id="rId13"/>
    <p:sldId id="268" r:id="rId14"/>
    <p:sldId id="270" r:id="rId15"/>
    <p:sldId id="271" r:id="rId16"/>
  </p:sldIdLst>
  <p:sldSz cx="12192000" cy="6858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54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2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E8929-D1D4-40C8-B9A7-DE406A1E3A76}" type="datetimeFigureOut">
              <a:rPr lang="ru-RU" smtClean="0"/>
              <a:t>03.03.2020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4C6B6-4BD8-4241-8BE4-BB67983C5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046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8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7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839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25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9898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12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86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69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51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94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9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0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5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1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3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2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73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2C49F-CFF3-4A69-8731-2F4F34C5A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044" y="2386170"/>
            <a:ext cx="10165852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ОСНОВНЫЕ МОМЕНТЫ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ОФОРМЛЕНИИ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КУРСОВОЙ РАБОТЫ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EF7E81-B47F-4AE4-A643-2756C0EA2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7147" y="648448"/>
            <a:ext cx="10165852" cy="977621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Кафедра экономической безопасности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8D5922B-A861-47DC-A5A4-6EE63B67A20E}"/>
              </a:ext>
            </a:extLst>
          </p:cNvPr>
          <p:cNvSpPr/>
          <p:nvPr/>
        </p:nvSpPr>
        <p:spPr>
          <a:xfrm>
            <a:off x="4064000" y="5445760"/>
            <a:ext cx="7457440" cy="9776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/>
              <a:t>Составитель</a:t>
            </a:r>
            <a:r>
              <a:rPr lang="ru-RU" sz="2800" dirty="0"/>
              <a:t>  Калашникова И.А.</a:t>
            </a:r>
          </a:p>
        </p:txBody>
      </p:sp>
    </p:spTree>
    <p:extLst>
      <p:ext uri="{BB962C8B-B14F-4D97-AF65-F5344CB8AC3E}">
        <p14:creationId xmlns:p14="http://schemas.microsoft.com/office/powerpoint/2010/main" val="39483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2B399449-FDA6-49E8-95F7-94492012EA46}"/>
              </a:ext>
            </a:extLst>
          </p:cNvPr>
          <p:cNvCxnSpPr>
            <a:cxnSpLocks/>
          </p:cNvCxnSpPr>
          <p:nvPr/>
        </p:nvCxnSpPr>
        <p:spPr>
          <a:xfrm>
            <a:off x="465309" y="1352281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65B8EE2-ACAA-4FD8-8DC6-C5CF4408DEA2}"/>
              </a:ext>
            </a:extLst>
          </p:cNvPr>
          <p:cNvSpPr/>
          <p:nvPr/>
        </p:nvSpPr>
        <p:spPr>
          <a:xfrm>
            <a:off x="356315" y="604164"/>
            <a:ext cx="11370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ПРИМЕР ОФОРМЛЕНИЯ БИБЛИОГРАФИЧЕСКОГО СПИСКА 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F786131-BD8F-4F27-B8D3-A944A3C3FDAE}"/>
              </a:ext>
            </a:extLst>
          </p:cNvPr>
          <p:cNvSpPr/>
          <p:nvPr/>
        </p:nvSpPr>
        <p:spPr>
          <a:xfrm>
            <a:off x="465309" y="1352281"/>
            <a:ext cx="11479369" cy="5028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Jaques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 The changing culture of a factory. - New York: Dryden Press, 1952. - P. 251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Армстронг М. Практика управления человеческими ресурсами: учебник  /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М.Армстронг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СПб.: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2018. – 825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Денисон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Д. Изменение корпоративной культуры в организациях: монография /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Денисон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[и др.];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СПб. : Питер, 2015. – 192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Грошев, И.В. Организационная культура: учеб. пособие / И.В. Грошев, П.В. Емельянов, В.М. Юрьев. – М. : ЮНИТИ-ДАНА, 2017. – 288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Долженко Р.А.,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Гиниева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С.Б. HR-сообщество как инструмент решения задач в области управления персоналом в России и регионах/ Р.А. Долженко, С.Б.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Гиниева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//  Кадровик. – 2017.–№1.– С.56-64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Козлов В.В. Организационная культура: учеб/ пособие / под ред. М.Н.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Кулапова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М.: КНОРУС, 2017. – 270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Соломандина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Т.О. Организационная культура компании: учеб. пособие / Т.О.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Соломандина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М.: ИНФРА-М, 2013. – 624 c.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294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94CF772-B93D-4A97-A40D-1DBA93D66D48}"/>
              </a:ext>
            </a:extLst>
          </p:cNvPr>
          <p:cNvSpPr/>
          <p:nvPr/>
        </p:nvSpPr>
        <p:spPr>
          <a:xfrm>
            <a:off x="435735" y="604164"/>
            <a:ext cx="114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ДИСЦИПЛИНЫ С КУРСОВЫМИ РАБОТАМИ И ПРОЕКТАМИ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347C120-6DBC-45F1-ADFA-D0FE5AEC0D66}"/>
              </a:ext>
            </a:extLst>
          </p:cNvPr>
          <p:cNvCxnSpPr>
            <a:cxnSpLocks/>
          </p:cNvCxnSpPr>
          <p:nvPr/>
        </p:nvCxnSpPr>
        <p:spPr>
          <a:xfrm>
            <a:off x="258852" y="1161319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E16BB9C-FBFB-4322-ABA1-6B5B8E138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82" y="1405611"/>
            <a:ext cx="10780757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109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94CF772-B93D-4A97-A40D-1DBA93D66D48}"/>
              </a:ext>
            </a:extLst>
          </p:cNvPr>
          <p:cNvSpPr/>
          <p:nvPr/>
        </p:nvSpPr>
        <p:spPr>
          <a:xfrm>
            <a:off x="435735" y="604164"/>
            <a:ext cx="114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ДИСЦИПЛИНЫ С КУРСОВЫМИ РАБОТАМИ И ПРОЕКТАМИ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4560EF-EE5D-4BED-B047-864F93F99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52" y="1382702"/>
            <a:ext cx="6180585" cy="514688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75A7402-0474-455F-A5FB-931B031AA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620" y="1385922"/>
            <a:ext cx="5466680" cy="4425670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347C120-6DBC-45F1-ADFA-D0FE5AEC0D66}"/>
              </a:ext>
            </a:extLst>
          </p:cNvPr>
          <p:cNvCxnSpPr>
            <a:cxnSpLocks/>
          </p:cNvCxnSpPr>
          <p:nvPr/>
        </p:nvCxnSpPr>
        <p:spPr>
          <a:xfrm>
            <a:off x="258852" y="1161319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192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94CF772-B93D-4A97-A40D-1DBA93D66D48}"/>
              </a:ext>
            </a:extLst>
          </p:cNvPr>
          <p:cNvSpPr/>
          <p:nvPr/>
        </p:nvSpPr>
        <p:spPr>
          <a:xfrm>
            <a:off x="435735" y="604164"/>
            <a:ext cx="114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ДИСЦИПЛИНЫ С КУРСОВЫМИ РАБОТАМИ И ПРОЕКТАМИ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C1DE2D-727A-46A1-9A4A-A6891F8DA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291860"/>
            <a:ext cx="5657850" cy="497236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4A25FFE-A3D9-4241-B162-32331D8A5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1369339"/>
            <a:ext cx="5791202" cy="4884498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37230D4-BAD9-473B-81A2-11C4CB8C17E4}"/>
              </a:ext>
            </a:extLst>
          </p:cNvPr>
          <p:cNvCxnSpPr>
            <a:cxnSpLocks/>
          </p:cNvCxnSpPr>
          <p:nvPr/>
        </p:nvCxnSpPr>
        <p:spPr>
          <a:xfrm>
            <a:off x="178992" y="1187077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272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94CF772-B93D-4A97-A40D-1DBA93D66D48}"/>
              </a:ext>
            </a:extLst>
          </p:cNvPr>
          <p:cNvSpPr/>
          <p:nvPr/>
        </p:nvSpPr>
        <p:spPr>
          <a:xfrm>
            <a:off x="435735" y="604164"/>
            <a:ext cx="114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ДИСЦИПЛИНЫ С КУРСОВЫМИ РАБОТАМИ И ПРОЕКТАМИ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37230D4-BAD9-473B-81A2-11C4CB8C17E4}"/>
              </a:ext>
            </a:extLst>
          </p:cNvPr>
          <p:cNvCxnSpPr>
            <a:cxnSpLocks/>
          </p:cNvCxnSpPr>
          <p:nvPr/>
        </p:nvCxnSpPr>
        <p:spPr>
          <a:xfrm>
            <a:off x="178992" y="1187077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7AB3350-BD5B-463E-9B90-EB333DA64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369338"/>
            <a:ext cx="5452057" cy="476100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3DF1AC-BF5A-4A67-B9A3-E4F70970F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180" y="1369338"/>
            <a:ext cx="6119245" cy="476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59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94CF772-B93D-4A97-A40D-1DBA93D66D48}"/>
              </a:ext>
            </a:extLst>
          </p:cNvPr>
          <p:cNvSpPr/>
          <p:nvPr/>
        </p:nvSpPr>
        <p:spPr>
          <a:xfrm>
            <a:off x="435735" y="604164"/>
            <a:ext cx="114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ДИСЦИПЛИНЫ С КУРСОВЫМИ РАБОТАМИ И ПРОЕКТАМИ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37230D4-BAD9-473B-81A2-11C4CB8C17E4}"/>
              </a:ext>
            </a:extLst>
          </p:cNvPr>
          <p:cNvCxnSpPr>
            <a:cxnSpLocks/>
          </p:cNvCxnSpPr>
          <p:nvPr/>
        </p:nvCxnSpPr>
        <p:spPr>
          <a:xfrm>
            <a:off x="178992" y="1187077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829547-6CF5-4E10-84EE-A90EE9747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948" y="1450214"/>
            <a:ext cx="7904103" cy="507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664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9FC294B-0824-43B7-BA96-C31E5FDC4CFD}"/>
              </a:ext>
            </a:extLst>
          </p:cNvPr>
          <p:cNvSpPr txBox="1">
            <a:spLocks/>
          </p:cNvSpPr>
          <p:nvPr/>
        </p:nvSpPr>
        <p:spPr>
          <a:xfrm>
            <a:off x="1294362" y="431032"/>
            <a:ext cx="9603275" cy="509126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+mn-lt"/>
              </a:rPr>
              <a:t>Структура курсового проекта (работы)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99E3633-F9DC-4895-A1C8-2395AE3230A6}"/>
              </a:ext>
            </a:extLst>
          </p:cNvPr>
          <p:cNvCxnSpPr/>
          <p:nvPr/>
        </p:nvCxnSpPr>
        <p:spPr>
          <a:xfrm>
            <a:off x="991673" y="940158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>
            <a:extLst>
              <a:ext uri="{FF2B5EF4-FFF2-40B4-BE49-F238E27FC236}">
                <a16:creationId xmlns:a16="http://schemas.microsoft.com/office/drawing/2014/main" id="{FBE9AF83-06F4-4AF8-8A74-5EECF7A5FCD8}"/>
              </a:ext>
            </a:extLst>
          </p:cNvPr>
          <p:cNvSpPr txBox="1">
            <a:spLocks/>
          </p:cNvSpPr>
          <p:nvPr/>
        </p:nvSpPr>
        <p:spPr>
          <a:xfrm>
            <a:off x="708338" y="1449284"/>
            <a:ext cx="11384924" cy="4881092"/>
          </a:xfrm>
          <a:prstGeom prst="rect">
            <a:avLst/>
          </a:prstGeom>
          <a:noFill/>
          <a:ln w="38100">
            <a:noFill/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360363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курсового проекта (работы)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следующие элементы в порядке их расположения: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лист;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курсовое проектирование (не является обязательным для курсовых работ);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библиографический список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31825" indent="360363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приложения.</a:t>
            </a:r>
          </a:p>
          <a:p>
            <a:pPr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задания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курсовой работы (КП) проводится в первые две недели начала семестра.</a:t>
            </a:r>
          </a:p>
          <a:p>
            <a:pPr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Сдача курсовой работы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(КП) осуществляется за неделю до начала сессии.</a:t>
            </a:r>
          </a:p>
        </p:txBody>
      </p:sp>
    </p:spTree>
    <p:extLst>
      <p:ext uri="{BB962C8B-B14F-4D97-AF65-F5344CB8AC3E}">
        <p14:creationId xmlns:p14="http://schemas.microsoft.com/office/powerpoint/2010/main" val="263721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1CA1E-C087-4CBE-9D61-A05A80365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668953" cy="73507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ОСНОВНЫЕ ПАРАМЕТРЫ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BD1E92-A951-4524-9BAA-E76418AAB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491" y="1344672"/>
            <a:ext cx="10291175" cy="4903728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быть отформатирован по ширине страницы с применением автоматического переноса слов, первая строка с абзацным отступом 1,25 см.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Разрешается использовать компьютерные возможности акцентирования внимания на определенных терминах, формулах, теоремах, выделяя их полужирным шрифтом.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Страницы КР следует нумеровать арабскими цифрами, соблюдая сквозную нумерацию по всему тексту, включая приложения.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страницы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проставляют в центре нижней части страницы без точки.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Титульный лист включается в общую нумерацию страниц. Номер страницы на титульном листе не проставляют.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669964D0-D7B9-47FA-9FB5-E79A2A199A4E}"/>
              </a:ext>
            </a:extLst>
          </p:cNvPr>
          <p:cNvCxnSpPr/>
          <p:nvPr/>
        </p:nvCxnSpPr>
        <p:spPr>
          <a:xfrm>
            <a:off x="1223491" y="1331793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229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CFB28-651E-4F89-B080-90D80773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823500" cy="78205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ОСНОВНЫЕ ПАРАМЕТРЫ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7E50CF-E01F-47FF-99FB-FEB5B5F04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370" y="1391654"/>
            <a:ext cx="10562464" cy="4856745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КР следует печатать, соблюдая следующие размеры полей: </a:t>
            </a:r>
          </a:p>
          <a:p>
            <a:pPr marL="0" indent="6318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правое ─ 10 мм; </a:t>
            </a:r>
          </a:p>
          <a:p>
            <a:pPr marL="0" indent="6318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левое ─ 20 мм; </a:t>
            </a:r>
          </a:p>
          <a:p>
            <a:pPr marL="0" indent="6318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верхнее ─ 20 мм; </a:t>
            </a:r>
          </a:p>
          <a:p>
            <a:pPr marL="0" indent="6318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нижнее ─ 10 мм;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 текста в редакторе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удовлетворять следующим требованиям: </a:t>
            </a:r>
          </a:p>
          <a:p>
            <a:pPr marL="720725" indent="271463" algn="just">
              <a:lnSpc>
                <a:spcPct val="150000"/>
              </a:lnSpc>
              <a:spcBef>
                <a:spcPts val="0"/>
              </a:spcBef>
              <a:buFont typeface="Times New Roman" panose="02020603050405020304" pitchFamily="18" charset="0"/>
              <a:buChar char="₋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шрифт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720725" indent="271463" algn="just">
              <a:lnSpc>
                <a:spcPct val="150000"/>
              </a:lnSpc>
              <a:spcBef>
                <a:spcPts val="0"/>
              </a:spcBef>
              <a:buFont typeface="Times New Roman" panose="02020603050405020304" pitchFamily="18" charset="0"/>
              <a:buChar char="₋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кегль 14, </a:t>
            </a:r>
          </a:p>
          <a:p>
            <a:pPr marL="720725" indent="271463" algn="just">
              <a:lnSpc>
                <a:spcPct val="150000"/>
              </a:lnSpc>
              <a:spcBef>
                <a:spcPts val="0"/>
              </a:spcBef>
              <a:buFont typeface="Times New Roman" panose="02020603050405020304" pitchFamily="18" charset="0"/>
              <a:buChar char="₋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 шрифта – черный, </a:t>
            </a:r>
          </a:p>
          <a:p>
            <a:pPr marL="720725" indent="271463" algn="just">
              <a:lnSpc>
                <a:spcPct val="150000"/>
              </a:lnSpc>
              <a:spcBef>
                <a:spcPts val="0"/>
              </a:spcBef>
              <a:buFont typeface="Times New Roman" panose="02020603050405020304" pitchFamily="18" charset="0"/>
              <a:buChar char="₋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межстрочный интервал – 1,5.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A1478758-397A-4628-84F4-4BB0741BB726}"/>
              </a:ext>
            </a:extLst>
          </p:cNvPr>
          <p:cNvCxnSpPr/>
          <p:nvPr/>
        </p:nvCxnSpPr>
        <p:spPr>
          <a:xfrm>
            <a:off x="938370" y="1262130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67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65020-24E4-4786-9200-92AFEC1A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467621"/>
            <a:ext cx="9603275" cy="56107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ПРИМЕР ОФОРМЛЕНИЯ РИСУНКА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52E420AF-885C-46CF-9B0D-49F64D4E292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7561" y="2036761"/>
            <a:ext cx="8331200" cy="31821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4DF6EE-DE3B-4301-9B50-F98CB0EB4A47}"/>
              </a:ext>
            </a:extLst>
          </p:cNvPr>
          <p:cNvSpPr/>
          <p:nvPr/>
        </p:nvSpPr>
        <p:spPr>
          <a:xfrm>
            <a:off x="1451524" y="1191072"/>
            <a:ext cx="9711776" cy="5610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организационной культуры приведены на рисунке 2.1: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696F0A1-D0BB-49EC-9525-F87110060D65}"/>
              </a:ext>
            </a:extLst>
          </p:cNvPr>
          <p:cNvSpPr/>
          <p:nvPr/>
        </p:nvSpPr>
        <p:spPr>
          <a:xfrm>
            <a:off x="1451524" y="5503516"/>
            <a:ext cx="9711776" cy="5610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2.1 - Ценности организационной культуры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1D17B123-DF01-40A3-8258-8B77755C294A}"/>
              </a:ext>
            </a:extLst>
          </p:cNvPr>
          <p:cNvCxnSpPr/>
          <p:nvPr/>
        </p:nvCxnSpPr>
        <p:spPr>
          <a:xfrm>
            <a:off x="938370" y="1262130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024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65020-24E4-4786-9200-92AFEC1A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467621"/>
            <a:ext cx="9603275" cy="561079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ПРИМЕР ОФОРМЛЕНИЯ ТАБЛИЦЫ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C60C4869-7130-4D8B-9862-780AEAD3A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942" y="1070487"/>
            <a:ext cx="9604375" cy="5610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формирования организационной культуры приведены в таблице 1.1: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B379D9B-27B0-44C9-8B44-C2243FCD8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997941"/>
              </p:ext>
            </p:extLst>
          </p:nvPr>
        </p:nvGraphicFramePr>
        <p:xfrm>
          <a:off x="515156" y="1906073"/>
          <a:ext cx="11217498" cy="4816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2723">
                  <a:extLst>
                    <a:ext uri="{9D8B030D-6E8A-4147-A177-3AD203B41FA5}">
                      <a16:colId xmlns:a16="http://schemas.microsoft.com/office/drawing/2014/main" val="1917210429"/>
                    </a:ext>
                  </a:extLst>
                </a:gridCol>
                <a:gridCol w="6154775">
                  <a:extLst>
                    <a:ext uri="{9D8B030D-6E8A-4147-A177-3AD203B41FA5}">
                      <a16:colId xmlns:a16="http://schemas.microsoft.com/office/drawing/2014/main" val="403105757"/>
                    </a:ext>
                  </a:extLst>
                </a:gridCol>
              </a:tblGrid>
              <a:tr h="6229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Целенаправленное формирование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организационной культуры предприятия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Целенаправленное формирование организационной культуры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основа эффективности кредитной организации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574101"/>
                  </a:ext>
                </a:extLst>
              </a:tr>
              <a:tr h="262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позволить: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 быть направлено на: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392772"/>
                  </a:ext>
                </a:extLst>
              </a:tr>
              <a:tr h="580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9431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 использовать человеческие ресурсы организации для реализации ее стратегии;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профессиональных навыков и соблюдение этических норм в деятельности руководства банков;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84289"/>
                  </a:ext>
                </a:extLst>
              </a:tr>
              <a:tr h="54328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9431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уровень управляемости организацией;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ответственности руководителей и реальных владельцев банка по выполнению заявленных обязательств;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990634"/>
                  </a:ext>
                </a:extLst>
              </a:tr>
              <a:tr h="27793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9431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усилить сплоченность команды организации;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прозрачности банковской деятельности;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266203"/>
                  </a:ext>
                </a:extLst>
              </a:tr>
              <a:tr h="88212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9431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как стратегический мотивирующий фактор, направляющий сотрудников на достижение целей организации.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профессиональных компетенций, карьерного роста, улучшения материального положения сотрудников кредитной организации;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23880"/>
                  </a:ext>
                </a:extLst>
              </a:tr>
              <a:tr h="8426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благоприятного микроклимата в кредитной организации, сочетание интересов банка с личными интересами сотрудников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533794"/>
                  </a:ext>
                </a:extLst>
              </a:tr>
              <a:tr h="543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пресечение использования банковского сектора для проведения сомнительных и противоправных сделок;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582252"/>
                  </a:ext>
                </a:extLst>
              </a:tr>
              <a:tr h="2622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29019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сферы социального инвестирования.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09" marR="529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82849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56838AF-4795-4328-95F1-7CD1E1970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124" y="1488687"/>
            <a:ext cx="80258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0513" algn="l"/>
              </a:tabLst>
            </a:pPr>
            <a:r>
              <a:rPr kumimoji="0" lang="ru-RU" altLang="ru-RU" sz="18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1 - Особенности формирования организационной культуры</a:t>
            </a:r>
            <a:endParaRPr kumimoji="0" lang="ru-RU" altLang="ru-RU" sz="1800" i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1A80A34-13A4-4F77-A992-E58928D6247C}"/>
              </a:ext>
            </a:extLst>
          </p:cNvPr>
          <p:cNvCxnSpPr/>
          <p:nvPr/>
        </p:nvCxnSpPr>
        <p:spPr>
          <a:xfrm>
            <a:off x="1034602" y="1070487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45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B62F0DF9-AF1F-4CD5-BE60-700E02E35B93}"/>
              </a:ext>
            </a:extLst>
          </p:cNvPr>
          <p:cNvCxnSpPr/>
          <p:nvPr/>
        </p:nvCxnSpPr>
        <p:spPr>
          <a:xfrm>
            <a:off x="938370" y="1262130"/>
            <a:ext cx="1012279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CB4C0FB-62DC-45F1-B5F2-74B71A485361}"/>
              </a:ext>
            </a:extLst>
          </p:cNvPr>
          <p:cNvSpPr/>
          <p:nvPr/>
        </p:nvSpPr>
        <p:spPr>
          <a:xfrm>
            <a:off x="1417178" y="514013"/>
            <a:ext cx="9643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/>
              <a:t>ПРИМЕР ОФОРМЛЕНИЯ ПЕРЕНОСА ТАБЛИЦЫ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25C787-6E51-4127-A78E-705E475A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18" y="1389680"/>
            <a:ext cx="11281893" cy="514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753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2563A-A584-44FF-BC21-826EC3127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309" y="583842"/>
            <a:ext cx="11460528" cy="768439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ПРИМЕР ОФОРМЛЕНИЯ НАЗВАНИЯ РАЗДЕЛА (ГЛАВЫ)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16B39-0968-4ED2-9E63-077210613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40" y="1488613"/>
            <a:ext cx="11042440" cy="4785545"/>
          </a:xfrm>
          <a:noFill/>
          <a:ln>
            <a:noFill/>
          </a:ln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1 Теоретические положения управления проблемой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названия  раздела (главы)</a:t>
            </a: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1.1  Понятие и содержание проблемы</a:t>
            </a: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Текст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/>
              <a:t>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Особенности формирования и развития проблемы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Текст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CA1955E-F30B-4074-817B-FB31C06A519B}"/>
              </a:ext>
            </a:extLst>
          </p:cNvPr>
          <p:cNvCxnSpPr>
            <a:cxnSpLocks/>
          </p:cNvCxnSpPr>
          <p:nvPr/>
        </p:nvCxnSpPr>
        <p:spPr>
          <a:xfrm>
            <a:off x="465309" y="1352281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761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FB24A1-FA08-4911-AA18-CCC5031A5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508067"/>
            <a:ext cx="9603275" cy="584775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ПРИМЕР ОФОРМЛЕНИЯ СОДЕРЖАНИЯ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627583E-83FF-4F9F-9EE4-8120A3AD5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468" y="1209944"/>
            <a:ext cx="8113689" cy="5391150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0D1E5877-0DC6-4019-B174-58A7B30D068E}"/>
              </a:ext>
            </a:extLst>
          </p:cNvPr>
          <p:cNvCxnSpPr>
            <a:cxnSpLocks/>
          </p:cNvCxnSpPr>
          <p:nvPr/>
        </p:nvCxnSpPr>
        <p:spPr>
          <a:xfrm>
            <a:off x="410812" y="1092842"/>
            <a:ext cx="113703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ACC7E4-B583-47F5-B25C-A4254D1E87B6}"/>
              </a:ext>
            </a:extLst>
          </p:cNvPr>
          <p:cNvSpPr/>
          <p:nvPr/>
        </p:nvSpPr>
        <p:spPr>
          <a:xfrm>
            <a:off x="2305319" y="6246254"/>
            <a:ext cx="6246254" cy="27747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БИБЛИОГРАФИЧЕСКИЙ СПИСОК,</a:t>
            </a:r>
          </a:p>
        </p:txBody>
      </p:sp>
    </p:spTree>
    <p:extLst>
      <p:ext uri="{BB962C8B-B14F-4D97-AF65-F5344CB8AC3E}">
        <p14:creationId xmlns:p14="http://schemas.microsoft.com/office/powerpoint/2010/main" val="38170052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Другая 1">
      <a:dk1>
        <a:sysClr val="windowText" lastClr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1662</TotalTime>
  <Words>734</Words>
  <Application>Microsoft Office PowerPoint</Application>
  <PresentationFormat>Широкоэкранный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ОСНОВНЫЕ МОМЕНТЫ  В ОФОРМЛЕНИИ  КУРСОВОЙ РАБОТЫ</vt:lpstr>
      <vt:lpstr>Презентация PowerPoint</vt:lpstr>
      <vt:lpstr>ОСНОВНЫЕ ПАРАМЕТРЫ РАБОТЫ</vt:lpstr>
      <vt:lpstr>ОСНОВНЫЕ ПАРАМЕТРЫ РАБОТЫ</vt:lpstr>
      <vt:lpstr>ПРИМЕР ОФОРМЛЕНИЯ РИСУНКА</vt:lpstr>
      <vt:lpstr>ПРИМЕР ОФОРМЛЕНИЯ ТАБЛИЦЫ</vt:lpstr>
      <vt:lpstr>Презентация PowerPoint</vt:lpstr>
      <vt:lpstr>ПРИМЕР ОФОРМЛЕНИЯ НАЗВАНИЯ РАЗДЕЛА (ГЛАВЫ)</vt:lpstr>
      <vt:lpstr>ПРИМЕР ОФОРМЛЕНИЯ СОДЕРЖАНИЯ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моменты  в оформлении  курсовой работы</dc:title>
  <dc:creator>Ирина Калашникова</dc:creator>
  <cp:lastModifiedBy>Ирина Калашникова</cp:lastModifiedBy>
  <cp:revision>40</cp:revision>
  <cp:lastPrinted>2020-02-22T04:25:52Z</cp:lastPrinted>
  <dcterms:created xsi:type="dcterms:W3CDTF">2020-02-03T11:02:15Z</dcterms:created>
  <dcterms:modified xsi:type="dcterms:W3CDTF">2020-03-03T18:21:43Z</dcterms:modified>
</cp:coreProperties>
</file>