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59" r:id="rId2"/>
    <p:sldId id="388" r:id="rId3"/>
    <p:sldId id="389" r:id="rId4"/>
    <p:sldId id="457" r:id="rId5"/>
    <p:sldId id="438" r:id="rId6"/>
    <p:sldId id="449" r:id="rId7"/>
    <p:sldId id="439" r:id="rId8"/>
    <p:sldId id="440" r:id="rId9"/>
    <p:sldId id="441" r:id="rId10"/>
    <p:sldId id="442" r:id="rId11"/>
    <p:sldId id="435" r:id="rId12"/>
    <p:sldId id="314" r:id="rId13"/>
    <p:sldId id="460" r:id="rId14"/>
    <p:sldId id="461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65A"/>
    <a:srgbClr val="FFFFFF"/>
    <a:srgbClr val="E7E6E6"/>
    <a:srgbClr val="EB485D"/>
    <a:srgbClr val="E7576A"/>
    <a:srgbClr val="E8475C"/>
    <a:srgbClr val="F5CFD1"/>
    <a:srgbClr val="FAE9EA"/>
    <a:srgbClr val="C3B8B9"/>
    <a:srgbClr val="D85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80871" autoAdjust="0"/>
  </p:normalViewPr>
  <p:slideViewPr>
    <p:cSldViewPr snapToGrid="0">
      <p:cViewPr>
        <p:scale>
          <a:sx n="90" d="100"/>
          <a:sy n="90" d="100"/>
        </p:scale>
        <p:origin x="-1536" y="-18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2BC27-6BF2-4095-9319-A512D648C61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72A0A-D9F9-4E85-B144-56BCB892E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617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7B227-4A70-4DA1-BCAB-4272055EF28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FF4BF-4D56-4BC3-A5E2-BC91E8E79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0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F4BF-4D56-4BC3-A5E2-BC91E8E794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45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F4BF-4D56-4BC3-A5E2-BC91E8E7940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85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F4BF-4D56-4BC3-A5E2-BC91E8E7940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3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99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4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F4BF-4D56-4BC3-A5E2-BC91E8E7940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1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F4BF-4D56-4BC3-A5E2-BC91E8E794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83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F4BF-4D56-4BC3-A5E2-BC91E8E794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30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F4BF-4D56-4BC3-A5E2-BC91E8E794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77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F4BF-4D56-4BC3-A5E2-BC91E8E794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1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8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372" r="12689" b="7004"/>
          <a:stretch/>
        </p:blipFill>
        <p:spPr>
          <a:xfrm>
            <a:off x="-10277" y="716756"/>
            <a:ext cx="12202277" cy="577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524000" y="3848100"/>
            <a:ext cx="9144000" cy="1881188"/>
          </a:xfr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Trebuchet MS" panose="020B0603020202020204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524000" y="5729288"/>
            <a:ext cx="9144000" cy="738187"/>
          </a:xfr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7" name="Прямоугольник: скругленные верхние углы 16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8" name="Прямоугольник: скругленные верхние углы 27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9" name="Прямоугольник: скругленные верхние углы 28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48" name="Группа 47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33" name="Прямоугольник: скругленные верхние углы 32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4" name="Прямоугольник: скругленные верхние углы 33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5" name="Прямоугольник: скругленные верхние углы 34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6" name="Прямоугольник: скругленные верхние углы 35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7" name="Прямоугольник: скругленные верхние углы 36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8" name="Прямоугольник: скругленные верхние углы 37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9" name="Прямоугольник: скругленные верхние углы 38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42" name="Прямоугольник 41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 smtClean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2018</a:t>
            </a:r>
            <a:endParaRPr lang="ru-RU" sz="1400" b="0" dirty="0">
              <a:solidFill>
                <a:schemeClr val="accent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2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7780" y="6214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45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 userDrawn="1"/>
        </p:nvGrpSpPr>
        <p:grpSpPr>
          <a:xfrm>
            <a:off x="9588614" y="4404560"/>
            <a:ext cx="2603386" cy="2084166"/>
            <a:chOff x="9588614" y="4383309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319054" cy="1120409"/>
            <a:chOff x="2955925" y="4199076"/>
            <a:chExt cx="6319054" cy="112040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3000" u="sng" kern="1200" dirty="0" smtClean="0">
                  <a:solidFill>
                    <a:srgbClr val="444444"/>
                  </a:solidFill>
                  <a:latin typeface="Trebuchet MS"/>
                  <a:ea typeface="+mn-ea"/>
                  <a:cs typeface="+mn-cs"/>
                </a:rPr>
                <a:t>www.rts-tender.ru</a:t>
              </a:r>
              <a:endParaRPr lang="ru-RU" altLang="ru-RU" sz="3000" u="sng" kern="1200" dirty="0" smtClean="0">
                <a:solidFill>
                  <a:srgbClr val="444444"/>
                </a:solidFill>
                <a:latin typeface="Trebuchet MS"/>
                <a:ea typeface="+mn-ea"/>
                <a:cs typeface="+mn-cs"/>
              </a:endParaRPr>
            </a:p>
            <a:p>
              <a:pPr algn="ctr">
                <a:buClr>
                  <a:srgbClr val="000000"/>
                </a:buClr>
                <a:buSzPct val="100000"/>
              </a:pPr>
              <a:endParaRPr lang="ru-RU" altLang="ru-RU" sz="4000" u="sng" dirty="0">
                <a:solidFill>
                  <a:schemeClr val="accent2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64803" y="4584813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 defTabSz="449171">
                <a:buClr>
                  <a:srgbClr val="000000"/>
                </a:buClr>
                <a:buSzPct val="100000"/>
              </a:pPr>
              <a:r>
                <a:rPr lang="ru-RU" sz="2800" kern="1200" dirty="0" smtClean="0">
                  <a:solidFill>
                    <a:schemeClr val="accent1"/>
                  </a:solidFill>
                  <a:latin typeface="Trebuchet MS" panose="020B0603020202020204" pitchFamily="34" charset="0"/>
                  <a:ea typeface="+mn-ea"/>
                  <a:cs typeface="+mn-cs"/>
                </a:rPr>
                <a:t>+7 (499) 653-99-00</a:t>
              </a:r>
              <a:endParaRPr lang="ru-RU" altLang="ru-RU" sz="2800" kern="1200" dirty="0" smtClean="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96416" y="502709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400" kern="1200" dirty="0">
                  <a:solidFill>
                    <a:schemeClr val="accent1"/>
                  </a:solidFill>
                  <a:latin typeface="Trebuchet MS" panose="020B0603020202020204" pitchFamily="34" charset="0"/>
                  <a:ea typeface="+mn-ea"/>
                  <a:cs typeface="+mn-cs"/>
                </a:rPr>
                <a:t>ЗВОНОК ПО </a:t>
              </a:r>
              <a:r>
                <a:rPr lang="ru-RU" altLang="ru-RU" sz="1400" dirty="0">
                  <a:solidFill>
                    <a:schemeClr val="accent1"/>
                  </a:solidFill>
                  <a:latin typeface="Trebuchet MS" panose="020B0603020202020204" pitchFamily="34" charset="0"/>
                </a:rPr>
                <a:t>РОССИИ БЕСПЛАТНЫЙ</a:t>
              </a:r>
              <a:endParaRPr lang="ru-RU" altLang="ru-RU" sz="1400" u="sng" dirty="0">
                <a:solidFill>
                  <a:schemeClr val="accent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64803" y="5010180"/>
            <a:ext cx="6278563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sz="800" u="none" kern="1200" dirty="0" smtClean="0">
              <a:solidFill>
                <a:schemeClr val="accent2"/>
              </a:solidFill>
              <a:latin typeface="Trebuchet MS" panose="020B0603020202020204" pitchFamily="34" charset="0"/>
              <a:ea typeface="+mn-ea"/>
              <a:cs typeface="+mn-cs"/>
            </a:endParaRPr>
          </a:p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ru-RU" sz="1800" u="sng" kern="1200" dirty="0" smtClean="0">
                <a:solidFill>
                  <a:srgbClr val="444444"/>
                </a:solidFill>
                <a:latin typeface="Trebuchet MS"/>
                <a:ea typeface="+mn-ea"/>
                <a:cs typeface="+mn-cs"/>
              </a:rPr>
              <a:t>education@rts-tender.ru</a:t>
            </a:r>
            <a:endParaRPr lang="en-US" altLang="ru-RU" sz="1800" u="sng" kern="1200" dirty="0">
              <a:solidFill>
                <a:srgbClr val="444444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469231" y="2120380"/>
            <a:ext cx="1260041" cy="1257505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55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3" y="1082675"/>
            <a:ext cx="11469687" cy="52324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6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364" y="1082675"/>
            <a:ext cx="5549899" cy="52324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6974" y="1082675"/>
            <a:ext cx="5553075" cy="52324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69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0" y="1"/>
            <a:ext cx="8166100" cy="6984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4" y="1082675"/>
            <a:ext cx="5549899" cy="349250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364" y="1816099"/>
            <a:ext cx="5549899" cy="449897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6974" y="1082675"/>
            <a:ext cx="5553075" cy="349250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6974" y="1816099"/>
            <a:ext cx="5553075" cy="449897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97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83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2435F0F-BDF8-4BFD-84CA-B4C70B6BF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" b="7795"/>
          <a:stretch/>
        </p:blipFill>
        <p:spPr>
          <a:xfrm>
            <a:off x="-21224" y="0"/>
            <a:ext cx="12212148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3CB6489-FA6D-43BD-B1CD-2C87E8610F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alpha val="7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A07574E-2717-4AEF-9BD0-286E664A1317}"/>
              </a:ext>
            </a:extLst>
          </p:cNvPr>
          <p:cNvSpPr/>
          <p:nvPr userDrawn="1"/>
        </p:nvSpPr>
        <p:spPr>
          <a:xfrm>
            <a:off x="11811834" y="6477834"/>
            <a:ext cx="380166" cy="38016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F9486D36-1F8E-4948-A8B9-FFE1CE85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834" y="6477834"/>
            <a:ext cx="380165" cy="380164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fld id="{3A3DE7F9-558C-462C-9C68-5E8BC489FD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39204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3" y="1082675"/>
            <a:ext cx="11469687" cy="523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76579"/>
            <a:ext cx="1254125" cy="5410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09400" y="0"/>
            <a:ext cx="1620649" cy="6949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ru-RU" altLang="ru-RU" sz="1500" dirty="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ГРУППА </a:t>
            </a:r>
            <a:r>
              <a:rPr lang="en-US" altLang="ru-RU" sz="1500" dirty="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FINTENDER</a:t>
            </a:r>
            <a:endParaRPr lang="ru-RU" sz="1500" dirty="0">
              <a:solidFill>
                <a:schemeClr val="tx1">
                  <a:lumMod val="60000"/>
                  <a:lumOff val="40000"/>
                </a:schemeClr>
              </a:solidFill>
              <a:latin typeface="Segoe UI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0" r:id="rId4"/>
    <p:sldLayoutId id="2147483652" r:id="rId5"/>
    <p:sldLayoutId id="2147483653" r:id="rId6"/>
    <p:sldLayoutId id="2147483655" r:id="rId7"/>
    <p:sldLayoutId id="2147483657" r:id="rId8"/>
  </p:sldLayoutIdLst>
  <p:hf sldNum="0" hdr="0" ftr="0" dt="0"/>
  <p:txStyles>
    <p:titleStyle>
      <a:lvl1pPr marL="0" algn="ctr" defTabSz="449263" rtl="0" eaLnBrk="1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ru-RU" sz="2000" b="1" kern="1200" cap="all" baseline="0" dirty="0" smtClean="0">
          <a:solidFill>
            <a:srgbClr val="E4465A"/>
          </a:solidFill>
          <a:latin typeface="Trebuchet MS" panose="020B0603020202020204" pitchFamily="34" charset="0"/>
          <a:ea typeface="Segoe UI Black" panose="020B0A02040204020203" pitchFamily="34" charset="0"/>
          <a:cs typeface="Adobe Arabic" panose="02040503050201020203" pitchFamily="18" charset="-78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500000000000000" pitchFamily="34" charset="0"/>
        <a:buNone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360363" indent="-3587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719138" indent="-3603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079500" indent="-3587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tabLst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438275" indent="-3603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27">
          <p15:clr>
            <a:srgbClr val="F26B43"/>
          </p15:clr>
        </p15:guide>
        <p15:guide id="2" orient="horz" pos="682">
          <p15:clr>
            <a:srgbClr val="F26B43"/>
          </p15:clr>
        </p15:guide>
        <p15:guide id="3" pos="7452">
          <p15:clr>
            <a:srgbClr val="F26B43"/>
          </p15:clr>
        </p15:guide>
        <p15:guide id="4" pos="3723">
          <p15:clr>
            <a:srgbClr val="F26B43"/>
          </p15:clr>
        </p15:guide>
        <p15:guide id="5" pos="3954">
          <p15:clr>
            <a:srgbClr val="F26B43"/>
          </p15:clr>
        </p15:guide>
        <p15:guide id="6" pos="2712">
          <p15:clr>
            <a:srgbClr val="F26B43"/>
          </p15:clr>
        </p15:guide>
        <p15:guide id="7" pos="2482">
          <p15:clr>
            <a:srgbClr val="F26B43"/>
          </p15:clr>
        </p15:guide>
        <p15:guide id="8" pos="4968">
          <p15:clr>
            <a:srgbClr val="F26B43"/>
          </p15:clr>
        </p15:guide>
        <p15:guide id="9" pos="5198">
          <p15:clr>
            <a:srgbClr val="F26B43"/>
          </p15:clr>
        </p15:guide>
        <p15:guide id="10" pos="2091">
          <p15:clr>
            <a:srgbClr val="F26B43"/>
          </p15:clr>
        </p15:guide>
        <p15:guide id="11" pos="1862">
          <p15:clr>
            <a:srgbClr val="F26B43"/>
          </p15:clr>
        </p15:guide>
        <p15:guide id="12" pos="5589">
          <p15:clr>
            <a:srgbClr val="F26B43"/>
          </p15:clr>
        </p15:guide>
        <p15:guide id="13" pos="5817">
          <p15:clr>
            <a:srgbClr val="F26B43"/>
          </p15:clr>
        </p15:guide>
        <p15:guide id="14" orient="horz" pos="3978">
          <p15:clr>
            <a:srgbClr val="F26B43"/>
          </p15:clr>
        </p15:guide>
        <p15:guide id="15" orient="horz" pos="9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a.sherbakov@rts-tender.ru" TargetMode="External"/><Relationship Id="rId3" Type="http://schemas.openxmlformats.org/officeDocument/2006/relationships/hyperlink" Target="https://vk.com/rts223" TargetMode="External"/><Relationship Id="rId7" Type="http://schemas.openxmlformats.org/officeDocument/2006/relationships/hyperlink" Target="http://www.rts-tender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54.jpeg"/><Relationship Id="rId10" Type="http://schemas.openxmlformats.org/officeDocument/2006/relationships/image" Target="../media/image7.png"/><Relationship Id="rId4" Type="http://schemas.openxmlformats.org/officeDocument/2006/relationships/hyperlink" Target="https://www.facebook.com/groups/1089011034457244/" TargetMode="External"/><Relationship Id="rId9" Type="http://schemas.openxmlformats.org/officeDocument/2006/relationships/hyperlink" Target="mailto:i.buravleva@rts-tender.r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fizakupok.ru/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hyperlink" Target="http://profizakupok.ru/" TargetMode="Externa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6552453-A372-4BA9-B9FB-B68569A42B95}"/>
              </a:ext>
            </a:extLst>
          </p:cNvPr>
          <p:cNvSpPr/>
          <p:nvPr/>
        </p:nvSpPr>
        <p:spPr>
          <a:xfrm>
            <a:off x="7670042" y="716605"/>
            <a:ext cx="4521958" cy="342323"/>
          </a:xfrm>
          <a:prstGeom prst="rect">
            <a:avLst/>
          </a:prstGeom>
          <a:gradFill>
            <a:gsLst>
              <a:gs pos="100000">
                <a:srgbClr val="465A90"/>
              </a:gs>
              <a:gs pos="0">
                <a:srgbClr val="5269A8">
                  <a:alpha val="5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3FF5F02-8CBD-41F8-98E5-D9FFF9AE630A}"/>
              </a:ext>
            </a:extLst>
          </p:cNvPr>
          <p:cNvSpPr/>
          <p:nvPr/>
        </p:nvSpPr>
        <p:spPr>
          <a:xfrm>
            <a:off x="4735773" y="611777"/>
            <a:ext cx="7456227" cy="231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552A12E-4E1C-4700-8196-13C80979571F}"/>
              </a:ext>
            </a:extLst>
          </p:cNvPr>
          <p:cNvSpPr/>
          <p:nvPr/>
        </p:nvSpPr>
        <p:spPr>
          <a:xfrm>
            <a:off x="7274257" y="1446536"/>
            <a:ext cx="4917743" cy="218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F393CA2-0EEF-49CD-812A-1BB5CF3EDCB9}"/>
              </a:ext>
            </a:extLst>
          </p:cNvPr>
          <p:cNvCxnSpPr/>
          <p:nvPr/>
        </p:nvCxnSpPr>
        <p:spPr>
          <a:xfrm flipH="1">
            <a:off x="6237027" y="1346537"/>
            <a:ext cx="59549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149D373-BD9C-4982-99F9-D04EE1EA2593}"/>
              </a:ext>
            </a:extLst>
          </p:cNvPr>
          <p:cNvCxnSpPr>
            <a:cxnSpLocks/>
          </p:cNvCxnSpPr>
          <p:nvPr/>
        </p:nvCxnSpPr>
        <p:spPr>
          <a:xfrm flipH="1">
            <a:off x="10360924" y="309135"/>
            <a:ext cx="184699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985264F-CCF4-473F-A99F-2D70B74A1075}"/>
              </a:ext>
            </a:extLst>
          </p:cNvPr>
          <p:cNvCxnSpPr>
            <a:cxnSpLocks/>
          </p:cNvCxnSpPr>
          <p:nvPr/>
        </p:nvCxnSpPr>
        <p:spPr>
          <a:xfrm flipH="1">
            <a:off x="11319295" y="243433"/>
            <a:ext cx="8939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547E800C-C42F-4797-A3D9-D9D190E30FF9}"/>
              </a:ext>
            </a:extLst>
          </p:cNvPr>
          <p:cNvCxnSpPr>
            <a:cxnSpLocks/>
          </p:cNvCxnSpPr>
          <p:nvPr/>
        </p:nvCxnSpPr>
        <p:spPr>
          <a:xfrm flipH="1">
            <a:off x="8543499" y="1289629"/>
            <a:ext cx="36644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7979696-4CB9-4F6C-AB35-85C3C65A4D4D}"/>
              </a:ext>
            </a:extLst>
          </p:cNvPr>
          <p:cNvCxnSpPr>
            <a:cxnSpLocks/>
          </p:cNvCxnSpPr>
          <p:nvPr/>
        </p:nvCxnSpPr>
        <p:spPr>
          <a:xfrm flipH="1">
            <a:off x="9416955" y="1906053"/>
            <a:ext cx="27909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A559A72-625D-4D1D-92F9-FB3666D0C455}"/>
              </a:ext>
            </a:extLst>
          </p:cNvPr>
          <p:cNvCxnSpPr>
            <a:cxnSpLocks/>
          </p:cNvCxnSpPr>
          <p:nvPr/>
        </p:nvCxnSpPr>
        <p:spPr>
          <a:xfrm flipH="1">
            <a:off x="10860267" y="1983259"/>
            <a:ext cx="13306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7F6E75A-8E73-4D44-ACB9-114411F59C04}"/>
              </a:ext>
            </a:extLst>
          </p:cNvPr>
          <p:cNvSpPr/>
          <p:nvPr/>
        </p:nvSpPr>
        <p:spPr>
          <a:xfrm>
            <a:off x="-15923" y="6018981"/>
            <a:ext cx="4931872" cy="106586"/>
          </a:xfrm>
          <a:prstGeom prst="rect">
            <a:avLst/>
          </a:prstGeom>
          <a:gradFill>
            <a:gsLst>
              <a:gs pos="100000">
                <a:srgbClr val="465A90"/>
              </a:gs>
              <a:gs pos="0">
                <a:srgbClr val="5269A8">
                  <a:alpha val="5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8B60937-262A-4FBB-B5B2-747E7D1C9F10}"/>
              </a:ext>
            </a:extLst>
          </p:cNvPr>
          <p:cNvSpPr/>
          <p:nvPr/>
        </p:nvSpPr>
        <p:spPr>
          <a:xfrm>
            <a:off x="-15923" y="6084683"/>
            <a:ext cx="6022439" cy="145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2005AA85-5B1E-4CC2-B84D-556CF02211EC}"/>
              </a:ext>
            </a:extLst>
          </p:cNvPr>
          <p:cNvCxnSpPr>
            <a:cxnSpLocks/>
          </p:cNvCxnSpPr>
          <p:nvPr/>
        </p:nvCxnSpPr>
        <p:spPr>
          <a:xfrm flipH="1">
            <a:off x="-15922" y="5387046"/>
            <a:ext cx="43221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7805ED1D-4CA9-400C-AB41-E254A80768DB}"/>
              </a:ext>
            </a:extLst>
          </p:cNvPr>
          <p:cNvCxnSpPr>
            <a:cxnSpLocks/>
          </p:cNvCxnSpPr>
          <p:nvPr/>
        </p:nvCxnSpPr>
        <p:spPr>
          <a:xfrm flipH="1">
            <a:off x="-15923" y="5606410"/>
            <a:ext cx="184699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59474593-E173-4F8E-B6B5-431A4163AB98}"/>
              </a:ext>
            </a:extLst>
          </p:cNvPr>
          <p:cNvCxnSpPr>
            <a:cxnSpLocks/>
          </p:cNvCxnSpPr>
          <p:nvPr/>
        </p:nvCxnSpPr>
        <p:spPr>
          <a:xfrm flipH="1">
            <a:off x="-15923" y="5540708"/>
            <a:ext cx="8939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4F53AE4E-C9C9-4ACF-B344-23133D403632}"/>
              </a:ext>
            </a:extLst>
          </p:cNvPr>
          <p:cNvCxnSpPr>
            <a:cxnSpLocks/>
          </p:cNvCxnSpPr>
          <p:nvPr/>
        </p:nvCxnSpPr>
        <p:spPr>
          <a:xfrm flipH="1">
            <a:off x="-15922" y="6478457"/>
            <a:ext cx="634961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F33F7267-861C-491D-9DA1-9760C683D66F}"/>
              </a:ext>
            </a:extLst>
          </p:cNvPr>
          <p:cNvCxnSpPr>
            <a:cxnSpLocks/>
          </p:cNvCxnSpPr>
          <p:nvPr/>
        </p:nvCxnSpPr>
        <p:spPr>
          <a:xfrm flipH="1">
            <a:off x="-15923" y="6563253"/>
            <a:ext cx="57791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7D197E72-FBEF-4ABC-89E1-3CAAE4D02B1B}"/>
              </a:ext>
            </a:extLst>
          </p:cNvPr>
          <p:cNvCxnSpPr>
            <a:cxnSpLocks/>
          </p:cNvCxnSpPr>
          <p:nvPr/>
        </p:nvCxnSpPr>
        <p:spPr>
          <a:xfrm flipH="1">
            <a:off x="-15922" y="6640459"/>
            <a:ext cx="346379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4E0CA93-721E-46FA-8664-40AAA0CA9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75" y="502920"/>
            <a:ext cx="3084874" cy="12447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6BAE3E4-261E-46CD-A00E-1102382B18BE}"/>
              </a:ext>
            </a:extLst>
          </p:cNvPr>
          <p:cNvSpPr txBox="1"/>
          <p:nvPr/>
        </p:nvSpPr>
        <p:spPr>
          <a:xfrm>
            <a:off x="574901" y="3640793"/>
            <a:ext cx="67920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400" b="1" dirty="0" err="1" smtClean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Госзакупки</a:t>
            </a:r>
            <a:r>
              <a:rPr lang="ru-RU" sz="4400" b="1" dirty="0" smtClean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: </a:t>
            </a:r>
            <a:r>
              <a:rPr lang="ru-RU" sz="4400" b="1" dirty="0" smtClean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/>
            </a:r>
            <a:br>
              <a:rPr lang="ru-RU" sz="4400" b="1" dirty="0" smtClean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</a:br>
            <a:r>
              <a:rPr lang="ru-RU" sz="4400" b="1" dirty="0" smtClean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Дорогу </a:t>
            </a:r>
            <a:r>
              <a:rPr lang="ru-RU" sz="4400" b="1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молодым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F25F1789-2D3F-4BBA-8389-DDED704F12F9}"/>
              </a:ext>
            </a:extLst>
          </p:cNvPr>
          <p:cNvCxnSpPr>
            <a:cxnSpLocks/>
          </p:cNvCxnSpPr>
          <p:nvPr/>
        </p:nvCxnSpPr>
        <p:spPr>
          <a:xfrm flipH="1">
            <a:off x="0" y="5791510"/>
            <a:ext cx="41433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24F125-F7F3-4029-A2EC-7F37F31E7951}"/>
              </a:ext>
            </a:extLst>
          </p:cNvPr>
          <p:cNvSpPr txBox="1"/>
          <p:nvPr/>
        </p:nvSpPr>
        <p:spPr>
          <a:xfrm>
            <a:off x="7670042" y="5828790"/>
            <a:ext cx="29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Воронежская область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71" y="4994098"/>
            <a:ext cx="1325490" cy="1272471"/>
          </a:xfrm>
          <a:prstGeom prst="rect">
            <a:avLst/>
          </a:prstGeom>
        </p:spPr>
      </p:pic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7452474" y="2267205"/>
            <a:ext cx="5168900" cy="70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БУ ВО «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</a:rPr>
              <a:t>АГЕНТСТВО ГОСУДАРСТВЕННЫХ </a:t>
            </a:r>
            <a:endParaRPr lang="ru-RU" alt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114000"/>
              </a:lnSpc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ЗАКУПОК ВОРОНЕЖСКОЙ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</a:rPr>
              <a:t>ОБЛАСТИ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»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(АГЗ ВО)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6676332" y="2293486"/>
            <a:ext cx="649662" cy="744697"/>
            <a:chOff x="495300" y="879475"/>
            <a:chExt cx="396875" cy="450850"/>
          </a:xfrm>
        </p:grpSpPr>
        <p:sp>
          <p:nvSpPr>
            <p:cNvPr id="36" name="Блок-схема: подготовка 35"/>
            <p:cNvSpPr/>
            <p:nvPr/>
          </p:nvSpPr>
          <p:spPr>
            <a:xfrm rot="5400000">
              <a:off x="468313" y="906462"/>
              <a:ext cx="450850" cy="396875"/>
            </a:xfrm>
            <a:prstGeom prst="flowChartPreparation">
              <a:avLst/>
            </a:prstGeom>
            <a:solidFill>
              <a:schemeClr val="bg1"/>
            </a:solidFill>
            <a:ln w="63500" cmpd="thickThin">
              <a:solidFill>
                <a:srgbClr val="085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7" name="Picture 3" descr="C:\Users\Мария\Downloads\2_5260336641171526197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00" y="1006475"/>
              <a:ext cx="287338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1" y="2074280"/>
            <a:ext cx="1164111" cy="11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Прямоугольник 22"/>
          <p:cNvSpPr>
            <a:spLocks noChangeArrowheads="1"/>
          </p:cNvSpPr>
          <p:nvPr/>
        </p:nvSpPr>
        <p:spPr bwMode="auto">
          <a:xfrm>
            <a:off x="1867989" y="2191283"/>
            <a:ext cx="4521972" cy="9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altLang="ru-RU" b="1" dirty="0" smtClean="0">
                <a:solidFill>
                  <a:srgbClr val="E4465A"/>
                </a:solidFill>
                <a:cs typeface="MV Boli" pitchFamily="2" charset="0"/>
              </a:rPr>
              <a:t>МИНИСТЕРСТВО </a:t>
            </a:r>
            <a:r>
              <a:rPr lang="ru-RU" altLang="ru-RU" b="1" dirty="0">
                <a:solidFill>
                  <a:srgbClr val="E4465A"/>
                </a:solidFill>
                <a:cs typeface="MV Boli" pitchFamily="2" charset="0"/>
              </a:rPr>
              <a:t>ПО </a:t>
            </a:r>
            <a:r>
              <a:rPr lang="ru-RU" altLang="ru-RU" b="1" dirty="0" smtClean="0">
                <a:solidFill>
                  <a:srgbClr val="E4465A"/>
                </a:solidFill>
                <a:cs typeface="MV Boli" pitchFamily="2" charset="0"/>
              </a:rPr>
              <a:t>РЕГУЛИРОВАНИЮ</a:t>
            </a:r>
          </a:p>
          <a:p>
            <a:pPr algn="just">
              <a:lnSpc>
                <a:spcPct val="114000"/>
              </a:lnSpc>
            </a:pPr>
            <a:r>
              <a:rPr lang="ru-RU" altLang="ru-RU" b="1" dirty="0" smtClean="0">
                <a:solidFill>
                  <a:srgbClr val="E4465A"/>
                </a:solidFill>
                <a:cs typeface="MV Boli" pitchFamily="2" charset="0"/>
              </a:rPr>
              <a:t>КОНТРАКТНОЙ СИСТЕМЫ В </a:t>
            </a:r>
            <a:r>
              <a:rPr lang="ru-RU" altLang="ru-RU" b="1" dirty="0">
                <a:solidFill>
                  <a:srgbClr val="E4465A"/>
                </a:solidFill>
                <a:cs typeface="MV Boli" pitchFamily="2" charset="0"/>
              </a:rPr>
              <a:t>СФЕРЕ ЗАКУПОК ВОРОНЕЖСКОЙ ОБЛАСТИ </a:t>
            </a:r>
            <a:r>
              <a:rPr lang="ru-RU" altLang="ru-RU" b="1" dirty="0" smtClean="0">
                <a:solidFill>
                  <a:srgbClr val="E4465A"/>
                </a:solidFill>
                <a:cs typeface="MV Boli" pitchFamily="2" charset="0"/>
              </a:rPr>
              <a:t>(МИНЗАКАЗ ВО)</a:t>
            </a:r>
            <a:endParaRPr lang="ru-RU" altLang="ru-RU" b="1" dirty="0">
              <a:solidFill>
                <a:srgbClr val="E4465A"/>
              </a:solidFill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457199" y="1498451"/>
            <a:ext cx="11342149" cy="510130"/>
            <a:chOff x="300194" y="1197265"/>
            <a:chExt cx="10967881" cy="542446"/>
          </a:xfrm>
        </p:grpSpPr>
        <p:sp>
          <p:nvSpPr>
            <p:cNvPr id="110" name="Объект 2"/>
            <p:cNvSpPr txBox="1">
              <a:spLocks/>
            </p:cNvSpPr>
            <p:nvPr/>
          </p:nvSpPr>
          <p:spPr>
            <a:xfrm>
              <a:off x="4280223" y="1200159"/>
              <a:ext cx="6987852" cy="536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lIns="91420" tIns="45711" rIns="91420" bIns="45711" anchor="ctr"/>
            <a:lstStyle>
              <a:defPPr>
                <a:defRPr lang="ru-RU"/>
              </a:defPPr>
              <a:lvl1pPr algn="ct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b="1">
                  <a:solidFill>
                    <a:schemeClr val="accent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1588" lvl="1" indent="0" algn="ctr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500000000000000" pitchFamily="34" charset="0"/>
                <a:buNone/>
                <a:defRPr sz="2000" b="1">
                  <a:solidFill>
                    <a:schemeClr val="accent1"/>
                  </a:solidFill>
                  <a:latin typeface="Segoe UI" panose="020B0502040204020203" pitchFamily="34" charset="0"/>
                </a:defRPr>
              </a:lvl2pPr>
              <a:lvl3pPr marL="719138" indent="-360363">
                <a:lnSpc>
                  <a:spcPct val="11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500000000000000" pitchFamily="34" charset="0"/>
                <a:buChar char="•"/>
                <a:defRPr sz="2000">
                  <a:latin typeface="Segoe UI" panose="020B0502040204020203" pitchFamily="34" charset="0"/>
                </a:defRPr>
              </a:lvl3pPr>
              <a:lvl4pPr marL="1079500" indent="-358775">
                <a:lnSpc>
                  <a:spcPct val="11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500000000000000" pitchFamily="34" charset="0"/>
                <a:buChar char="•"/>
                <a:tabLst/>
                <a:defRPr sz="2000">
                  <a:latin typeface="Segoe UI" panose="020B0502040204020203" pitchFamily="34" charset="0"/>
                </a:defRPr>
              </a:lvl4pPr>
              <a:lvl5pPr marL="1438275" indent="-360363">
                <a:lnSpc>
                  <a:spcPct val="11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500000000000000" pitchFamily="34" charset="0"/>
                <a:buChar char="•"/>
                <a:defRPr sz="2000">
                  <a:latin typeface="Segoe UI" panose="020B0502040204020203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9pPr>
            </a:lstStyle>
            <a:p>
              <a:pPr algn="just"/>
              <a:r>
                <a:rPr lang="ru-RU" altLang="ru-RU" sz="1600" dirty="0" err="1" smtClean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  <a:cs typeface="Segoe UI Semibold" panose="020B0702040204020203" pitchFamily="34" charset="0"/>
                </a:rPr>
                <a:t>Ов</a:t>
              </a:r>
              <a:endParaRPr lang="ru-RU" altLang="ru-RU" sz="1600" dirty="0">
                <a:solidFill>
                  <a:srgbClr val="E7E6E6">
                    <a:lumMod val="10000"/>
                  </a:srgbClr>
                </a:solidFill>
                <a:latin typeface="Trebuchet MS" panose="020B0603020202020204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7" name="Пятиугольник 16"/>
            <p:cNvSpPr/>
            <p:nvPr/>
          </p:nvSpPr>
          <p:spPr>
            <a:xfrm>
              <a:off x="300194" y="1197265"/>
              <a:ext cx="8587557" cy="542446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b="1" dirty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Награждение победителей проекта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6718" y="3860258"/>
            <a:ext cx="542633" cy="54263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19242" y="2759806"/>
            <a:ext cx="768616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Публичное награждение победителей проекта</a:t>
            </a:r>
          </a:p>
          <a:p>
            <a:pPr algn="ctr"/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Награждение победителей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- вручение дипломов, ценных подарков</a:t>
            </a: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На мероприятии планируется присутствие заказчиков Воронежской области.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Таким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образом, мы сразу представим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победителей проекта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потенциальным работодателям.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9241" y="3473474"/>
            <a:ext cx="652743" cy="6527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4087" y="4067856"/>
            <a:ext cx="542633" cy="5426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186" y="4681070"/>
            <a:ext cx="396885" cy="396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50" y="4508724"/>
            <a:ext cx="387237" cy="387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895" y="4153051"/>
            <a:ext cx="599434" cy="5994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98293" y="93306"/>
            <a:ext cx="1534611" cy="541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642324" y="48639"/>
            <a:ext cx="7363005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>
                <a:solidFill>
                  <a:srgbClr val="E4465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 err="1" smtClean="0">
                <a:solidFill>
                  <a:schemeClr val="accent3"/>
                </a:solidFill>
                <a:latin typeface="Trebuchet MS" panose="020B0603020202020204" pitchFamily="34" charset="0"/>
              </a:rPr>
              <a:t>Госзакупки</a:t>
            </a:r>
            <a:r>
              <a:rPr lang="ru-RU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: Дорогу </a:t>
            </a:r>
            <a:r>
              <a:rPr lang="ru-RU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молодым</a:t>
            </a:r>
            <a:br>
              <a:rPr lang="ru-RU" dirty="0" smtClean="0">
                <a:solidFill>
                  <a:schemeClr val="accent3"/>
                </a:solidFill>
                <a:latin typeface="Trebuchet MS" panose="020B0603020202020204" pitchFamily="34" charset="0"/>
              </a:rPr>
            </a:br>
            <a:r>
              <a:rPr lang="ru-RU" sz="1800" b="0" cap="none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Этапы проекта </a:t>
            </a:r>
            <a:r>
              <a:rPr lang="ru-RU" sz="1800" b="0" cap="none" dirty="0">
                <a:solidFill>
                  <a:schemeClr val="accent3"/>
                </a:solidFill>
                <a:latin typeface="Trebuchet MS" panose="020B0603020202020204" pitchFamily="34" charset="0"/>
              </a:rPr>
              <a:t>в </a:t>
            </a:r>
            <a:r>
              <a:rPr lang="ru-RU" sz="1800" b="0" cap="none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Воронежской области</a:t>
            </a:r>
            <a:endParaRPr lang="ru-RU" sz="1800" b="0" cap="none" dirty="0">
              <a:solidFill>
                <a:schemeClr val="accent3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7994" y="2749753"/>
            <a:ext cx="347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ПОБЕДИТЕЛИ ПРОЕКТА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41013" y="814174"/>
            <a:ext cx="1179189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i="1" dirty="0" err="1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Минзаказ</a:t>
            </a:r>
            <a:r>
              <a:rPr lang="ru-RU" sz="1600" b="1" i="1" dirty="0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 </a:t>
            </a:r>
            <a:r>
              <a:rPr lang="ru-RU" sz="1600" b="1" i="1" dirty="0" smtClean="0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ВО + АГЗ ВО + </a:t>
            </a:r>
            <a:r>
              <a:rPr lang="ru-RU" sz="1600" b="1" i="1" dirty="0" smtClean="0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РТС-тендер + Кураторы от ВУЗа + Студенты (участники проекта):</a:t>
            </a:r>
            <a:r>
              <a:rPr lang="ru-RU" sz="1600" b="1" dirty="0" smtClean="0">
                <a:solidFill>
                  <a:prstClr val="white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:</a:t>
            </a:r>
            <a:endParaRPr lang="ru-RU" sz="1600" b="1" dirty="0">
              <a:solidFill>
                <a:prstClr val="white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3009901" y="813900"/>
            <a:ext cx="6105524" cy="266897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результаты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37322" y="1147485"/>
            <a:ext cx="3620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Выпускник</a:t>
            </a:r>
            <a:endParaRPr lang="ru-RU" sz="20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08384" y="3649664"/>
            <a:ext cx="5163716" cy="268444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1003609" y="3794284"/>
            <a:ext cx="4043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err="1" smtClean="0"/>
              <a:t>Минзаказ</a:t>
            </a:r>
            <a:r>
              <a:rPr lang="ru-RU" sz="2000" b="1" dirty="0" smtClean="0"/>
              <a:t> ВО</a:t>
            </a:r>
          </a:p>
          <a:p>
            <a:pPr algn="ctr"/>
            <a:r>
              <a:rPr lang="ru-RU" sz="2000" b="1" dirty="0" smtClean="0"/>
              <a:t>АГЗ ВО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01" y="928928"/>
            <a:ext cx="849430" cy="8494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09925" y="1806581"/>
            <a:ext cx="5772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Помимо основного образования, получает БЕСПЛАТНО дополнительную специальность </a:t>
            </a:r>
            <a:r>
              <a:rPr lang="ru-RU" sz="1600" b="1" dirty="0" smtClean="0"/>
              <a:t>(удостоверение о повышении квалификации в сфере закупок). </a:t>
            </a:r>
            <a:r>
              <a:rPr lang="ru-RU" sz="1600" b="1" dirty="0" smtClean="0"/>
              <a:t>Получает рекламу среди потенциальных работодателей, заявляет о себе, как о специалисте, получает ценные призы.</a:t>
            </a:r>
            <a:endParaRPr lang="ru-RU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62173" y="4823806"/>
            <a:ext cx="4856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Сформированный кадровый резерв, молодые специалисты, готовые работать в контрактных службах заказчиков, либо квалифицированно представлять интересы поставщиков на торгах</a:t>
            </a:r>
            <a:endParaRPr lang="ru-RU" sz="16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29401" y="3649664"/>
            <a:ext cx="5197192" cy="268444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516972" y="3983249"/>
            <a:ext cx="3620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ВУЗы</a:t>
            </a:r>
            <a:endParaRPr lang="ru-RU" sz="2000" b="1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46" y="3725584"/>
            <a:ext cx="849430" cy="84943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821646" y="4665121"/>
            <a:ext cx="4877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Предоставление своим студентам больших возможностей в самообразовании, предоставление возможности прохождения практики с дальнейшим трудоустройством, увеличение доли студентов, заинтересованных в получении дополнительного профессионального образования.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524931" y="177282"/>
            <a:ext cx="1483567" cy="410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1" y="3725584"/>
            <a:ext cx="1007315" cy="9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3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643" y="1110572"/>
            <a:ext cx="11515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>
                <a:solidFill>
                  <a:srgbClr val="444444"/>
                </a:solidFill>
                <a:latin typeface="Trebuchet MS"/>
              </a:rPr>
              <a:t>Напоминаем, Вы можете получить бесплатную юридическую консультацию: </a:t>
            </a:r>
          </a:p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>
                <a:solidFill>
                  <a:srgbClr val="444444"/>
                </a:solidFill>
                <a:latin typeface="Trebuchet MS"/>
              </a:rPr>
              <a:t>просто задайте вопрос нашим юристам </a:t>
            </a:r>
            <a:r>
              <a:rPr lang="ru-RU" u="sng" dirty="0">
                <a:solidFill>
                  <a:srgbClr val="0F0FCB"/>
                </a:solidFill>
                <a:latin typeface="Trebuchet MS"/>
                <a:hlinkClick r:id="rId3"/>
              </a:rPr>
              <a:t>В контакте</a:t>
            </a:r>
            <a:r>
              <a:rPr lang="ru-RU" dirty="0">
                <a:solidFill>
                  <a:srgbClr val="0F0FCB"/>
                </a:solidFill>
                <a:latin typeface="Trebuchet MS"/>
              </a:rPr>
              <a:t> </a:t>
            </a:r>
            <a:r>
              <a:rPr lang="ru-RU" dirty="0">
                <a:solidFill>
                  <a:srgbClr val="2F2F2F"/>
                </a:solidFill>
                <a:latin typeface="Trebuchet MS"/>
              </a:rPr>
              <a:t>и </a:t>
            </a:r>
            <a:r>
              <a:rPr lang="ru-RU" u="sng" dirty="0">
                <a:solidFill>
                  <a:srgbClr val="2F2F2F"/>
                </a:solidFill>
                <a:latin typeface="Trebuchet MS"/>
                <a:hlinkClick r:id="rId4"/>
              </a:rPr>
              <a:t>на </a:t>
            </a:r>
            <a:r>
              <a:rPr lang="ru-RU" u="sng" dirty="0" err="1">
                <a:solidFill>
                  <a:srgbClr val="2F2F2F"/>
                </a:solidFill>
                <a:latin typeface="Trebuchet MS"/>
                <a:hlinkClick r:id="rId4"/>
              </a:rPr>
              <a:t>Facebook</a:t>
            </a:r>
            <a:endParaRPr lang="ru-RU" dirty="0">
              <a:solidFill>
                <a:srgbClr val="2F2F2F"/>
              </a:solidFill>
              <a:latin typeface="Trebuchet M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24931" y="177282"/>
            <a:ext cx="1483567" cy="410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35494" y="933061"/>
            <a:ext cx="8789437" cy="82384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1" descr="C:\Users\единорожка и олежка\Downloads\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8" r="8800" b="22155"/>
          <a:stretch/>
        </p:blipFill>
        <p:spPr bwMode="auto">
          <a:xfrm>
            <a:off x="0" y="0"/>
            <a:ext cx="122089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0C30401-9C8D-4DFC-9035-3C28A5CC88B6}"/>
              </a:ext>
            </a:extLst>
          </p:cNvPr>
          <p:cNvSpPr txBox="1"/>
          <p:nvPr/>
        </p:nvSpPr>
        <p:spPr>
          <a:xfrm>
            <a:off x="51432" y="244116"/>
            <a:ext cx="4993435" cy="1679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u="sng" spc="-15" dirty="0">
                <a:highlight>
                  <a:srgbClr val="F7F7F7"/>
                </a:highlight>
                <a:uFill>
                  <a:solidFill>
                    <a:srgbClr val="FFFFFF"/>
                  </a:solidFill>
                </a:uFill>
                <a:cs typeface="Arial"/>
                <a:hlinkClick r:id="rId7"/>
              </a:rPr>
              <a:t>www.rts-tender.ru</a:t>
            </a:r>
            <a:endParaRPr lang="ru-RU" sz="2000" b="1" dirty="0">
              <a:effectLst/>
              <a:highlight>
                <a:srgbClr val="F7F7F7"/>
              </a:highlight>
              <a:ea typeface="Calibri" panose="020F0502020204030204" pitchFamily="34" charset="0"/>
            </a:endParaRPr>
          </a:p>
          <a:p>
            <a:pPr algn="ctr">
              <a:lnSpc>
                <a:spcPct val="105000"/>
              </a:lnSpc>
            </a:pPr>
            <a:r>
              <a:rPr lang="ru-RU" sz="2000" b="1" dirty="0" smtClean="0">
                <a:effectLst/>
                <a:highlight>
                  <a:srgbClr val="F7F7F7"/>
                </a:highlight>
                <a:ea typeface="Calibri" panose="020F0502020204030204" pitchFamily="34" charset="0"/>
              </a:rPr>
              <a:t>Руководитель по работе с заказчиками</a:t>
            </a:r>
            <a:endParaRPr lang="ru-RU" sz="2000" b="1" dirty="0">
              <a:effectLst/>
              <a:highlight>
                <a:srgbClr val="F7F7F7"/>
              </a:highlight>
              <a:ea typeface="Calibri" panose="020F0502020204030204" pitchFamily="34" charset="0"/>
            </a:endParaRPr>
          </a:p>
          <a:p>
            <a:pPr algn="ctr">
              <a:lnSpc>
                <a:spcPct val="105000"/>
              </a:lnSpc>
            </a:pPr>
            <a:r>
              <a:rPr lang="ru-RU" sz="2000" b="1" dirty="0" smtClean="0">
                <a:effectLst/>
                <a:highlight>
                  <a:srgbClr val="F7F7F7"/>
                </a:highlight>
                <a:ea typeface="Calibri" panose="020F0502020204030204" pitchFamily="34" charset="0"/>
              </a:rPr>
              <a:t>Бочкарева Евгения</a:t>
            </a:r>
            <a:endParaRPr lang="ru-RU" sz="2000" b="1" dirty="0" smtClean="0">
              <a:highlight>
                <a:srgbClr val="F7F7F7"/>
              </a:highlight>
              <a:ea typeface="Calibri" panose="020F0502020204030204" pitchFamily="34" charset="0"/>
              <a:cs typeface="Arial"/>
            </a:endParaRPr>
          </a:p>
          <a:p>
            <a:pPr algn="ctr">
              <a:lnSpc>
                <a:spcPct val="105000"/>
              </a:lnSpc>
            </a:pPr>
            <a:r>
              <a:rPr lang="ru-RU" sz="2000" b="1" spc="40" dirty="0" smtClean="0">
                <a:highlight>
                  <a:srgbClr val="F7F7F7"/>
                </a:highlight>
                <a:cs typeface="Arial"/>
              </a:rPr>
              <a:t>+7 999 977 3839 </a:t>
            </a:r>
          </a:p>
          <a:p>
            <a:pPr algn="ctr">
              <a:lnSpc>
                <a:spcPct val="105000"/>
              </a:lnSpc>
            </a:pPr>
            <a:r>
              <a:rPr lang="en-US" sz="2000" b="1" u="sng" dirty="0" err="1" smtClean="0">
                <a:effectLst/>
                <a:highlight>
                  <a:srgbClr val="F7F7F7"/>
                </a:highlight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sz="2000" b="1" u="sng" dirty="0" err="1" smtClean="0">
                <a:highlight>
                  <a:srgbClr val="F7F7F7"/>
                </a:highlight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.bochkareva</a:t>
            </a:r>
            <a:r>
              <a:rPr lang="ru-RU" sz="2000" b="1" u="sng" dirty="0" smtClean="0">
                <a:effectLst/>
                <a:highlight>
                  <a:srgbClr val="F7F7F7"/>
                </a:highlight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@rts-tender.ru</a:t>
            </a:r>
            <a:r>
              <a:rPr lang="ru-RU" sz="2000" b="1" u="sng" dirty="0" smtClean="0">
                <a:effectLst/>
                <a:highlight>
                  <a:srgbClr val="F7F7F7"/>
                </a:highlight>
                <a:ea typeface="Calibri" panose="020F0502020204030204" pitchFamily="34" charset="0"/>
              </a:rPr>
              <a:t> </a:t>
            </a:r>
            <a:endParaRPr lang="ru-RU" sz="2000" b="1" dirty="0">
              <a:highlight>
                <a:srgbClr val="F7F7F7"/>
              </a:highlight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0C30401-9C8D-4DFC-9035-3C28A5CC88B6}"/>
              </a:ext>
            </a:extLst>
          </p:cNvPr>
          <p:cNvSpPr txBox="1"/>
          <p:nvPr/>
        </p:nvSpPr>
        <p:spPr>
          <a:xfrm>
            <a:off x="6438718" y="190736"/>
            <a:ext cx="499343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u="sng" spc="-15" dirty="0">
                <a:highlight>
                  <a:srgbClr val="F7F7F7"/>
                </a:highlight>
                <a:uFill>
                  <a:solidFill>
                    <a:srgbClr val="FFFFFF"/>
                  </a:solidFill>
                </a:uFill>
                <a:cs typeface="Arial"/>
                <a:hlinkClick r:id="rId7"/>
              </a:rPr>
              <a:t>www.rts-tender.ru</a:t>
            </a:r>
            <a:endParaRPr lang="ru-RU" sz="2000" b="1" dirty="0">
              <a:effectLst/>
              <a:highlight>
                <a:srgbClr val="F7F7F7"/>
              </a:highlight>
              <a:ea typeface="Calibri" panose="020F0502020204030204" pitchFamily="34" charset="0"/>
            </a:endParaRPr>
          </a:p>
          <a:p>
            <a:pPr algn="ctr">
              <a:lnSpc>
                <a:spcPct val="105000"/>
              </a:lnSpc>
            </a:pPr>
            <a:r>
              <a:rPr lang="ru-RU" sz="2000" b="1" dirty="0">
                <a:effectLst/>
                <a:highlight>
                  <a:srgbClr val="F7F7F7"/>
                </a:highlight>
                <a:ea typeface="Calibri" panose="020F0502020204030204" pitchFamily="34" charset="0"/>
              </a:rPr>
              <a:t>Региональный Представитель</a:t>
            </a:r>
          </a:p>
          <a:p>
            <a:pPr algn="ctr">
              <a:lnSpc>
                <a:spcPct val="105000"/>
              </a:lnSpc>
            </a:pPr>
            <a:r>
              <a:rPr lang="ru-RU" sz="2000" b="1" dirty="0" smtClean="0">
                <a:effectLst/>
                <a:highlight>
                  <a:srgbClr val="F7F7F7"/>
                </a:highlight>
                <a:ea typeface="Calibri" panose="020F0502020204030204" pitchFamily="34" charset="0"/>
              </a:rPr>
              <a:t>Буравлева Инна</a:t>
            </a:r>
            <a:endParaRPr lang="ru-RU" sz="2000" b="1" dirty="0" smtClean="0">
              <a:highlight>
                <a:srgbClr val="F7F7F7"/>
              </a:highlight>
              <a:ea typeface="Calibri" panose="020F0502020204030204" pitchFamily="34" charset="0"/>
              <a:cs typeface="Arial"/>
            </a:endParaRPr>
          </a:p>
          <a:p>
            <a:pPr algn="ctr">
              <a:lnSpc>
                <a:spcPct val="105000"/>
              </a:lnSpc>
            </a:pPr>
            <a:r>
              <a:rPr lang="ru-RU" sz="2000" b="1" spc="40" dirty="0">
                <a:highlight>
                  <a:srgbClr val="F7F7F7"/>
                </a:highlight>
                <a:cs typeface="Arial"/>
              </a:rPr>
              <a:t>+7 (968) </a:t>
            </a:r>
            <a:r>
              <a:rPr lang="ru-RU" sz="2000" b="1" spc="40" dirty="0" smtClean="0">
                <a:highlight>
                  <a:srgbClr val="F7F7F7"/>
                </a:highlight>
                <a:cs typeface="Arial"/>
              </a:rPr>
              <a:t>906-61-03</a:t>
            </a:r>
          </a:p>
          <a:p>
            <a:pPr algn="ctr">
              <a:lnSpc>
                <a:spcPct val="105000"/>
              </a:lnSpc>
            </a:pPr>
            <a:r>
              <a:rPr lang="en-US" sz="2000" u="sng" dirty="0" err="1">
                <a:hlinkClick r:id="rId9"/>
              </a:rPr>
              <a:t>i</a:t>
            </a:r>
            <a:r>
              <a:rPr lang="ru-RU" sz="2000" u="sng" dirty="0">
                <a:hlinkClick r:id="rId9"/>
              </a:rPr>
              <a:t>.</a:t>
            </a:r>
            <a:r>
              <a:rPr lang="en-US" sz="2000" u="sng" dirty="0" err="1">
                <a:hlinkClick r:id="rId9"/>
              </a:rPr>
              <a:t>buravleva</a:t>
            </a:r>
            <a:r>
              <a:rPr lang="ru-RU" sz="2000" u="sng" dirty="0">
                <a:hlinkClick r:id="rId9"/>
              </a:rPr>
              <a:t>@rts-tender.ru</a:t>
            </a:r>
            <a:endParaRPr lang="ru-RU" sz="2000" b="1" spc="40" dirty="0" smtClean="0">
              <a:highlight>
                <a:srgbClr val="F7F7F7"/>
              </a:highlight>
              <a:cs typeface="Arial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613838" y="2052186"/>
            <a:ext cx="5168900" cy="70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БУ ВО «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</a:rPr>
              <a:t>АГЕНТСТВО ГОСУДАРСТВЕННЫХ </a:t>
            </a:r>
            <a:endParaRPr lang="ru-RU" alt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114000"/>
              </a:lnSpc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ЗАКУПОК ВОРОНЕЖСКОЙ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</a:rPr>
              <a:t>ОБЛАСТИ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»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(АГЗ ВО)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37696" y="2078467"/>
            <a:ext cx="649662" cy="744697"/>
            <a:chOff x="495300" y="879475"/>
            <a:chExt cx="396875" cy="450850"/>
          </a:xfrm>
        </p:grpSpPr>
        <p:sp>
          <p:nvSpPr>
            <p:cNvPr id="11" name="Блок-схема: подготовка 10"/>
            <p:cNvSpPr/>
            <p:nvPr/>
          </p:nvSpPr>
          <p:spPr>
            <a:xfrm rot="5400000">
              <a:off x="468313" y="906462"/>
              <a:ext cx="450850" cy="396875"/>
            </a:xfrm>
            <a:prstGeom prst="flowChartPreparation">
              <a:avLst/>
            </a:prstGeom>
            <a:solidFill>
              <a:schemeClr val="bg1"/>
            </a:solidFill>
            <a:ln w="63500" cmpd="thickThin">
              <a:solidFill>
                <a:srgbClr val="085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Picture 3" descr="C:\Users\Мария\Downloads\2_5260336641171526197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00" y="1006475"/>
              <a:ext cx="287338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0C30401-9C8D-4DFC-9035-3C28A5CC88B6}"/>
              </a:ext>
            </a:extLst>
          </p:cNvPr>
          <p:cNvSpPr txBox="1"/>
          <p:nvPr/>
        </p:nvSpPr>
        <p:spPr>
          <a:xfrm>
            <a:off x="3860015" y="2812006"/>
            <a:ext cx="4993435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u="sng" spc="-15" dirty="0" smtClean="0">
                <a:highlight>
                  <a:srgbClr val="F7F7F7"/>
                </a:highlight>
                <a:uFill>
                  <a:solidFill>
                    <a:srgbClr val="FFFFFF"/>
                  </a:solidFill>
                </a:uFill>
                <a:cs typeface="Arial"/>
              </a:rPr>
              <a:t>Куратор проекта</a:t>
            </a:r>
            <a:endParaRPr lang="ru-RU" sz="2000" b="1" dirty="0">
              <a:effectLst/>
              <a:highlight>
                <a:srgbClr val="F7F7F7"/>
              </a:highlight>
              <a:ea typeface="Calibri" panose="020F0502020204030204" pitchFamily="34" charset="0"/>
            </a:endParaRPr>
          </a:p>
          <a:p>
            <a:pPr algn="ctr">
              <a:lnSpc>
                <a:spcPct val="105000"/>
              </a:lnSpc>
            </a:pPr>
            <a:r>
              <a:rPr lang="ru-RU" sz="2000" b="1" dirty="0" smtClean="0">
                <a:effectLst/>
                <a:highlight>
                  <a:srgbClr val="F7F7F7"/>
                </a:highlight>
                <a:ea typeface="Calibri" panose="020F0502020204030204" pitchFamily="34" charset="0"/>
              </a:rPr>
              <a:t>Лобцова Ольга</a:t>
            </a:r>
            <a:endParaRPr lang="ru-RU" sz="2000" b="1" dirty="0" smtClean="0">
              <a:highlight>
                <a:srgbClr val="F7F7F7"/>
              </a:highlight>
              <a:ea typeface="Calibri" panose="020F0502020204030204" pitchFamily="34" charset="0"/>
              <a:cs typeface="Arial"/>
            </a:endParaRPr>
          </a:p>
          <a:p>
            <a:pPr algn="ctr">
              <a:lnSpc>
                <a:spcPct val="105000"/>
              </a:lnSpc>
            </a:pPr>
            <a:r>
              <a:rPr lang="ru-RU" sz="2000" b="1" spc="40" dirty="0" smtClean="0">
                <a:highlight>
                  <a:srgbClr val="F7F7F7"/>
                </a:highlight>
                <a:cs typeface="Arial"/>
              </a:rPr>
              <a:t>212-63-85</a:t>
            </a:r>
            <a:endParaRPr lang="ru-RU" sz="2000" b="1" spc="40" dirty="0" smtClean="0">
              <a:highlight>
                <a:srgbClr val="F7F7F7"/>
              </a:highlight>
              <a:cs typeface="Arial"/>
            </a:endParaRPr>
          </a:p>
          <a:p>
            <a:pPr algn="ctr">
              <a:lnSpc>
                <a:spcPct val="105000"/>
              </a:lnSpc>
            </a:pPr>
            <a:r>
              <a:rPr lang="en-US" sz="2000" b="1" u="sng" dirty="0">
                <a:solidFill>
                  <a:srgbClr val="FF0000"/>
                </a:solidFill>
                <a:highlight>
                  <a:srgbClr val="F7F7F7"/>
                </a:highlight>
                <a:ea typeface="Calibri" panose="020F0502020204030204" pitchFamily="34" charset="0"/>
              </a:rPr>
              <a:t>olobtsova@govvrn.ru</a:t>
            </a:r>
            <a:endParaRPr lang="ru-RU" sz="2000" b="1" u="sng" dirty="0">
              <a:solidFill>
                <a:srgbClr val="FF0000"/>
              </a:solidFill>
              <a:highlight>
                <a:srgbClr val="F7F7F7"/>
              </a:highlight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98293" y="93306"/>
            <a:ext cx="1534611" cy="541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642324" y="48639"/>
            <a:ext cx="7363005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>
                <a:solidFill>
                  <a:srgbClr val="E4465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Ссылка на регистрацию в проект Дорогу Молодым ВОРОНЕЖСКАЯ область</a:t>
            </a:r>
            <a:endParaRPr lang="ru-RU" sz="1800" b="0" cap="none" dirty="0">
              <a:solidFill>
                <a:schemeClr val="accent3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AutoShape 4" descr="Image"/>
          <p:cNvSpPr>
            <a:spLocks noChangeAspect="1" noChangeArrowheads="1"/>
          </p:cNvSpPr>
          <p:nvPr/>
        </p:nvSpPr>
        <p:spPr bwMode="auto">
          <a:xfrm>
            <a:off x="4982756" y="1666241"/>
            <a:ext cx="2523829" cy="25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76" y="1059366"/>
            <a:ext cx="4928840" cy="47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98293" y="93306"/>
            <a:ext cx="1534611" cy="541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642324" y="48639"/>
            <a:ext cx="7363005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>
                <a:solidFill>
                  <a:srgbClr val="E4465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Ссылка на Телеграмм</a:t>
            </a:r>
            <a:r>
              <a:rPr lang="en-US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 </a:t>
            </a:r>
            <a:r>
              <a:rPr lang="ru-RU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чат Дорогу Молодым ВОРОНЕЖСКАЯ область</a:t>
            </a:r>
            <a:endParaRPr lang="ru-RU" sz="1800" b="0" cap="none" dirty="0">
              <a:solidFill>
                <a:schemeClr val="accent3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AutoShape 4" descr="Image"/>
          <p:cNvSpPr>
            <a:spLocks noChangeAspect="1" noChangeArrowheads="1"/>
          </p:cNvSpPr>
          <p:nvPr/>
        </p:nvSpPr>
        <p:spPr bwMode="auto">
          <a:xfrm>
            <a:off x="4982756" y="1666241"/>
            <a:ext cx="2523829" cy="25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401" y="1025401"/>
            <a:ext cx="4807197" cy="48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4997421" y="4892157"/>
            <a:ext cx="6568644" cy="1218731"/>
          </a:xfrm>
          <a:prstGeom prst="roundRect">
            <a:avLst/>
          </a:prstGeom>
          <a:solidFill>
            <a:srgbClr val="E7E6E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920137" y="3062694"/>
            <a:ext cx="3505055" cy="165087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784317" y="841216"/>
            <a:ext cx="3761497" cy="165087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43431" y="4528313"/>
            <a:ext cx="1733573" cy="179252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43431" y="2763803"/>
            <a:ext cx="1740582" cy="165087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43431" y="987073"/>
            <a:ext cx="1740582" cy="165087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37865" y="71573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Проблематика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2" y="1056455"/>
            <a:ext cx="921556" cy="921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570" y="1979566"/>
            <a:ext cx="126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Цифровая экономика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43674" y="3274918"/>
            <a:ext cx="3319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Нехватка </a:t>
            </a:r>
            <a:r>
              <a:rPr lang="ru-RU" b="1" i="1" dirty="0" smtClean="0"/>
              <a:t>квалифицированных</a:t>
            </a:r>
            <a:r>
              <a:rPr lang="ru-RU" b="1" dirty="0" smtClean="0"/>
              <a:t> специалистов – </a:t>
            </a:r>
            <a:r>
              <a:rPr lang="ru-RU" b="1" dirty="0" smtClean="0">
                <a:solidFill>
                  <a:srgbClr val="FF0000"/>
                </a:solidFill>
              </a:rPr>
              <a:t>контрактных управляющих, сотрудников контрактных служб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9" y="2809571"/>
            <a:ext cx="971052" cy="9710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101" y="3704255"/>
            <a:ext cx="199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Развитие законодательства</a:t>
            </a:r>
            <a:endParaRPr lang="ru-RU" sz="16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5" y="4610279"/>
            <a:ext cx="1105338" cy="11053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0005" y="5702496"/>
            <a:ext cx="199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Электронизация закупок</a:t>
            </a:r>
            <a:endParaRPr lang="ru-RU" sz="1600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2277912" y="3701256"/>
            <a:ext cx="1226965" cy="826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278217" y="2448611"/>
            <a:ext cx="1427339" cy="614083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2282874" y="4414680"/>
            <a:ext cx="1368318" cy="680335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668" y="1078070"/>
            <a:ext cx="3378794" cy="1044589"/>
          </a:xfrm>
          <a:prstGeom prst="rect">
            <a:avLst/>
          </a:prstGeom>
        </p:spPr>
      </p:pic>
      <p:cxnSp>
        <p:nvCxnSpPr>
          <p:cNvPr id="49" name="Прямая со стрелкой 48"/>
          <p:cNvCxnSpPr/>
          <p:nvPr/>
        </p:nvCxnSpPr>
        <p:spPr>
          <a:xfrm flipH="1">
            <a:off x="7541081" y="2729477"/>
            <a:ext cx="1079217" cy="66643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7604722" y="4289030"/>
            <a:ext cx="1289515" cy="38301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806157" y="2148791"/>
            <a:ext cx="3700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Единая информационная система</a:t>
            </a:r>
            <a:endParaRPr lang="ru-RU" sz="16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705556" y="789755"/>
            <a:ext cx="2262469" cy="214225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Региональная информационная система в сфере закупок Воронежской области </a:t>
            </a:r>
            <a:endParaRPr lang="ru-RU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WEB-Торги КС»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7192" y="4990382"/>
            <a:ext cx="685896" cy="59063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8890" y="4993683"/>
            <a:ext cx="552527" cy="60968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0984" y="5026741"/>
            <a:ext cx="590632" cy="438211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7025" y="5007880"/>
            <a:ext cx="638264" cy="600159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7920" y="5066592"/>
            <a:ext cx="514422" cy="51442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30238" y="5084180"/>
            <a:ext cx="514422" cy="42868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24931" y="5095015"/>
            <a:ext cx="704948" cy="508353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6118877" y="576879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Электронные торговые площадки</a:t>
            </a:r>
            <a:endParaRPr lang="ru-RU" sz="1600" b="1" dirty="0"/>
          </a:p>
        </p:txBody>
      </p:sp>
      <p:cxnSp>
        <p:nvCxnSpPr>
          <p:cNvPr id="78" name="Прямая со стрелкой 77"/>
          <p:cNvCxnSpPr/>
          <p:nvPr/>
        </p:nvCxnSpPr>
        <p:spPr>
          <a:xfrm flipH="1" flipV="1">
            <a:off x="9784851" y="2729477"/>
            <a:ext cx="18661" cy="191431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0524931" y="177282"/>
            <a:ext cx="1483567" cy="410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007501" y="2122659"/>
            <a:ext cx="673283" cy="88281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46" y="5095015"/>
            <a:ext cx="746674" cy="485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73" y="4981915"/>
            <a:ext cx="818334" cy="7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5043012" y="3011285"/>
            <a:ext cx="2190750" cy="100472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08385" y="830087"/>
            <a:ext cx="4046373" cy="268444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83420" y="4633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Программа по подготовке </a:t>
            </a:r>
            <a:r>
              <a:rPr lang="ru-RU" altLang="ru-RU" dirty="0" smtClean="0">
                <a:cs typeface="Segoe UI" panose="020B0502040204020203" pitchFamily="34" charset="0"/>
              </a:rPr>
              <a:t>СПЕЦИАЛИСТОВ В СФЕРЕ ЗАКУПОК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41569" y="2794617"/>
            <a:ext cx="3312366" cy="165087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8446537" y="3107171"/>
            <a:ext cx="3102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Молодые специалисты, выпускники – способные работать в контрактной системе </a:t>
            </a:r>
            <a:endParaRPr lang="ru-RU" b="1" dirty="0">
              <a:solidFill>
                <a:srgbClr val="E7576A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" y="1489930"/>
            <a:ext cx="3620399" cy="181498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21370" y="837587"/>
            <a:ext cx="362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Образовательный проект «Профессионал закупок»</a:t>
            </a:r>
            <a:endParaRPr lang="ru-RU" sz="16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08384" y="3649664"/>
            <a:ext cx="4046373" cy="268444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20" y="4140058"/>
            <a:ext cx="3224805" cy="211774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10424" y="3725584"/>
            <a:ext cx="362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Учебная электронная площадка</a:t>
            </a:r>
            <a:endParaRPr lang="ru-RU" sz="1600" b="1" dirty="0"/>
          </a:p>
        </p:txBody>
      </p:sp>
      <p:sp>
        <p:nvSpPr>
          <p:cNvPr id="7" name="Плюс 6"/>
          <p:cNvSpPr/>
          <p:nvPr/>
        </p:nvSpPr>
        <p:spPr>
          <a:xfrm>
            <a:off x="4254757" y="3264855"/>
            <a:ext cx="625151" cy="63448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954556" y="837587"/>
            <a:ext cx="2657611" cy="549651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7669250" y="3337255"/>
            <a:ext cx="587828" cy="51232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43012" y="1015199"/>
            <a:ext cx="2351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При поддержке:</a:t>
            </a:r>
            <a:endParaRPr lang="ru-RU" sz="1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025539" y="4390237"/>
            <a:ext cx="2498165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Воронежский государственный технический университет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674999" y="46331"/>
            <a:ext cx="1483567" cy="552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88976" y="1758031"/>
            <a:ext cx="153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Минзаказ</a:t>
            </a:r>
            <a:r>
              <a:rPr lang="ru-RU" sz="1600" b="1" dirty="0" smtClean="0"/>
              <a:t> </a:t>
            </a:r>
            <a:r>
              <a:rPr lang="ru-RU" sz="1600" b="1" dirty="0" smtClean="0"/>
              <a:t>ВО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АГЗ ВО</a:t>
            </a:r>
            <a:endParaRPr lang="ru-RU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5539" y="2965406"/>
            <a:ext cx="2427520" cy="103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43" y="3013975"/>
            <a:ext cx="2143903" cy="930018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43" y="1531365"/>
            <a:ext cx="885446" cy="9535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16" y="5275246"/>
            <a:ext cx="824324" cy="83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1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01E080D-10F4-4B87-A573-51FF9FA2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E7F9-558C-462C-9C68-5E8BC489FD71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2613C3-8CD5-424F-9994-D9721C5BF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685"/>
          <a:stretch/>
        </p:blipFill>
        <p:spPr>
          <a:xfrm>
            <a:off x="40072" y="81394"/>
            <a:ext cx="1586465" cy="664214"/>
          </a:xfrm>
          <a:prstGeom prst="rect">
            <a:avLst/>
          </a:prstGeom>
        </p:spPr>
      </p:pic>
      <p:sp>
        <p:nvSpPr>
          <p:cNvPr id="100" name="object 10"/>
          <p:cNvSpPr txBox="1"/>
          <p:nvPr/>
        </p:nvSpPr>
        <p:spPr>
          <a:xfrm>
            <a:off x="7278732" y="1964131"/>
            <a:ext cx="287866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buClr>
                <a:srgbClr val="E3465A"/>
              </a:buClr>
              <a:tabLst>
                <a:tab pos="191135" algn="l"/>
              </a:tabLst>
            </a:pPr>
            <a:r>
              <a:rPr lang="ru-RU" b="1" dirty="0"/>
              <a:t>Заказчики</a:t>
            </a:r>
            <a:endParaRPr b="1" dirty="0"/>
          </a:p>
        </p:txBody>
      </p:sp>
      <p:pic>
        <p:nvPicPr>
          <p:cNvPr id="101" name="Рисунок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016" y="1704573"/>
            <a:ext cx="1150153" cy="824595"/>
          </a:xfrm>
          <a:prstGeom prst="rect">
            <a:avLst/>
          </a:prstGeom>
        </p:spPr>
      </p:pic>
      <p:sp>
        <p:nvSpPr>
          <p:cNvPr id="103" name="object 10"/>
          <p:cNvSpPr txBox="1"/>
          <p:nvPr/>
        </p:nvSpPr>
        <p:spPr>
          <a:xfrm>
            <a:off x="7278732" y="2563813"/>
            <a:ext cx="2926096" cy="87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buClr>
                <a:srgbClr val="E3465A"/>
              </a:buClr>
              <a:tabLst>
                <a:tab pos="191135" algn="l"/>
              </a:tabLst>
            </a:pPr>
            <a:r>
              <a:rPr lang="en-US" b="1" dirty="0"/>
              <a:t>IT </a:t>
            </a:r>
            <a:r>
              <a:rPr lang="ru-RU" b="1" dirty="0"/>
              <a:t>– компании</a:t>
            </a:r>
          </a:p>
          <a:p>
            <a:pPr marL="12700" algn="ctr">
              <a:spcBef>
                <a:spcPts val="105"/>
              </a:spcBef>
              <a:buClr>
                <a:srgbClr val="E3465A"/>
              </a:buClr>
              <a:tabLst>
                <a:tab pos="191135" algn="l"/>
              </a:tabLst>
            </a:pPr>
            <a:r>
              <a:rPr lang="ru-RU" dirty="0"/>
              <a:t>(разработка программ</a:t>
            </a:r>
          </a:p>
          <a:p>
            <a:pPr marL="12700" algn="ctr">
              <a:spcBef>
                <a:spcPts val="105"/>
              </a:spcBef>
              <a:buClr>
                <a:srgbClr val="E3465A"/>
              </a:buClr>
              <a:tabLst>
                <a:tab pos="191135" algn="l"/>
              </a:tabLst>
            </a:pPr>
            <a:r>
              <a:rPr lang="ru-RU" dirty="0"/>
              <a:t>в системе </a:t>
            </a:r>
            <a:r>
              <a:rPr lang="ru-RU" dirty="0" err="1"/>
              <a:t>Госзакупок</a:t>
            </a:r>
            <a:r>
              <a:rPr lang="ru-RU" dirty="0"/>
              <a:t>)</a:t>
            </a:r>
            <a:endParaRPr dirty="0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90" y="2675033"/>
            <a:ext cx="1081728" cy="834147"/>
          </a:xfrm>
          <a:prstGeom prst="rect">
            <a:avLst/>
          </a:prstGeom>
          <a:noFill/>
          <a:ln w="25400">
            <a:noFill/>
          </a:ln>
        </p:spPr>
      </p:pic>
      <p:sp>
        <p:nvSpPr>
          <p:cNvPr id="105" name="object 10"/>
          <p:cNvSpPr txBox="1"/>
          <p:nvPr/>
        </p:nvSpPr>
        <p:spPr>
          <a:xfrm>
            <a:off x="7281231" y="3655046"/>
            <a:ext cx="2994520" cy="8572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buClr>
                <a:srgbClr val="E3465A"/>
              </a:buClr>
              <a:tabLst>
                <a:tab pos="191135" algn="l"/>
              </a:tabLst>
            </a:pPr>
            <a:r>
              <a:rPr lang="ru-RU" b="1" dirty="0"/>
              <a:t>Поставщики в системе </a:t>
            </a:r>
            <a:r>
              <a:rPr lang="ru-RU" b="1" dirty="0" err="1"/>
              <a:t>Госзакупок</a:t>
            </a:r>
            <a:endParaRPr lang="ru-RU" b="1" dirty="0"/>
          </a:p>
          <a:p>
            <a:pPr marL="12700" algn="ctr">
              <a:lnSpc>
                <a:spcPct val="100000"/>
              </a:lnSpc>
              <a:spcBef>
                <a:spcPts val="105"/>
              </a:spcBef>
              <a:buClr>
                <a:srgbClr val="E3465A"/>
              </a:buClr>
              <a:tabLst>
                <a:tab pos="191135" algn="l"/>
              </a:tabLst>
            </a:pPr>
            <a:r>
              <a:rPr lang="ru-RU" dirty="0"/>
              <a:t>(Персонал тендерного отдела)</a:t>
            </a:r>
            <a:endParaRPr dirty="0"/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53" y="3655046"/>
            <a:ext cx="1119078" cy="1032626"/>
          </a:xfrm>
          <a:prstGeom prst="rect">
            <a:avLst/>
          </a:prstGeom>
        </p:spPr>
      </p:pic>
      <p:sp>
        <p:nvSpPr>
          <p:cNvPr id="107" name="Объект 2"/>
          <p:cNvSpPr txBox="1">
            <a:spLocks/>
          </p:cNvSpPr>
          <p:nvPr/>
        </p:nvSpPr>
        <p:spPr>
          <a:xfrm>
            <a:off x="6965191" y="5177500"/>
            <a:ext cx="4806857" cy="55961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ctr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 algn="ctr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  <a:buFont typeface="Arial" panose="020B0500000000000000" pitchFamily="34" charset="0"/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Поиск квалифицированных кадров</a:t>
            </a:r>
            <a:endParaRPr lang="ru-RU" sz="1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8" name="Объект 2"/>
          <p:cNvSpPr txBox="1">
            <a:spLocks/>
          </p:cNvSpPr>
          <p:nvPr/>
        </p:nvSpPr>
        <p:spPr>
          <a:xfrm>
            <a:off x="6966133" y="5802373"/>
            <a:ext cx="4806857" cy="52190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ctr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 algn="ctr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  <a:buFont typeface="Arial" panose="020B0500000000000000" pitchFamily="34" charset="0"/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Обучение персонала</a:t>
            </a:r>
            <a:endParaRPr lang="ru-RU" sz="1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161290" y="2219941"/>
            <a:ext cx="277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Минзаказ</a:t>
            </a:r>
            <a:r>
              <a:rPr lang="ru-RU" sz="1600" b="1" dirty="0" smtClean="0"/>
              <a:t> </a:t>
            </a:r>
            <a:r>
              <a:rPr lang="ru-RU" sz="1600" b="1" dirty="0" smtClean="0"/>
              <a:t>ВО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АГЗ ВО</a:t>
            </a:r>
            <a:endParaRPr lang="ru-RU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0" name="Стрелка влево 109"/>
          <p:cNvSpPr/>
          <p:nvPr/>
        </p:nvSpPr>
        <p:spPr>
          <a:xfrm rot="10800000">
            <a:off x="4271395" y="3019976"/>
            <a:ext cx="3258107" cy="484632"/>
          </a:xfrm>
          <a:prstGeom prst="leftArrow">
            <a:avLst/>
          </a:prstGeom>
          <a:solidFill>
            <a:srgbClr val="00B050"/>
          </a:solidFill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96" y="3505315"/>
            <a:ext cx="2143903" cy="930018"/>
          </a:xfrm>
          <a:prstGeom prst="rect">
            <a:avLst/>
          </a:prstGeom>
          <a:ln>
            <a:noFill/>
          </a:ln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2" y="1692659"/>
            <a:ext cx="898669" cy="795690"/>
          </a:xfrm>
          <a:prstGeom prst="rect">
            <a:avLst/>
          </a:prstGeom>
          <a:noFill/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94" y="2049717"/>
            <a:ext cx="884137" cy="766750"/>
          </a:xfrm>
          <a:prstGeom prst="rect">
            <a:avLst/>
          </a:prstGeom>
          <a:noFill/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42" y="1692658"/>
            <a:ext cx="929794" cy="849737"/>
          </a:xfrm>
          <a:prstGeom prst="rect">
            <a:avLst/>
          </a:prstGeom>
          <a:noFill/>
        </p:spPr>
      </p:pic>
      <p:sp>
        <p:nvSpPr>
          <p:cNvPr id="115" name="object 10"/>
          <p:cNvSpPr txBox="1"/>
          <p:nvPr/>
        </p:nvSpPr>
        <p:spPr>
          <a:xfrm>
            <a:off x="1266050" y="2930124"/>
            <a:ext cx="256107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buClr>
                <a:srgbClr val="E3465A"/>
              </a:buClr>
              <a:tabLst>
                <a:tab pos="191135" algn="l"/>
              </a:tabLst>
            </a:pPr>
            <a:r>
              <a:rPr lang="ru-RU" sz="2400" b="1" dirty="0" smtClean="0"/>
              <a:t>Студенты </a:t>
            </a:r>
            <a:r>
              <a:rPr lang="ru-RU" sz="2400" b="1" dirty="0"/>
              <a:t>ВУЗов</a:t>
            </a:r>
            <a:endParaRPr sz="2400" b="1" dirty="0"/>
          </a:p>
        </p:txBody>
      </p:sp>
      <p:sp>
        <p:nvSpPr>
          <p:cNvPr id="116" name="Объект 2"/>
          <p:cNvSpPr txBox="1">
            <a:spLocks/>
          </p:cNvSpPr>
          <p:nvPr/>
        </p:nvSpPr>
        <p:spPr>
          <a:xfrm>
            <a:off x="570745" y="5199638"/>
            <a:ext cx="4550304" cy="53748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ctr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 algn="ctr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  <a:buFont typeface="Arial" panose="020B0500000000000000" pitchFamily="34" charset="0"/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Поиск сферы деятельности</a:t>
            </a:r>
            <a:endParaRPr lang="ru-RU" sz="1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7" name="Объект 2"/>
          <p:cNvSpPr txBox="1">
            <a:spLocks/>
          </p:cNvSpPr>
          <p:nvPr/>
        </p:nvSpPr>
        <p:spPr>
          <a:xfrm>
            <a:off x="569538" y="5800049"/>
            <a:ext cx="4550304" cy="53828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ctr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 algn="ctr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  <a:buFont typeface="Arial" panose="020B0500000000000000" pitchFamily="34" charset="0"/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Сложность адаптации при небольшом объеме практики </a:t>
            </a:r>
            <a:endParaRPr lang="ru-RU" sz="1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7" y="3527485"/>
            <a:ext cx="929794" cy="849737"/>
          </a:xfrm>
          <a:prstGeom prst="rect">
            <a:avLst/>
          </a:prstGeom>
          <a:noFill/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42" y="3527485"/>
            <a:ext cx="929794" cy="849737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2775630" y="537879"/>
            <a:ext cx="6483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Цель проекта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40" y="1907680"/>
            <a:ext cx="1015098" cy="9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90245" y="56182"/>
            <a:ext cx="1370252" cy="540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19244" y="1249751"/>
            <a:ext cx="11773229" cy="1308392"/>
            <a:chOff x="300194" y="1197265"/>
            <a:chExt cx="10967881" cy="542446"/>
          </a:xfrm>
        </p:grpSpPr>
        <p:sp>
          <p:nvSpPr>
            <p:cNvPr id="110" name="Объект 2"/>
            <p:cNvSpPr txBox="1">
              <a:spLocks/>
            </p:cNvSpPr>
            <p:nvPr/>
          </p:nvSpPr>
          <p:spPr>
            <a:xfrm>
              <a:off x="4280223" y="1200159"/>
              <a:ext cx="6987852" cy="536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lIns="91420" tIns="45711" rIns="91420" bIns="45711" anchor="ctr"/>
            <a:lstStyle>
              <a:defPPr>
                <a:defRPr lang="ru-RU"/>
              </a:defPPr>
              <a:lvl1pPr algn="ct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b="1">
                  <a:solidFill>
                    <a:schemeClr val="accent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1588" lvl="1" indent="0" algn="ctr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500000000000000" pitchFamily="34" charset="0"/>
                <a:buNone/>
                <a:defRPr sz="2000" b="1">
                  <a:solidFill>
                    <a:schemeClr val="accent1"/>
                  </a:solidFill>
                  <a:latin typeface="Segoe UI" panose="020B0502040204020203" pitchFamily="34" charset="0"/>
                </a:defRPr>
              </a:lvl2pPr>
              <a:lvl3pPr marL="719138" indent="-360363">
                <a:lnSpc>
                  <a:spcPct val="11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500000000000000" pitchFamily="34" charset="0"/>
                <a:buChar char="•"/>
                <a:defRPr sz="2000">
                  <a:latin typeface="Segoe UI" panose="020B0502040204020203" pitchFamily="34" charset="0"/>
                </a:defRPr>
              </a:lvl3pPr>
              <a:lvl4pPr marL="1079500" indent="-358775">
                <a:lnSpc>
                  <a:spcPct val="11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500000000000000" pitchFamily="34" charset="0"/>
                <a:buChar char="•"/>
                <a:tabLst/>
                <a:defRPr sz="2000">
                  <a:latin typeface="Segoe UI" panose="020B0502040204020203" pitchFamily="34" charset="0"/>
                </a:defRPr>
              </a:lvl4pPr>
              <a:lvl5pPr marL="1438275" indent="-360363">
                <a:lnSpc>
                  <a:spcPct val="11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500000000000000" pitchFamily="34" charset="0"/>
                <a:buChar char="•"/>
                <a:defRPr sz="2000">
                  <a:latin typeface="Segoe UI" panose="020B0502040204020203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9pPr>
            </a:lstStyle>
            <a:p>
              <a:pPr algn="just"/>
              <a:r>
                <a:rPr lang="ru-RU" altLang="ru-RU" sz="1600" dirty="0" err="1" smtClean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  <a:cs typeface="Segoe UI Semibold" panose="020B0702040204020203" pitchFamily="34" charset="0"/>
                </a:rPr>
                <a:t>Ов</a:t>
              </a:r>
              <a:endParaRPr lang="ru-RU" altLang="ru-RU" sz="1600" dirty="0">
                <a:solidFill>
                  <a:srgbClr val="E7E6E6">
                    <a:lumMod val="10000"/>
                  </a:srgbClr>
                </a:solidFill>
                <a:latin typeface="Trebuchet MS" panose="020B0603020202020204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7" name="Пятиугольник 16"/>
            <p:cNvSpPr/>
            <p:nvPr/>
          </p:nvSpPr>
          <p:spPr>
            <a:xfrm>
              <a:off x="300194" y="1197265"/>
              <a:ext cx="9151327" cy="542446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altLang="ru-RU" b="1" dirty="0" smtClean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Информирование студентов</a:t>
              </a:r>
            </a:p>
            <a:p>
              <a:r>
                <a:rPr lang="ru-RU" altLang="ru-RU" sz="1600" dirty="0" smtClean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Размещение </a:t>
              </a:r>
              <a:r>
                <a:rPr lang="ru-RU" altLang="ru-RU" sz="1600" dirty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информации о проекте в сети </a:t>
              </a:r>
              <a:r>
                <a:rPr lang="ru-RU" altLang="ru-RU" sz="1600" dirty="0" smtClean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интернет </a:t>
              </a:r>
              <a:r>
                <a:rPr lang="ru-RU" altLang="ru-RU" sz="1600" dirty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(сайт </a:t>
              </a:r>
              <a:r>
                <a:rPr lang="ru-RU" altLang="ru-RU" sz="1600" dirty="0" err="1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Минзаказ</a:t>
              </a:r>
              <a:r>
                <a:rPr lang="ru-RU" altLang="ru-RU" sz="1600" dirty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 </a:t>
              </a:r>
              <a:r>
                <a:rPr lang="ru-RU" altLang="ru-RU" sz="1600" dirty="0" smtClean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ВО, сайт ВУЗа, группы в </a:t>
              </a:r>
              <a:r>
                <a:rPr lang="ru-RU" altLang="ru-RU" sz="1600" dirty="0" err="1" smtClean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соцсетях</a:t>
              </a:r>
              <a:r>
                <a:rPr lang="ru-RU" altLang="ru-RU" sz="1600" dirty="0" smtClean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), на </a:t>
              </a:r>
              <a:r>
                <a:rPr lang="ru-RU" altLang="ru-RU" sz="1600" dirty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информационных стендах и экранах </a:t>
              </a:r>
              <a:r>
                <a:rPr lang="ru-RU" altLang="ru-RU" sz="1600" dirty="0" smtClean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ВУЗа.</a:t>
              </a:r>
              <a:br>
                <a:rPr lang="ru-RU" altLang="ru-RU" sz="1600" dirty="0" smtClean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</a:br>
              <a:endParaRPr lang="ru-RU" altLang="ru-RU" sz="1600" dirty="0" smtClean="0">
                <a:solidFill>
                  <a:srgbClr val="E7E6E6">
                    <a:lumMod val="10000"/>
                  </a:srgbClr>
                </a:solidFill>
                <a:latin typeface="Trebuchet MS" panose="020B0603020202020204" pitchFamily="34" charset="0"/>
              </a:endParaRPr>
            </a:p>
            <a:p>
              <a:r>
                <a:rPr lang="ru-RU" altLang="ru-RU" sz="1600" dirty="0" smtClean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Информационная встреча со студентами ВУЗа – потенциальными участниками проекта</a:t>
              </a:r>
              <a:endParaRPr lang="ru-RU" altLang="ru-RU" sz="1400" i="1" dirty="0">
                <a:solidFill>
                  <a:srgbClr val="E7E6E6">
                    <a:lumMod val="10000"/>
                  </a:srgb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242850" y="824438"/>
            <a:ext cx="1195848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i="1" dirty="0" smtClean="0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Региональное представительство РТС-тендер + </a:t>
            </a:r>
            <a:r>
              <a:rPr lang="ru-RU" sz="1600" b="1" i="1" dirty="0" err="1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Минзаказ</a:t>
            </a:r>
            <a:r>
              <a:rPr lang="ru-RU" sz="1600" b="1" i="1" dirty="0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 ВО+ </a:t>
            </a:r>
            <a:r>
              <a:rPr lang="ru-RU" sz="1600" b="1" i="1" dirty="0" smtClean="0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кураторы ВУЗа:</a:t>
            </a:r>
            <a:r>
              <a:rPr lang="ru-RU" sz="1600" b="1" dirty="0" smtClean="0">
                <a:solidFill>
                  <a:prstClr val="white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:</a:t>
            </a:r>
            <a:endParaRPr lang="ru-RU" sz="1600" b="1" dirty="0">
              <a:solidFill>
                <a:prstClr val="white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1565985" y="2896931"/>
            <a:ext cx="2747889" cy="530703"/>
          </a:xfrm>
          <a:prstGeom prst="rect">
            <a:avLst/>
          </a:prstGeom>
          <a:solidFill>
            <a:srgbClr val="E7E6E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ctr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 algn="ctr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  <a:buFont typeface="Arial" panose="020B0500000000000000" pitchFamily="34" charset="0"/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ОБРАЗЕЦ баннера на информационную доску ВУЗа</a:t>
            </a:r>
            <a:endParaRPr lang="ru-RU" sz="14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6142975" y="2728004"/>
            <a:ext cx="2461899" cy="3737238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ctr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 algn="ctr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Группа в ВК,</a:t>
            </a:r>
          </a:p>
          <a:p>
            <a:pPr marL="1588" lvl="1" indent="0" algn="ctr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чат в </a:t>
            </a:r>
            <a:r>
              <a:rPr lang="ru-RU" sz="1400" b="1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телеграм</a:t>
            </a:r>
            <a:endParaRPr lang="ru-RU" sz="1400" b="1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1588" lvl="1" indent="0" algn="ctr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  <a:buNone/>
            </a:pPr>
            <a:endParaRPr lang="ru-RU" sz="14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1588" lvl="1" indent="0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  <a:buNone/>
            </a:pPr>
            <a:r>
              <a:rPr lang="ru-RU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участники: 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</a:pPr>
            <a:r>
              <a:rPr 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студенты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</a:pPr>
            <a:r>
              <a:rPr 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куратор ВУЗа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</a:pPr>
            <a:r>
              <a:rPr 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представители РТС-тендер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</a:pPr>
            <a:r>
              <a:rPr lang="ru-RU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координаторы </a:t>
            </a:r>
            <a:r>
              <a:rPr 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от </a:t>
            </a:r>
            <a:r>
              <a:rPr lang="ru-RU" sz="14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Минзаказ</a:t>
            </a:r>
            <a:r>
              <a:rPr lang="ru-RU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ВО, АГЗ ВО </a:t>
            </a:r>
            <a:r>
              <a:rPr lang="ru-RU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Информирование </a:t>
            </a:r>
          </a:p>
          <a:p>
            <a:pPr marL="1588" lvl="1" indent="0">
              <a:lnSpc>
                <a:spcPct val="100000"/>
              </a:lnSpc>
              <a:spcBef>
                <a:spcPts val="0"/>
              </a:spcBef>
              <a:buClr>
                <a:srgbClr val="E4465A"/>
              </a:buClr>
              <a:buNone/>
            </a:pPr>
            <a:r>
              <a:rPr lang="ru-RU" sz="1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по всем этапам проекта, обсуждение и помощь студентам в обучении</a:t>
            </a:r>
            <a:endParaRPr lang="ru-RU" sz="14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298539" y="-1875"/>
            <a:ext cx="7363005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>
                <a:solidFill>
                  <a:srgbClr val="E4465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 err="1" smtClean="0">
                <a:solidFill>
                  <a:schemeClr val="accent3"/>
                </a:solidFill>
                <a:latin typeface="Trebuchet MS" panose="020B0603020202020204" pitchFamily="34" charset="0"/>
              </a:rPr>
              <a:t>Госзакупки</a:t>
            </a:r>
            <a:r>
              <a:rPr lang="ru-RU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: Дорогу </a:t>
            </a:r>
            <a:r>
              <a:rPr lang="ru-RU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молодым</a:t>
            </a:r>
            <a:br>
              <a:rPr lang="ru-RU" dirty="0" smtClean="0">
                <a:solidFill>
                  <a:schemeClr val="accent3"/>
                </a:solidFill>
                <a:latin typeface="Trebuchet MS" panose="020B0603020202020204" pitchFamily="34" charset="0"/>
              </a:rPr>
            </a:br>
            <a:r>
              <a:rPr lang="ru-RU" sz="1800" b="0" cap="none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Этапы проекта в Воронежской области</a:t>
            </a:r>
            <a:endParaRPr lang="ru-RU" sz="1800" b="0" cap="none" dirty="0">
              <a:solidFill>
                <a:schemeClr val="accent3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059" y="2350377"/>
            <a:ext cx="3313414" cy="41148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b="15869"/>
          <a:stretch/>
        </p:blipFill>
        <p:spPr>
          <a:xfrm>
            <a:off x="167369" y="3632199"/>
            <a:ext cx="5545122" cy="20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1" y="877700"/>
            <a:ext cx="7254239" cy="2778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85" y="877700"/>
            <a:ext cx="4194048" cy="511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775" y="4166200"/>
            <a:ext cx="6209705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Встречи со студентами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Цель – ввести в курс, что такое </a:t>
            </a:r>
            <a:r>
              <a:rPr lang="ru-RU" sz="2400" dirty="0" err="1" smtClean="0"/>
              <a:t>госзакупки</a:t>
            </a:r>
            <a:r>
              <a:rPr lang="ru-RU" sz="2400" dirty="0" smtClean="0"/>
              <a:t>, заинтересовать сферой деятельности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43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374726" y="1257785"/>
            <a:ext cx="11583594" cy="658260"/>
            <a:chOff x="300194" y="1197265"/>
            <a:chExt cx="10967881" cy="542446"/>
          </a:xfrm>
        </p:grpSpPr>
        <p:sp>
          <p:nvSpPr>
            <p:cNvPr id="110" name="Объект 2"/>
            <p:cNvSpPr txBox="1">
              <a:spLocks/>
            </p:cNvSpPr>
            <p:nvPr/>
          </p:nvSpPr>
          <p:spPr>
            <a:xfrm>
              <a:off x="4280223" y="1200159"/>
              <a:ext cx="6987852" cy="536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lIns="91420" tIns="45711" rIns="91420" bIns="45711" anchor="ctr"/>
            <a:lstStyle>
              <a:defPPr>
                <a:defRPr lang="ru-RU"/>
              </a:defPPr>
              <a:lvl1pPr algn="ct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b="1">
                  <a:solidFill>
                    <a:schemeClr val="accent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1588" lvl="1" indent="0" algn="ctr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500000000000000" pitchFamily="34" charset="0"/>
                <a:buNone/>
                <a:defRPr sz="2000" b="1">
                  <a:solidFill>
                    <a:schemeClr val="accent1"/>
                  </a:solidFill>
                  <a:latin typeface="Segoe UI" panose="020B0502040204020203" pitchFamily="34" charset="0"/>
                </a:defRPr>
              </a:lvl2pPr>
              <a:lvl3pPr marL="719138" indent="-360363">
                <a:lnSpc>
                  <a:spcPct val="11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500000000000000" pitchFamily="34" charset="0"/>
                <a:buChar char="•"/>
                <a:defRPr sz="2000">
                  <a:latin typeface="Segoe UI" panose="020B0502040204020203" pitchFamily="34" charset="0"/>
                </a:defRPr>
              </a:lvl3pPr>
              <a:lvl4pPr marL="1079500" indent="-358775">
                <a:lnSpc>
                  <a:spcPct val="11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500000000000000" pitchFamily="34" charset="0"/>
                <a:buChar char="•"/>
                <a:tabLst/>
                <a:defRPr sz="2000">
                  <a:latin typeface="Segoe UI" panose="020B0502040204020203" pitchFamily="34" charset="0"/>
                </a:defRPr>
              </a:lvl4pPr>
              <a:lvl5pPr marL="1438275" indent="-360363">
                <a:lnSpc>
                  <a:spcPct val="11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500000000000000" pitchFamily="34" charset="0"/>
                <a:buChar char="•"/>
                <a:defRPr sz="2000">
                  <a:latin typeface="Segoe UI" panose="020B0502040204020203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9pPr>
            </a:lstStyle>
            <a:p>
              <a:pPr algn="just"/>
              <a:r>
                <a:rPr lang="ru-RU" altLang="ru-RU" sz="1600" dirty="0" err="1" smtClean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  <a:cs typeface="Segoe UI Semibold" panose="020B0702040204020203" pitchFamily="34" charset="0"/>
                </a:rPr>
                <a:t>Ов</a:t>
              </a:r>
              <a:endParaRPr lang="ru-RU" altLang="ru-RU" sz="1600" dirty="0">
                <a:solidFill>
                  <a:srgbClr val="E7E6E6">
                    <a:lumMod val="10000"/>
                  </a:srgbClr>
                </a:solidFill>
                <a:latin typeface="Trebuchet MS" panose="020B0603020202020204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7" name="Пятиугольник 16"/>
            <p:cNvSpPr/>
            <p:nvPr/>
          </p:nvSpPr>
          <p:spPr>
            <a:xfrm>
              <a:off x="300194" y="1197265"/>
              <a:ext cx="8587557" cy="542446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altLang="ru-RU" sz="1600" b="1" dirty="0" smtClean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Организация </a:t>
              </a:r>
              <a:r>
                <a:rPr lang="ru-RU" altLang="ru-RU" sz="1600" b="1" dirty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доступа участников проекта к дистанционному курсу обучения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altLang="ru-RU" sz="1600" b="1" dirty="0" smtClean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Прохождение </a:t>
              </a:r>
              <a:r>
                <a:rPr lang="ru-RU" altLang="ru-RU" sz="1600" b="1" dirty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дистанционного курса обучения участниками </a:t>
              </a:r>
              <a:r>
                <a:rPr lang="ru-RU" altLang="ru-RU" sz="1600" b="1" dirty="0" smtClean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проекта</a:t>
              </a:r>
              <a:endParaRPr lang="ru-RU" altLang="ru-RU" sz="1600" b="1" dirty="0">
                <a:solidFill>
                  <a:srgbClr val="E7E6E6">
                    <a:lumMod val="10000"/>
                  </a:srgb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252568" y="868985"/>
            <a:ext cx="792843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i="1" dirty="0" smtClean="0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РТС-тендер </a:t>
            </a:r>
            <a:r>
              <a:rPr lang="ru-RU" sz="1600" b="1" i="1" dirty="0" smtClean="0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+ АГЗ ВО + </a:t>
            </a:r>
            <a:r>
              <a:rPr lang="ru-RU" sz="1600" b="1" i="1" dirty="0" smtClean="0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Студенты (участники проекта):</a:t>
            </a:r>
            <a:r>
              <a:rPr lang="ru-RU" sz="1600" b="1" dirty="0" smtClean="0">
                <a:solidFill>
                  <a:prstClr val="white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:</a:t>
            </a:r>
            <a:endParaRPr lang="ru-RU" sz="1600" b="1" dirty="0">
              <a:solidFill>
                <a:prstClr val="white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732" y="3262600"/>
            <a:ext cx="4169919" cy="15268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010" y="4839647"/>
            <a:ext cx="3998151" cy="5341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0352" y="2549347"/>
            <a:ext cx="728535" cy="72853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6252" y="2679778"/>
            <a:ext cx="728535" cy="72853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766" y="2534065"/>
            <a:ext cx="728535" cy="728535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2116372" y="3499597"/>
            <a:ext cx="1347416" cy="460086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55255" y="4196680"/>
            <a:ext cx="2850651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Каждому зарегистрированному студенту формируется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личный кабинет</a:t>
            </a:r>
            <a:r>
              <a:rPr lang="ru-RU" dirty="0" smtClean="0"/>
              <a:t> в системе дистанционного </a:t>
            </a:r>
            <a:r>
              <a:rPr lang="ru-RU" dirty="0" smtClean="0"/>
              <a:t>образования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697802" y="2101305"/>
            <a:ext cx="3483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ЭТАП</a:t>
            </a:r>
          </a:p>
          <a:p>
            <a:pPr algn="ctr"/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</a:rPr>
              <a:t>Прохождение дистанционного курса</a:t>
            </a:r>
            <a:endParaRPr lang="ru-RU" sz="20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424787" y="-16909"/>
            <a:ext cx="7363005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>
                <a:solidFill>
                  <a:srgbClr val="E4465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 err="1" smtClean="0">
                <a:solidFill>
                  <a:schemeClr val="accent3"/>
                </a:solidFill>
                <a:latin typeface="Trebuchet MS" panose="020B0603020202020204" pitchFamily="34" charset="0"/>
              </a:rPr>
              <a:t>Госзакупки</a:t>
            </a:r>
            <a:r>
              <a:rPr lang="ru-RU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: Дорогу </a:t>
            </a:r>
            <a:r>
              <a:rPr lang="ru-RU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молодым</a:t>
            </a:r>
            <a:br>
              <a:rPr lang="ru-RU" dirty="0" smtClean="0">
                <a:solidFill>
                  <a:schemeClr val="accent3"/>
                </a:solidFill>
                <a:latin typeface="Trebuchet MS" panose="020B0603020202020204" pitchFamily="34" charset="0"/>
              </a:rPr>
            </a:br>
            <a:r>
              <a:rPr lang="ru-RU" sz="1800" b="0" cap="none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Этапы проекта в Воронежской области</a:t>
            </a:r>
            <a:endParaRPr lang="ru-RU" sz="1800" b="0" cap="none" dirty="0">
              <a:solidFill>
                <a:schemeClr val="accent3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21541" y="83976"/>
            <a:ext cx="1770459" cy="591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16786" y="5550896"/>
            <a:ext cx="2618199" cy="400110"/>
          </a:xfrm>
          <a:prstGeom prst="rect">
            <a:avLst/>
          </a:prstGeom>
          <a:solidFill>
            <a:schemeClr val="bg2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linkClick r:id="rId6"/>
              </a:rPr>
              <a:t>http://profizakupok.ru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5" b="12581"/>
          <a:stretch/>
        </p:blipFill>
        <p:spPr>
          <a:xfrm>
            <a:off x="9139522" y="3386757"/>
            <a:ext cx="2875280" cy="2564249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7727283" y="3511423"/>
            <a:ext cx="1315117" cy="460086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213360" y="1242289"/>
            <a:ext cx="11702871" cy="601488"/>
            <a:chOff x="300194" y="1197265"/>
            <a:chExt cx="10967881" cy="542446"/>
          </a:xfrm>
        </p:grpSpPr>
        <p:sp>
          <p:nvSpPr>
            <p:cNvPr id="110" name="Объект 2"/>
            <p:cNvSpPr txBox="1">
              <a:spLocks/>
            </p:cNvSpPr>
            <p:nvPr/>
          </p:nvSpPr>
          <p:spPr>
            <a:xfrm>
              <a:off x="4280223" y="1200159"/>
              <a:ext cx="6987852" cy="536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lIns="91420" tIns="45711" rIns="91420" bIns="45711" anchor="ctr"/>
            <a:lstStyle>
              <a:defPPr>
                <a:defRPr lang="ru-RU"/>
              </a:defPPr>
              <a:lvl1pPr algn="ct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b="1">
                  <a:solidFill>
                    <a:schemeClr val="accent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1588" lvl="1" indent="0" algn="ctr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500000000000000" pitchFamily="34" charset="0"/>
                <a:buNone/>
                <a:defRPr sz="2000" b="1">
                  <a:solidFill>
                    <a:schemeClr val="accent1"/>
                  </a:solidFill>
                  <a:latin typeface="Segoe UI" panose="020B0502040204020203" pitchFamily="34" charset="0"/>
                </a:defRPr>
              </a:lvl2pPr>
              <a:lvl3pPr marL="719138" indent="-360363">
                <a:lnSpc>
                  <a:spcPct val="11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500000000000000" pitchFamily="34" charset="0"/>
                <a:buChar char="•"/>
                <a:defRPr sz="2000">
                  <a:latin typeface="Segoe UI" panose="020B0502040204020203" pitchFamily="34" charset="0"/>
                </a:defRPr>
              </a:lvl3pPr>
              <a:lvl4pPr marL="1079500" indent="-358775">
                <a:lnSpc>
                  <a:spcPct val="11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500000000000000" pitchFamily="34" charset="0"/>
                <a:buChar char="•"/>
                <a:tabLst/>
                <a:defRPr sz="2000">
                  <a:latin typeface="Segoe UI" panose="020B0502040204020203" pitchFamily="34" charset="0"/>
                </a:defRPr>
              </a:lvl4pPr>
              <a:lvl5pPr marL="1438275" indent="-360363">
                <a:lnSpc>
                  <a:spcPct val="11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500000000000000" pitchFamily="34" charset="0"/>
                <a:buChar char="•"/>
                <a:defRPr sz="2000">
                  <a:latin typeface="Segoe UI" panose="020B0502040204020203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9pPr>
            </a:lstStyle>
            <a:p>
              <a:pPr algn="just"/>
              <a:r>
                <a:rPr lang="ru-RU" altLang="ru-RU" sz="1600" dirty="0" err="1" smtClean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  <a:cs typeface="Segoe UI Semibold" panose="020B0702040204020203" pitchFamily="34" charset="0"/>
                </a:rPr>
                <a:t>Ов</a:t>
              </a:r>
              <a:endParaRPr lang="ru-RU" altLang="ru-RU" sz="1600" dirty="0">
                <a:solidFill>
                  <a:srgbClr val="E7E6E6">
                    <a:lumMod val="10000"/>
                  </a:srgbClr>
                </a:solidFill>
                <a:latin typeface="Trebuchet MS" panose="020B0603020202020204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7" name="Пятиугольник 16"/>
            <p:cNvSpPr/>
            <p:nvPr/>
          </p:nvSpPr>
          <p:spPr>
            <a:xfrm>
              <a:off x="300194" y="1197265"/>
              <a:ext cx="8587557" cy="542446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ru-RU" sz="1600" b="1" dirty="0" smtClean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Выполнение практических заданий участниками, прошедшими 1 этап</a:t>
              </a:r>
              <a:endParaRPr lang="ru-RU" altLang="ru-RU" sz="1600" b="1" dirty="0">
                <a:solidFill>
                  <a:srgbClr val="E7E6E6">
                    <a:lumMod val="10000"/>
                  </a:srgb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319244" y="826212"/>
            <a:ext cx="1179189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i="1" dirty="0" err="1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Минзаказ</a:t>
            </a:r>
            <a:r>
              <a:rPr lang="ru-RU" sz="1600" b="1" i="1" dirty="0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 ВО</a:t>
            </a:r>
            <a:r>
              <a:rPr lang="ru-RU" sz="1600" b="1" i="1" dirty="0" smtClean="0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+ АГЗ ВО + </a:t>
            </a:r>
            <a:r>
              <a:rPr lang="ru-RU" sz="1600" b="1" i="1" dirty="0" smtClean="0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РТС-тендер + Кураторы от ВУЗа + Студенты (участники проекта):</a:t>
            </a:r>
            <a:r>
              <a:rPr lang="ru-RU" sz="1600" b="1" dirty="0" smtClean="0">
                <a:solidFill>
                  <a:prstClr val="white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:</a:t>
            </a:r>
            <a:endParaRPr lang="ru-RU" sz="1600" b="1" dirty="0">
              <a:solidFill>
                <a:prstClr val="white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381" y="4891036"/>
            <a:ext cx="410857" cy="4108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3508" y="2747191"/>
            <a:ext cx="410857" cy="4108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2651" y="2634025"/>
            <a:ext cx="410857" cy="410857"/>
          </a:xfrm>
          <a:prstGeom prst="rect">
            <a:avLst/>
          </a:prstGeom>
          <a:noFill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944" y="2747190"/>
            <a:ext cx="410857" cy="410857"/>
          </a:xfrm>
          <a:prstGeom prst="rect">
            <a:avLst/>
          </a:prstGeom>
          <a:noFill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4272" y="2747190"/>
            <a:ext cx="410857" cy="410857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4" y="3271213"/>
            <a:ext cx="1982151" cy="145717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3415" y="2610194"/>
            <a:ext cx="410857" cy="410857"/>
          </a:xfrm>
          <a:prstGeom prst="rect">
            <a:avLst/>
          </a:prstGeom>
          <a:noFill/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9370" y="5053687"/>
            <a:ext cx="410857" cy="410857"/>
          </a:xfrm>
          <a:prstGeom prst="rect">
            <a:avLst/>
          </a:prstGeom>
          <a:noFill/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3415" y="4891036"/>
            <a:ext cx="410857" cy="410857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4613022" y="4041338"/>
            <a:ext cx="2618199" cy="400110"/>
          </a:xfrm>
          <a:prstGeom prst="rect">
            <a:avLst/>
          </a:prstGeom>
          <a:solidFill>
            <a:schemeClr val="bg2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linkClick r:id="rId5"/>
              </a:rPr>
              <a:t>http://profizakupok.ru</a:t>
            </a:r>
            <a:endParaRPr lang="ru-RU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3081" y="5592156"/>
            <a:ext cx="3283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Участники </a:t>
            </a:r>
            <a:r>
              <a:rPr lang="ru-RU" sz="14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проекта, прошедшие дистанционный </a:t>
            </a:r>
            <a:r>
              <a:rPr lang="ru-RU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курс «Профессионал закупок»</a:t>
            </a:r>
          </a:p>
        </p:txBody>
      </p:sp>
      <p:sp>
        <p:nvSpPr>
          <p:cNvPr id="50" name="Стрелка вправо 49"/>
          <p:cNvSpPr/>
          <p:nvPr/>
        </p:nvSpPr>
        <p:spPr>
          <a:xfrm>
            <a:off x="4353813" y="5840956"/>
            <a:ext cx="3402808" cy="46008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25" y="4652975"/>
            <a:ext cx="987128" cy="98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70" y="4652975"/>
            <a:ext cx="987128" cy="98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75" y="4652975"/>
            <a:ext cx="987128" cy="98712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7970783" y="5498014"/>
            <a:ext cx="394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Участники, успешно </a:t>
            </a:r>
            <a:r>
              <a:rPr lang="ru-RU" sz="14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прошедшие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промежуточное тестирование</a:t>
            </a:r>
            <a:endParaRPr lang="ru-RU" sz="14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67527" y="104224"/>
            <a:ext cx="1148704" cy="511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2518912" y="72180"/>
            <a:ext cx="7363005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>
                <a:solidFill>
                  <a:srgbClr val="E4465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 err="1" smtClean="0">
                <a:solidFill>
                  <a:schemeClr val="accent3"/>
                </a:solidFill>
                <a:latin typeface="Trebuchet MS" panose="020B0603020202020204" pitchFamily="34" charset="0"/>
              </a:rPr>
              <a:t>Госзакупки</a:t>
            </a:r>
            <a:r>
              <a:rPr lang="ru-RU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: Дорогу </a:t>
            </a:r>
            <a:r>
              <a:rPr lang="ru-RU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молодым</a:t>
            </a:r>
            <a:br>
              <a:rPr lang="ru-RU" dirty="0" smtClean="0">
                <a:solidFill>
                  <a:schemeClr val="accent3"/>
                </a:solidFill>
                <a:latin typeface="Trebuchet MS" panose="020B0603020202020204" pitchFamily="34" charset="0"/>
              </a:rPr>
            </a:br>
            <a:r>
              <a:rPr lang="ru-RU" sz="1800" b="0" cap="none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Этапы проекта в Воронежской области</a:t>
            </a:r>
            <a:endParaRPr lang="ru-RU" sz="1800" b="0" cap="none" dirty="0">
              <a:solidFill>
                <a:schemeClr val="accent3"/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48724" y="2450758"/>
            <a:ext cx="369587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Выполнение практических заданий, разработанных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</a:rPr>
              <a:t>Минзаказ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ВО,</a:t>
            </a:r>
          </a:p>
          <a:p>
            <a:pPr algn="ctr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АГЗ ВО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6524" y="2026713"/>
            <a:ext cx="1000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ЭТАП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6141" y="4967580"/>
            <a:ext cx="410857" cy="41085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6234" y="4838285"/>
            <a:ext cx="410857" cy="410857"/>
          </a:xfrm>
          <a:prstGeom prst="rect">
            <a:avLst/>
          </a:prstGeom>
          <a:noFill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01" y="3261536"/>
            <a:ext cx="1982151" cy="145717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6998" y="4814454"/>
            <a:ext cx="410857" cy="410857"/>
          </a:xfrm>
          <a:prstGeom prst="rect">
            <a:avLst/>
          </a:prstGeom>
          <a:noFill/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087" y="2623082"/>
            <a:ext cx="410857" cy="410857"/>
          </a:xfrm>
          <a:prstGeom prst="rect">
            <a:avLst/>
          </a:prstGeom>
          <a:noFill/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4341" y="2652557"/>
            <a:ext cx="410857" cy="368494"/>
          </a:xfrm>
          <a:prstGeom prst="rect">
            <a:avLst/>
          </a:prstGeom>
          <a:noFill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754" y="5065123"/>
            <a:ext cx="410857" cy="410857"/>
          </a:xfrm>
          <a:prstGeom prst="rect">
            <a:avLst/>
          </a:prstGeom>
          <a:noFill/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3484" y="5065122"/>
            <a:ext cx="410857" cy="410857"/>
          </a:xfrm>
          <a:prstGeom prst="rect">
            <a:avLst/>
          </a:prstGeom>
          <a:noFill/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5260" y="2586279"/>
            <a:ext cx="410857" cy="41085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3249" y="2748930"/>
            <a:ext cx="410857" cy="410857"/>
          </a:xfrm>
          <a:prstGeom prst="rect">
            <a:avLst/>
          </a:prstGeom>
          <a:noFill/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7294" y="2586279"/>
            <a:ext cx="410857" cy="410857"/>
          </a:xfrm>
          <a:prstGeom prst="rect">
            <a:avLst/>
          </a:prstGeom>
          <a:noFill/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1633" y="2760366"/>
            <a:ext cx="410857" cy="410857"/>
          </a:xfrm>
          <a:prstGeom prst="rect">
            <a:avLst/>
          </a:prstGeom>
          <a:noFill/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07363" y="2760365"/>
            <a:ext cx="410857" cy="410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17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462285" y="1270856"/>
            <a:ext cx="10807350" cy="536419"/>
            <a:chOff x="300194" y="1197265"/>
            <a:chExt cx="10967881" cy="542446"/>
          </a:xfrm>
        </p:grpSpPr>
        <p:sp>
          <p:nvSpPr>
            <p:cNvPr id="110" name="Объект 2"/>
            <p:cNvSpPr txBox="1">
              <a:spLocks/>
            </p:cNvSpPr>
            <p:nvPr/>
          </p:nvSpPr>
          <p:spPr>
            <a:xfrm>
              <a:off x="4280223" y="1200159"/>
              <a:ext cx="6987852" cy="536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lIns="91420" tIns="45711" rIns="91420" bIns="45711" anchor="ctr"/>
            <a:lstStyle>
              <a:defPPr>
                <a:defRPr lang="ru-RU"/>
              </a:defPPr>
              <a:lvl1pPr algn="ct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b="1">
                  <a:solidFill>
                    <a:schemeClr val="accent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1588" lvl="1" indent="0" algn="ctr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500000000000000" pitchFamily="34" charset="0"/>
                <a:buNone/>
                <a:defRPr sz="2000" b="1">
                  <a:solidFill>
                    <a:schemeClr val="accent1"/>
                  </a:solidFill>
                  <a:latin typeface="Segoe UI" panose="020B0502040204020203" pitchFamily="34" charset="0"/>
                </a:defRPr>
              </a:lvl2pPr>
              <a:lvl3pPr marL="719138" indent="-360363">
                <a:lnSpc>
                  <a:spcPct val="11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500000000000000" pitchFamily="34" charset="0"/>
                <a:buChar char="•"/>
                <a:defRPr sz="2000">
                  <a:latin typeface="Segoe UI" panose="020B0502040204020203" pitchFamily="34" charset="0"/>
                </a:defRPr>
              </a:lvl3pPr>
              <a:lvl4pPr marL="1079500" indent="-358775">
                <a:lnSpc>
                  <a:spcPct val="11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500000000000000" pitchFamily="34" charset="0"/>
                <a:buChar char="•"/>
                <a:tabLst/>
                <a:defRPr sz="2000">
                  <a:latin typeface="Segoe UI" panose="020B0502040204020203" pitchFamily="34" charset="0"/>
                </a:defRPr>
              </a:lvl4pPr>
              <a:lvl5pPr marL="1438275" indent="-360363">
                <a:lnSpc>
                  <a:spcPct val="11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500000000000000" pitchFamily="34" charset="0"/>
                <a:buChar char="•"/>
                <a:defRPr sz="2000">
                  <a:latin typeface="Segoe UI" panose="020B0502040204020203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500000000000000" pitchFamily="34" charset="0"/>
                <a:buChar char="•"/>
              </a:lvl9pPr>
            </a:lstStyle>
            <a:p>
              <a:pPr algn="just"/>
              <a:r>
                <a:rPr lang="ru-RU" altLang="ru-RU" sz="1600" dirty="0" err="1" smtClean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  <a:cs typeface="Segoe UI Semibold" panose="020B0702040204020203" pitchFamily="34" charset="0"/>
                </a:rPr>
                <a:t>Ов</a:t>
              </a:r>
              <a:endParaRPr lang="ru-RU" altLang="ru-RU" sz="1600" dirty="0">
                <a:solidFill>
                  <a:srgbClr val="E7E6E6">
                    <a:lumMod val="10000"/>
                  </a:srgbClr>
                </a:solidFill>
                <a:latin typeface="Trebuchet MS" panose="020B0603020202020204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7" name="Пятиугольник 16"/>
            <p:cNvSpPr/>
            <p:nvPr/>
          </p:nvSpPr>
          <p:spPr>
            <a:xfrm>
              <a:off x="300194" y="1197265"/>
              <a:ext cx="8587557" cy="542446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ru-RU" b="1" dirty="0">
                  <a:solidFill>
                    <a:srgbClr val="E7E6E6">
                      <a:lumMod val="10000"/>
                    </a:srgbClr>
                  </a:solidFill>
                  <a:latin typeface="Trebuchet MS" panose="020B0603020202020204" pitchFamily="34" charset="0"/>
                </a:rPr>
                <a:t>Подготовка финалистами проекта творческих работ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285" y="3371475"/>
            <a:ext cx="1062809" cy="106280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477489" y="2381131"/>
            <a:ext cx="45928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pPr algn="ctr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Подготовка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финалистами творческой письменной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работы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991" y="2352015"/>
            <a:ext cx="3270644" cy="327064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0041" y="3645955"/>
            <a:ext cx="1062809" cy="106280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1979" y="3395048"/>
            <a:ext cx="1062809" cy="106280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16766" y="4798578"/>
            <a:ext cx="234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участники </a:t>
            </a:r>
            <a:r>
              <a:rPr lang="ru-RU" b="1" dirty="0">
                <a:solidFill>
                  <a:srgbClr val="C00000"/>
                </a:solidFill>
              </a:rPr>
              <a:t>3 этапа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515886" y="82419"/>
            <a:ext cx="7363005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>
                <a:solidFill>
                  <a:srgbClr val="E4465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 err="1" smtClean="0">
                <a:solidFill>
                  <a:schemeClr val="accent3"/>
                </a:solidFill>
                <a:latin typeface="Trebuchet MS" panose="020B0603020202020204" pitchFamily="34" charset="0"/>
              </a:rPr>
              <a:t>Госзакупки</a:t>
            </a:r>
            <a:r>
              <a:rPr lang="ru-RU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: Дорогу </a:t>
            </a:r>
            <a:r>
              <a:rPr lang="ru-RU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молодым</a:t>
            </a:r>
            <a:br>
              <a:rPr lang="ru-RU" dirty="0" smtClean="0">
                <a:solidFill>
                  <a:schemeClr val="accent3"/>
                </a:solidFill>
                <a:latin typeface="Trebuchet MS" panose="020B0603020202020204" pitchFamily="34" charset="0"/>
              </a:rPr>
            </a:br>
            <a:r>
              <a:rPr lang="ru-RU" sz="1800" b="0" cap="none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Этапы проекта </a:t>
            </a:r>
            <a:r>
              <a:rPr lang="ru-RU" sz="1800" b="0" cap="none" dirty="0">
                <a:solidFill>
                  <a:schemeClr val="accent3"/>
                </a:solidFill>
                <a:latin typeface="Trebuchet MS" panose="020B0603020202020204" pitchFamily="34" charset="0"/>
              </a:rPr>
              <a:t>в </a:t>
            </a:r>
            <a:r>
              <a:rPr lang="ru-RU" sz="1800" b="0" cap="none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Воронежской области</a:t>
            </a:r>
            <a:endParaRPr lang="ru-RU" sz="1800" b="0" cap="none" dirty="0">
              <a:solidFill>
                <a:schemeClr val="accent3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02781" y="93306"/>
            <a:ext cx="1533709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44599" y="851122"/>
            <a:ext cx="1179189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i="1" dirty="0" err="1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Минзаказ</a:t>
            </a:r>
            <a:r>
              <a:rPr lang="ru-RU" sz="1600" b="1" i="1" dirty="0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 </a:t>
            </a:r>
            <a:r>
              <a:rPr lang="ru-RU" sz="1600" b="1" i="1" dirty="0" smtClean="0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ВО + </a:t>
            </a:r>
            <a:r>
              <a:rPr lang="ru-RU" sz="1600" b="1" i="1" dirty="0" smtClean="0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АГЗ ВО + РТС-тендер </a:t>
            </a:r>
            <a:r>
              <a:rPr lang="ru-RU" sz="1600" b="1" i="1" dirty="0" smtClean="0">
                <a:solidFill>
                  <a:srgbClr val="0291A0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+ Кураторы от ВУЗа + Студенты (участники проекта):</a:t>
            </a:r>
            <a:r>
              <a:rPr lang="ru-RU" sz="1600" b="1" dirty="0" smtClean="0">
                <a:solidFill>
                  <a:prstClr val="white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:</a:t>
            </a:r>
            <a:endParaRPr lang="ru-RU" sz="1600" b="1" dirty="0">
              <a:solidFill>
                <a:prstClr val="white"/>
              </a:solidFill>
              <a:latin typeface="Trebuchet MS" panose="020B0603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97966" y="2367662"/>
            <a:ext cx="101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ЭТАП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66747" y="4521579"/>
            <a:ext cx="40612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подведение итогов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определение </a:t>
            </a:r>
            <a:r>
              <a:rPr lang="ru-RU" dirty="0"/>
              <a:t>финалистов и победителей </a:t>
            </a:r>
            <a:r>
              <a:rPr lang="ru-RU" dirty="0" smtClean="0"/>
              <a:t>проекта </a:t>
            </a:r>
            <a:endParaRPr lang="ru-RU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4201828" y="3757294"/>
            <a:ext cx="3402808" cy="46008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413996" y="5724248"/>
            <a:ext cx="1814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ФИНАЛ</a:t>
            </a:r>
          </a:p>
        </p:txBody>
      </p:sp>
    </p:spTree>
    <p:extLst>
      <p:ext uri="{BB962C8B-B14F-4D97-AF65-F5344CB8AC3E}">
        <p14:creationId xmlns:p14="http://schemas.microsoft.com/office/powerpoint/2010/main" val="178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RTS_New-1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E4465A"/>
      </a:hlink>
      <a:folHlink>
        <a:srgbClr val="0291A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27641</TotalTime>
  <Words>629</Words>
  <Application>Microsoft Office PowerPoint</Application>
  <PresentationFormat>Произвольный</PresentationFormat>
  <Paragraphs>138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Проблематика</vt:lpstr>
      <vt:lpstr>Программа по подготовке СПЕЦИАЛИСТОВ В СФЕРЕ ЗАКУПОК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Пацевич Екатерина Александровна</dc:creator>
  <cp:lastModifiedBy>Абарина Екатерина Викторовна</cp:lastModifiedBy>
  <cp:revision>712</cp:revision>
  <cp:lastPrinted>2019-10-01T07:05:47Z</cp:lastPrinted>
  <dcterms:created xsi:type="dcterms:W3CDTF">2017-01-09T12:57:11Z</dcterms:created>
  <dcterms:modified xsi:type="dcterms:W3CDTF">2024-01-22T16:09:54Z</dcterms:modified>
</cp:coreProperties>
</file>