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jpg"/>
  <Override PartName="/ppt/notesSlides/notesSlide1.xml" ContentType="application/vnd.openxmlformats-officedocument.presentationml.notesSlide+xml"/>
  <Override PartName="/ppt/media/image18.jpg" ContentType="image/jpg"/>
  <Override PartName="/ppt/media/image22.jpg" ContentType="image/jpg"/>
  <Override PartName="/ppt/media/image28.jpg" ContentType="image/jpg"/>
  <Override PartName="/ppt/media/image5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8" r:id="rId5"/>
    <p:sldId id="259" r:id="rId6"/>
    <p:sldId id="269" r:id="rId7"/>
    <p:sldId id="260" r:id="rId8"/>
    <p:sldId id="261" r:id="rId9"/>
    <p:sldId id="270" r:id="rId10"/>
    <p:sldId id="271" r:id="rId11"/>
    <p:sldId id="262" r:id="rId12"/>
    <p:sldId id="272" r:id="rId13"/>
    <p:sldId id="264" r:id="rId14"/>
    <p:sldId id="263" r:id="rId15"/>
    <p:sldId id="273" r:id="rId16"/>
    <p:sldId id="274" r:id="rId17"/>
    <p:sldId id="275" r:id="rId18"/>
    <p:sldId id="266" r:id="rId19"/>
    <p:sldId id="267" r:id="rId20"/>
  </p:sldIdLst>
  <p:sldSz cx="20104100" cy="1130935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632" y="6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F43F764B-A11C-4206-BC1E-4F2E5B181DD3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351" y="3270976"/>
            <a:ext cx="7941937" cy="2677467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8D267BF6-3627-4B8B-85F4-306A0975C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36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67BF6-3627-4B8B-85F4-306A0975C1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62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7.png"/><Relationship Id="rId12" Type="http://schemas.openxmlformats.org/officeDocument/2006/relationships/image" Target="../media/image6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cchgeu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C51194-60DD-4A6A-A753-446810AB320C}"/>
              </a:ext>
            </a:extLst>
          </p:cNvPr>
          <p:cNvSpPr txBox="1"/>
          <p:nvPr/>
        </p:nvSpPr>
        <p:spPr>
          <a:xfrm>
            <a:off x="10370379" y="3368675"/>
            <a:ext cx="92202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Порядок участия студентов ВГТУ в конкурсном отборе для обучения по программам подготовки офицеров запаса в военном учебном центре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E9C0E3-F366-496C-82D5-00E2F121E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00046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E3E80512-7D08-447B-AFB6-8CBC6E8362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340170"/>
              </p:ext>
            </p:extLst>
          </p:nvPr>
        </p:nvGraphicFramePr>
        <p:xfrm>
          <a:off x="2836863" y="525463"/>
          <a:ext cx="14430375" cy="1025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14430240" imgH="10258560" progId="Paint.Picture">
                  <p:embed/>
                </p:oleObj>
              </mc:Choice>
              <mc:Fallback>
                <p:oleObj name="Точечный рисунок" r:id="rId2" imgW="14430240" imgH="102585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36863" y="525463"/>
                        <a:ext cx="14430375" cy="1025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6531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628130" cy="11308715"/>
            <a:chOff x="0" y="0"/>
            <a:chExt cx="6628130" cy="11308715"/>
          </a:xfrm>
          <a:solidFill>
            <a:schemeClr val="accent1">
              <a:lumMod val="75000"/>
            </a:schemeClr>
          </a:solidFill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628070" cy="11308556"/>
            </a:xfrm>
            <a:prstGeom prst="rect">
              <a:avLst/>
            </a:prstGeom>
            <a:grpFill/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6628130" cy="11308715"/>
            </a:xfrm>
            <a:custGeom>
              <a:avLst/>
              <a:gdLst/>
              <a:ahLst/>
              <a:cxnLst/>
              <a:rect l="l" t="t" r="r" b="b"/>
              <a:pathLst>
                <a:path w="6628130" h="11308715">
                  <a:moveTo>
                    <a:pt x="6628070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628070" y="11308556"/>
                  </a:lnTo>
                  <a:lnTo>
                    <a:pt x="662807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05495" y="1087265"/>
            <a:ext cx="12205745" cy="637823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18141" y="9516329"/>
            <a:ext cx="11918762" cy="72395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6816546" y="7622804"/>
            <a:ext cx="13015594" cy="1727835"/>
            <a:chOff x="6816546" y="7622804"/>
            <a:chExt cx="13015594" cy="172783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16546" y="7622804"/>
              <a:ext cx="13015310" cy="17276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0672" y="7936930"/>
              <a:ext cx="12387057" cy="109944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83404E9-ECF5-4982-BC2B-015CA2226A83}"/>
              </a:ext>
            </a:extLst>
          </p:cNvPr>
          <p:cNvSpPr txBox="1"/>
          <p:nvPr/>
        </p:nvSpPr>
        <p:spPr>
          <a:xfrm>
            <a:off x="574201" y="4315450"/>
            <a:ext cx="5678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ОФОРМИТЬ СПРАВКУ ОБ ОТСУТСТВИИ МЕДИЦИНСКИХ ПРОТИВОПОКАЗАНИЙ ДЛЯ РАБОТЫ С ИСПОЛЬЗОВАНИЕМ СВЕДЕНИЙ СОСТАВЛЯЮЩИХ ГОСУДАРСТВЕННУЮ ТАЙНУ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5ECA86A3-CA41-4C5A-8131-02C2FD864DE4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E13BB-B71D-46C2-BC79-E997AEA74020}"/>
              </a:ext>
            </a:extLst>
          </p:cNvPr>
          <p:cNvSpPr txBox="1"/>
          <p:nvPr/>
        </p:nvSpPr>
        <p:spPr>
          <a:xfrm>
            <a:off x="333840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С 1 ОКТЯБРЯ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37C038-3231-4F8E-8E09-E3AB35FC5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17408" r="33333" b="7037"/>
          <a:stretch/>
        </p:blipFill>
        <p:spPr>
          <a:xfrm>
            <a:off x="6318250" y="833819"/>
            <a:ext cx="7467600" cy="9641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350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2050" cy="11308701"/>
            <a:chOff x="0" y="0"/>
            <a:chExt cx="10052050" cy="1130870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04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0941"/>
              <a:ext cx="10052050" cy="11287760"/>
            </a:xfrm>
            <a:custGeom>
              <a:avLst/>
              <a:gdLst/>
              <a:ahLst/>
              <a:cxnLst/>
              <a:rect l="l" t="t" r="r" b="b"/>
              <a:pathLst>
                <a:path w="10052050" h="11287760">
                  <a:moveTo>
                    <a:pt x="0" y="0"/>
                  </a:moveTo>
                  <a:lnTo>
                    <a:pt x="10052049" y="0"/>
                  </a:lnTo>
                  <a:lnTo>
                    <a:pt x="10052049" y="11287614"/>
                  </a:lnTo>
                  <a:lnTo>
                    <a:pt x="0" y="11287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30054"/>
              <a:ext cx="3036556" cy="107850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90246" y="2126123"/>
            <a:ext cx="8159551" cy="260647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4480" y="4786587"/>
            <a:ext cx="4707630" cy="176859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02605" y="7537330"/>
            <a:ext cx="8210467" cy="166633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0889720" y="5287797"/>
            <a:ext cx="314325" cy="314325"/>
            <a:chOff x="10889720" y="5287797"/>
            <a:chExt cx="314325" cy="31432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5384003"/>
              <a:ext cx="168683" cy="12047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889720" y="5287797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0889720" y="5968404"/>
            <a:ext cx="314325" cy="314325"/>
            <a:chOff x="10889720" y="5968404"/>
            <a:chExt cx="314325" cy="31432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6064611"/>
              <a:ext cx="168683" cy="1204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889720" y="5968404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0889720" y="6649011"/>
            <a:ext cx="314325" cy="314325"/>
            <a:chOff x="10889720" y="6649011"/>
            <a:chExt cx="314325" cy="31432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6745218"/>
              <a:ext cx="168683" cy="12047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889720" y="6649011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31303" y="5377429"/>
            <a:ext cx="3864367" cy="19268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25246" y="6017900"/>
            <a:ext cx="1895436" cy="2537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425246" y="6698508"/>
            <a:ext cx="2044028" cy="253769"/>
          </a:xfrm>
          <a:prstGeom prst="rect">
            <a:avLst/>
          </a:prstGeom>
        </p:spPr>
      </p:pic>
      <p:sp>
        <p:nvSpPr>
          <p:cNvPr id="23" name="object 7">
            <a:extLst>
              <a:ext uri="{FF2B5EF4-FFF2-40B4-BE49-F238E27FC236}">
                <a16:creationId xmlns:a16="http://schemas.microsoft.com/office/drawing/2014/main" id="{397E6FE0-1731-48E0-A91B-140E66B2DD87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9CC87F-0E98-48AD-BBAF-64A1452BC2FE}"/>
              </a:ext>
            </a:extLst>
          </p:cNvPr>
          <p:cNvSpPr txBox="1"/>
          <p:nvPr/>
        </p:nvSpPr>
        <p:spPr>
          <a:xfrm>
            <a:off x="333840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ОКТЯБРЬ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49" y="11308556"/>
                </a:lnTo>
                <a:lnTo>
                  <a:pt x="1005204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4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49" y="11308556"/>
                </a:lnTo>
                <a:lnTo>
                  <a:pt x="1005204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0889720" y="3486804"/>
            <a:ext cx="314325" cy="314325"/>
            <a:chOff x="10889720" y="3486804"/>
            <a:chExt cx="314325" cy="31432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62417" y="3583011"/>
              <a:ext cx="168683" cy="12047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889720" y="3486804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889720" y="4167412"/>
            <a:ext cx="314325" cy="314325"/>
            <a:chOff x="10889720" y="4167412"/>
            <a:chExt cx="314325" cy="31432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62417" y="4263618"/>
              <a:ext cx="168683" cy="12047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889720" y="4167412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0889720" y="4848019"/>
            <a:ext cx="314325" cy="314325"/>
            <a:chOff x="10889720" y="4848019"/>
            <a:chExt cx="314325" cy="31432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62417" y="4944226"/>
              <a:ext cx="168683" cy="1204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889720" y="4848019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03607" y="6657776"/>
            <a:ext cx="7482649" cy="119514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93013" y="1527043"/>
            <a:ext cx="7185595" cy="72395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23144" y="2851314"/>
            <a:ext cx="1704570" cy="23220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61345" y="8856474"/>
            <a:ext cx="6426589" cy="119519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24262" y="3576437"/>
            <a:ext cx="2470194" cy="19268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31425" y="4195966"/>
            <a:ext cx="6591952" cy="25376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23572" y="4876574"/>
            <a:ext cx="7601471" cy="1196148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0575594" y="8114936"/>
            <a:ext cx="9005570" cy="2670175"/>
            <a:chOff x="10575594" y="8114936"/>
            <a:chExt cx="9005570" cy="2670175"/>
          </a:xfrm>
        </p:grpSpPr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75594" y="8114936"/>
              <a:ext cx="9004961" cy="267007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889721" y="8429063"/>
              <a:ext cx="8376920" cy="2042160"/>
            </a:xfrm>
            <a:custGeom>
              <a:avLst/>
              <a:gdLst/>
              <a:ahLst/>
              <a:cxnLst/>
              <a:rect l="l" t="t" r="r" b="b"/>
              <a:pathLst>
                <a:path w="8376919" h="2042159">
                  <a:moveTo>
                    <a:pt x="8167290" y="1989468"/>
                  </a:moveTo>
                  <a:lnTo>
                    <a:pt x="209417" y="1989468"/>
                  </a:lnTo>
                  <a:lnTo>
                    <a:pt x="209417" y="2041822"/>
                  </a:lnTo>
                  <a:lnTo>
                    <a:pt x="8167290" y="2041822"/>
                  </a:lnTo>
                  <a:lnTo>
                    <a:pt x="8167290" y="1989468"/>
                  </a:lnTo>
                  <a:close/>
                </a:path>
                <a:path w="8376919" h="2042159">
                  <a:moveTo>
                    <a:pt x="8167290" y="0"/>
                  </a:moveTo>
                  <a:lnTo>
                    <a:pt x="8167290" y="52354"/>
                  </a:lnTo>
                  <a:lnTo>
                    <a:pt x="8216933" y="60361"/>
                  </a:lnTo>
                  <a:lnTo>
                    <a:pt x="8260048" y="82659"/>
                  </a:lnTo>
                  <a:lnTo>
                    <a:pt x="8294048" y="116659"/>
                  </a:lnTo>
                  <a:lnTo>
                    <a:pt x="8316345" y="159774"/>
                  </a:lnTo>
                  <a:lnTo>
                    <a:pt x="8324353" y="209417"/>
                  </a:lnTo>
                  <a:lnTo>
                    <a:pt x="8324353" y="1832404"/>
                  </a:lnTo>
                  <a:lnTo>
                    <a:pt x="8316345" y="1882049"/>
                  </a:lnTo>
                  <a:lnTo>
                    <a:pt x="8294048" y="1925164"/>
                  </a:lnTo>
                  <a:lnTo>
                    <a:pt x="8260048" y="1959164"/>
                  </a:lnTo>
                  <a:lnTo>
                    <a:pt x="8216933" y="1981460"/>
                  </a:lnTo>
                  <a:lnTo>
                    <a:pt x="8167290" y="1989468"/>
                  </a:lnTo>
                  <a:lnTo>
                    <a:pt x="8167290" y="2041822"/>
                  </a:lnTo>
                  <a:lnTo>
                    <a:pt x="8215322" y="2036291"/>
                  </a:lnTo>
                  <a:lnTo>
                    <a:pt x="8259406" y="2020537"/>
                  </a:lnTo>
                  <a:lnTo>
                    <a:pt x="8298289" y="1995815"/>
                  </a:lnTo>
                  <a:lnTo>
                    <a:pt x="8330715" y="1963385"/>
                  </a:lnTo>
                  <a:lnTo>
                    <a:pt x="8355430" y="1924501"/>
                  </a:lnTo>
                  <a:lnTo>
                    <a:pt x="8371179" y="1880422"/>
                  </a:lnTo>
                  <a:lnTo>
                    <a:pt x="8376708" y="1832404"/>
                  </a:lnTo>
                  <a:lnTo>
                    <a:pt x="8376708" y="209417"/>
                  </a:lnTo>
                  <a:lnTo>
                    <a:pt x="8371179" y="161399"/>
                  </a:lnTo>
                  <a:lnTo>
                    <a:pt x="8355430" y="117319"/>
                  </a:lnTo>
                  <a:lnTo>
                    <a:pt x="8330715" y="78436"/>
                  </a:lnTo>
                  <a:lnTo>
                    <a:pt x="8298289" y="46005"/>
                  </a:lnTo>
                  <a:lnTo>
                    <a:pt x="8259406" y="21284"/>
                  </a:lnTo>
                  <a:lnTo>
                    <a:pt x="8215322" y="5530"/>
                  </a:lnTo>
                  <a:lnTo>
                    <a:pt x="8167290" y="0"/>
                  </a:lnTo>
                  <a:close/>
                </a:path>
                <a:path w="8376919" h="2042159">
                  <a:moveTo>
                    <a:pt x="52353" y="209417"/>
                  </a:moveTo>
                  <a:lnTo>
                    <a:pt x="0" y="209417"/>
                  </a:lnTo>
                  <a:lnTo>
                    <a:pt x="0" y="1832404"/>
                  </a:lnTo>
                  <a:lnTo>
                    <a:pt x="5528" y="1880422"/>
                  </a:lnTo>
                  <a:lnTo>
                    <a:pt x="21277" y="1924501"/>
                  </a:lnTo>
                  <a:lnTo>
                    <a:pt x="45992" y="1963385"/>
                  </a:lnTo>
                  <a:lnTo>
                    <a:pt x="78418" y="1995815"/>
                  </a:lnTo>
                  <a:lnTo>
                    <a:pt x="117301" y="2020537"/>
                  </a:lnTo>
                  <a:lnTo>
                    <a:pt x="161385" y="2036291"/>
                  </a:lnTo>
                  <a:lnTo>
                    <a:pt x="209417" y="2041822"/>
                  </a:lnTo>
                  <a:lnTo>
                    <a:pt x="209417" y="1989468"/>
                  </a:lnTo>
                  <a:lnTo>
                    <a:pt x="159772" y="1981460"/>
                  </a:lnTo>
                  <a:lnTo>
                    <a:pt x="116657" y="1959164"/>
                  </a:lnTo>
                  <a:lnTo>
                    <a:pt x="82657" y="1925164"/>
                  </a:lnTo>
                  <a:lnTo>
                    <a:pt x="60361" y="1882049"/>
                  </a:lnTo>
                  <a:lnTo>
                    <a:pt x="52353" y="1832404"/>
                  </a:lnTo>
                  <a:lnTo>
                    <a:pt x="52353" y="209417"/>
                  </a:lnTo>
                  <a:close/>
                </a:path>
                <a:path w="8376919" h="2042159">
                  <a:moveTo>
                    <a:pt x="209417" y="0"/>
                  </a:moveTo>
                  <a:lnTo>
                    <a:pt x="161385" y="5530"/>
                  </a:lnTo>
                  <a:lnTo>
                    <a:pt x="117301" y="21284"/>
                  </a:lnTo>
                  <a:lnTo>
                    <a:pt x="78418" y="46005"/>
                  </a:lnTo>
                  <a:lnTo>
                    <a:pt x="45992" y="78436"/>
                  </a:lnTo>
                  <a:lnTo>
                    <a:pt x="21277" y="117319"/>
                  </a:lnTo>
                  <a:lnTo>
                    <a:pt x="5528" y="161399"/>
                  </a:lnTo>
                  <a:lnTo>
                    <a:pt x="0" y="209417"/>
                  </a:lnTo>
                  <a:lnTo>
                    <a:pt x="52353" y="209417"/>
                  </a:lnTo>
                  <a:lnTo>
                    <a:pt x="60361" y="159774"/>
                  </a:lnTo>
                  <a:lnTo>
                    <a:pt x="82657" y="116659"/>
                  </a:lnTo>
                  <a:lnTo>
                    <a:pt x="116657" y="82659"/>
                  </a:lnTo>
                  <a:lnTo>
                    <a:pt x="159772" y="60361"/>
                  </a:lnTo>
                  <a:lnTo>
                    <a:pt x="209417" y="52354"/>
                  </a:lnTo>
                  <a:lnTo>
                    <a:pt x="209417" y="0"/>
                  </a:lnTo>
                  <a:close/>
                </a:path>
                <a:path w="8376919" h="2042159">
                  <a:moveTo>
                    <a:pt x="8167290" y="0"/>
                  </a:moveTo>
                  <a:lnTo>
                    <a:pt x="209417" y="0"/>
                  </a:lnTo>
                  <a:lnTo>
                    <a:pt x="209417" y="52354"/>
                  </a:lnTo>
                  <a:lnTo>
                    <a:pt x="8167290" y="52354"/>
                  </a:lnTo>
                  <a:lnTo>
                    <a:pt x="8167290" y="0"/>
                  </a:lnTo>
                  <a:close/>
                </a:path>
              </a:pathLst>
            </a:custGeom>
            <a:solidFill>
              <a:srgbClr val="E923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2108CA0-DE39-48A2-907A-7718FA1861CC}"/>
              </a:ext>
            </a:extLst>
          </p:cNvPr>
          <p:cNvSpPr txBox="1"/>
          <p:nvPr/>
        </p:nvSpPr>
        <p:spPr>
          <a:xfrm>
            <a:off x="818382" y="3241786"/>
            <a:ext cx="86586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СДАТЬ В ВУЦ РЕЗУЛЬТАТЫ МЕДКОМИССИИ И ПРОФЕССИОНАЛЬНОГО ПСИХОЛОГИЧЕСКОГО ОТБОРА, И СПРАВКУ ОБ ОТСУТСТВИИ МЕДИЦИНСКИХ ПРОТИВОПОКАЗАНИЙ ДЛЯ РАБОТЫ С ИСПОЛЬЗОВАНИЕМ СВЕДЕНИЙ СОСТАВЛЯЮЩИХ ГОСУДАРСТВЕННУЮ ТАЙНУ </a:t>
            </a: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0AA0D0BC-B30C-4BBE-8FF6-E3510EFDCB1A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0DCA04-E379-4C43-971C-4E03ABF670FA}"/>
              </a:ext>
            </a:extLst>
          </p:cNvPr>
          <p:cNvSpPr txBox="1"/>
          <p:nvPr/>
        </p:nvSpPr>
        <p:spPr>
          <a:xfrm>
            <a:off x="333840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ОКТЯБРЬ-НОЯБРЬ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563FF1-8BED-4ABF-9F6F-B3DCC2DA6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3" t="1482" r="30833" b="1482"/>
          <a:stretch/>
        </p:blipFill>
        <p:spPr>
          <a:xfrm>
            <a:off x="10585450" y="663574"/>
            <a:ext cx="7010400" cy="998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33810D7E-FBD1-4B0D-B728-35A70D93B3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989404"/>
              </p:ext>
            </p:extLst>
          </p:nvPr>
        </p:nvGraphicFramePr>
        <p:xfrm>
          <a:off x="1974850" y="673100"/>
          <a:ext cx="6943725" cy="997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6943680" imgH="9972720" progId="Paint.Picture">
                  <p:embed/>
                </p:oleObj>
              </mc:Choice>
              <mc:Fallback>
                <p:oleObj name="Точечный рисунок" r:id="rId3" imgW="6943680" imgH="9972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4850" y="673100"/>
                        <a:ext cx="6943725" cy="997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8699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A42B87-7F3D-4F6D-8C68-B9DF92768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3" t="1112" r="30833" b="1851"/>
          <a:stretch/>
        </p:blipFill>
        <p:spPr>
          <a:xfrm>
            <a:off x="2051050" y="663575"/>
            <a:ext cx="7010400" cy="998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D88F4F-5273-43F4-A04E-54483A427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3" t="975" r="30833" b="1482"/>
          <a:stretch/>
        </p:blipFill>
        <p:spPr>
          <a:xfrm>
            <a:off x="10042071" y="611414"/>
            <a:ext cx="7010400" cy="1003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7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52EBD2-2DCA-4ADB-BDE7-44D3969E8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17408" r="33333" b="7037"/>
          <a:stretch/>
        </p:blipFill>
        <p:spPr>
          <a:xfrm>
            <a:off x="10204450" y="623207"/>
            <a:ext cx="7467600" cy="10136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52AAB8DE-021B-4747-9134-A289E000A0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402999"/>
              </p:ext>
            </p:extLst>
          </p:nvPr>
        </p:nvGraphicFramePr>
        <p:xfrm>
          <a:off x="1212850" y="623207"/>
          <a:ext cx="6962775" cy="995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6962760" imgH="9953640" progId="Paint.Picture">
                  <p:embed/>
                </p:oleObj>
              </mc:Choice>
              <mc:Fallback>
                <p:oleObj name="Точечный рисунок" r:id="rId3" imgW="6962760" imgH="9953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850" y="623207"/>
                        <a:ext cx="6962775" cy="995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6872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49" y="11308556"/>
                </a:lnTo>
                <a:lnTo>
                  <a:pt x="1005204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052050" cy="11308787"/>
            <a:chOff x="0" y="0"/>
            <a:chExt cx="10052050" cy="11308787"/>
          </a:xfrm>
          <a:solidFill>
            <a:schemeClr val="accent1">
              <a:lumMod val="75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0439472"/>
              <a:ext cx="2837815" cy="869315"/>
            </a:xfrm>
            <a:custGeom>
              <a:avLst/>
              <a:gdLst/>
              <a:ahLst/>
              <a:cxnLst/>
              <a:rect l="l" t="t" r="r" b="b"/>
              <a:pathLst>
                <a:path w="2837815" h="869315">
                  <a:moveTo>
                    <a:pt x="2732901" y="0"/>
                  </a:moveTo>
                  <a:lnTo>
                    <a:pt x="0" y="0"/>
                  </a:lnTo>
                  <a:lnTo>
                    <a:pt x="0" y="869083"/>
                  </a:lnTo>
                  <a:lnTo>
                    <a:pt x="2837609" y="869083"/>
                  </a:lnTo>
                  <a:lnTo>
                    <a:pt x="2837609" y="104708"/>
                  </a:lnTo>
                  <a:lnTo>
                    <a:pt x="2829381" y="63951"/>
                  </a:lnTo>
                  <a:lnTo>
                    <a:pt x="2806942" y="30668"/>
                  </a:lnTo>
                  <a:lnTo>
                    <a:pt x="2773659" y="8228"/>
                  </a:lnTo>
                  <a:lnTo>
                    <a:pt x="273290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0489" y="4092409"/>
            <a:ext cx="7990537" cy="1195146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0575594" y="5444860"/>
            <a:ext cx="9005570" cy="2199005"/>
            <a:chOff x="10575594" y="5444860"/>
            <a:chExt cx="9005570" cy="219900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56768" y="6185434"/>
              <a:ext cx="7643012" cy="7249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75594" y="5444860"/>
              <a:ext cx="9004961" cy="219888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889721" y="5758986"/>
              <a:ext cx="8376920" cy="1570990"/>
            </a:xfrm>
            <a:custGeom>
              <a:avLst/>
              <a:gdLst/>
              <a:ahLst/>
              <a:cxnLst/>
              <a:rect l="l" t="t" r="r" b="b"/>
              <a:pathLst>
                <a:path w="8376919" h="1570990">
                  <a:moveTo>
                    <a:pt x="8167290" y="1518278"/>
                  </a:moveTo>
                  <a:lnTo>
                    <a:pt x="209417" y="1518278"/>
                  </a:lnTo>
                  <a:lnTo>
                    <a:pt x="209417" y="1570632"/>
                  </a:lnTo>
                  <a:lnTo>
                    <a:pt x="8167290" y="1570632"/>
                  </a:lnTo>
                  <a:lnTo>
                    <a:pt x="8167290" y="1518278"/>
                  </a:lnTo>
                  <a:close/>
                </a:path>
                <a:path w="8376919" h="1570990">
                  <a:moveTo>
                    <a:pt x="8167290" y="0"/>
                  </a:moveTo>
                  <a:lnTo>
                    <a:pt x="8167290" y="52354"/>
                  </a:lnTo>
                  <a:lnTo>
                    <a:pt x="8216933" y="60361"/>
                  </a:lnTo>
                  <a:lnTo>
                    <a:pt x="8260048" y="82659"/>
                  </a:lnTo>
                  <a:lnTo>
                    <a:pt x="8294048" y="116659"/>
                  </a:lnTo>
                  <a:lnTo>
                    <a:pt x="8316345" y="159774"/>
                  </a:lnTo>
                  <a:lnTo>
                    <a:pt x="8324353" y="209417"/>
                  </a:lnTo>
                  <a:lnTo>
                    <a:pt x="8324353" y="1361215"/>
                  </a:lnTo>
                  <a:lnTo>
                    <a:pt x="8316345" y="1410859"/>
                  </a:lnTo>
                  <a:lnTo>
                    <a:pt x="8294048" y="1453974"/>
                  </a:lnTo>
                  <a:lnTo>
                    <a:pt x="8260048" y="1487974"/>
                  </a:lnTo>
                  <a:lnTo>
                    <a:pt x="8216933" y="1510271"/>
                  </a:lnTo>
                  <a:lnTo>
                    <a:pt x="8167290" y="1518278"/>
                  </a:lnTo>
                  <a:lnTo>
                    <a:pt x="8167290" y="1570632"/>
                  </a:lnTo>
                  <a:lnTo>
                    <a:pt x="8215322" y="1565102"/>
                  </a:lnTo>
                  <a:lnTo>
                    <a:pt x="8259406" y="1549347"/>
                  </a:lnTo>
                  <a:lnTo>
                    <a:pt x="8298289" y="1524627"/>
                  </a:lnTo>
                  <a:lnTo>
                    <a:pt x="8330715" y="1492196"/>
                  </a:lnTo>
                  <a:lnTo>
                    <a:pt x="8355430" y="1453313"/>
                  </a:lnTo>
                  <a:lnTo>
                    <a:pt x="8371179" y="1409233"/>
                  </a:lnTo>
                  <a:lnTo>
                    <a:pt x="8376708" y="1361215"/>
                  </a:lnTo>
                  <a:lnTo>
                    <a:pt x="8376708" y="209417"/>
                  </a:lnTo>
                  <a:lnTo>
                    <a:pt x="8371179" y="161399"/>
                  </a:lnTo>
                  <a:lnTo>
                    <a:pt x="8355430" y="117319"/>
                  </a:lnTo>
                  <a:lnTo>
                    <a:pt x="8330715" y="78436"/>
                  </a:lnTo>
                  <a:lnTo>
                    <a:pt x="8298289" y="46005"/>
                  </a:lnTo>
                  <a:lnTo>
                    <a:pt x="8259406" y="21284"/>
                  </a:lnTo>
                  <a:lnTo>
                    <a:pt x="8215322" y="5530"/>
                  </a:lnTo>
                  <a:lnTo>
                    <a:pt x="8167290" y="0"/>
                  </a:lnTo>
                  <a:close/>
                </a:path>
                <a:path w="8376919" h="1570990">
                  <a:moveTo>
                    <a:pt x="52353" y="209417"/>
                  </a:moveTo>
                  <a:lnTo>
                    <a:pt x="0" y="209417"/>
                  </a:lnTo>
                  <a:lnTo>
                    <a:pt x="0" y="1361215"/>
                  </a:lnTo>
                  <a:lnTo>
                    <a:pt x="5528" y="1409233"/>
                  </a:lnTo>
                  <a:lnTo>
                    <a:pt x="21277" y="1453313"/>
                  </a:lnTo>
                  <a:lnTo>
                    <a:pt x="45992" y="1492196"/>
                  </a:lnTo>
                  <a:lnTo>
                    <a:pt x="78418" y="1524627"/>
                  </a:lnTo>
                  <a:lnTo>
                    <a:pt x="117301" y="1549347"/>
                  </a:lnTo>
                  <a:lnTo>
                    <a:pt x="161385" y="1565102"/>
                  </a:lnTo>
                  <a:lnTo>
                    <a:pt x="209417" y="1570632"/>
                  </a:lnTo>
                  <a:lnTo>
                    <a:pt x="209417" y="1518278"/>
                  </a:lnTo>
                  <a:lnTo>
                    <a:pt x="159772" y="1510271"/>
                  </a:lnTo>
                  <a:lnTo>
                    <a:pt x="116657" y="1487974"/>
                  </a:lnTo>
                  <a:lnTo>
                    <a:pt x="82657" y="1453974"/>
                  </a:lnTo>
                  <a:lnTo>
                    <a:pt x="60361" y="1410859"/>
                  </a:lnTo>
                  <a:lnTo>
                    <a:pt x="52353" y="1361215"/>
                  </a:lnTo>
                  <a:lnTo>
                    <a:pt x="52353" y="209417"/>
                  </a:lnTo>
                  <a:close/>
                </a:path>
                <a:path w="8376919" h="1570990">
                  <a:moveTo>
                    <a:pt x="209417" y="0"/>
                  </a:moveTo>
                  <a:lnTo>
                    <a:pt x="161385" y="5530"/>
                  </a:lnTo>
                  <a:lnTo>
                    <a:pt x="117301" y="21284"/>
                  </a:lnTo>
                  <a:lnTo>
                    <a:pt x="78418" y="46005"/>
                  </a:lnTo>
                  <a:lnTo>
                    <a:pt x="45992" y="78436"/>
                  </a:lnTo>
                  <a:lnTo>
                    <a:pt x="21277" y="117319"/>
                  </a:lnTo>
                  <a:lnTo>
                    <a:pt x="5528" y="161399"/>
                  </a:lnTo>
                  <a:lnTo>
                    <a:pt x="0" y="209417"/>
                  </a:lnTo>
                  <a:lnTo>
                    <a:pt x="52353" y="209417"/>
                  </a:lnTo>
                  <a:lnTo>
                    <a:pt x="60361" y="159774"/>
                  </a:lnTo>
                  <a:lnTo>
                    <a:pt x="82657" y="116659"/>
                  </a:lnTo>
                  <a:lnTo>
                    <a:pt x="116657" y="82659"/>
                  </a:lnTo>
                  <a:lnTo>
                    <a:pt x="159772" y="60361"/>
                  </a:lnTo>
                  <a:lnTo>
                    <a:pt x="209417" y="52354"/>
                  </a:lnTo>
                  <a:lnTo>
                    <a:pt x="209417" y="0"/>
                  </a:lnTo>
                  <a:close/>
                </a:path>
                <a:path w="8376919" h="1570990">
                  <a:moveTo>
                    <a:pt x="8167290" y="0"/>
                  </a:moveTo>
                  <a:lnTo>
                    <a:pt x="209417" y="0"/>
                  </a:lnTo>
                  <a:lnTo>
                    <a:pt x="209417" y="52354"/>
                  </a:lnTo>
                  <a:lnTo>
                    <a:pt x="8167290" y="52354"/>
                  </a:lnTo>
                  <a:lnTo>
                    <a:pt x="8167290" y="0"/>
                  </a:lnTo>
                  <a:close/>
                </a:path>
              </a:pathLst>
            </a:custGeom>
            <a:solidFill>
              <a:srgbClr val="E923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30FD2A0-2421-4A55-9039-C52D0E471838}"/>
              </a:ext>
            </a:extLst>
          </p:cNvPr>
          <p:cNvSpPr txBox="1"/>
          <p:nvPr/>
        </p:nvSpPr>
        <p:spPr>
          <a:xfrm>
            <a:off x="969163" y="4625835"/>
            <a:ext cx="8658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ЗАКЛЮЧИТЬ ДОГОВОР 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</a:rPr>
              <a:t>С МО РФ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261D9785-A40F-4EA8-9A78-C50927BEA861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3BFAAE-AA66-4BDA-9B29-41BE899DB274}"/>
              </a:ext>
            </a:extLst>
          </p:cNvPr>
          <p:cNvSpPr txBox="1"/>
          <p:nvPr/>
        </p:nvSpPr>
        <p:spPr>
          <a:xfrm>
            <a:off x="333840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ДЕКАБРЬ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2050" cy="11308715"/>
            <a:chOff x="0" y="0"/>
            <a:chExt cx="1005205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04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solidFill>
              <a:srgbClr val="E2F9D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30054"/>
              <a:ext cx="3047027" cy="107850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94588" y="794080"/>
            <a:ext cx="8267006" cy="35510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797" y="5125827"/>
            <a:ext cx="6088065" cy="100528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14343" y="4888197"/>
            <a:ext cx="7429118" cy="25276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0889720" y="5539098"/>
            <a:ext cx="314325" cy="314325"/>
            <a:chOff x="10889720" y="5539098"/>
            <a:chExt cx="314325" cy="31432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5635304"/>
              <a:ext cx="168683" cy="12047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889720" y="5539098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0889720" y="8073052"/>
            <a:ext cx="314325" cy="314325"/>
            <a:chOff x="10889720" y="8073052"/>
            <a:chExt cx="314325" cy="31432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8169259"/>
              <a:ext cx="168683" cy="1204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889720" y="8073052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0889720" y="6219706"/>
            <a:ext cx="314325" cy="314325"/>
            <a:chOff x="10889720" y="6219706"/>
            <a:chExt cx="314325" cy="31432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6315912"/>
              <a:ext cx="168683" cy="12047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889720" y="6219706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0889720" y="8753660"/>
            <a:ext cx="314325" cy="314325"/>
            <a:chOff x="10889720" y="8753660"/>
            <a:chExt cx="314325" cy="31432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8849866"/>
              <a:ext cx="168683" cy="12047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889720" y="8753660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0889720" y="6900313"/>
            <a:ext cx="314325" cy="314325"/>
            <a:chOff x="10889720" y="6900313"/>
            <a:chExt cx="314325" cy="31432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6996520"/>
              <a:ext cx="168683" cy="12047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889720" y="6900313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31303" y="5567652"/>
            <a:ext cx="3130976" cy="25376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31425" y="8162690"/>
            <a:ext cx="3216317" cy="18767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431303" y="6330280"/>
            <a:ext cx="2020654" cy="192688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416844" y="8804117"/>
            <a:ext cx="3167340" cy="25281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07242" y="9955914"/>
            <a:ext cx="5348406" cy="25281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22713" y="6950765"/>
            <a:ext cx="7079665" cy="718994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0575594" y="9214379"/>
            <a:ext cx="9005570" cy="1727835"/>
            <a:chOff x="10575594" y="9214379"/>
            <a:chExt cx="9005570" cy="1727835"/>
          </a:xfrm>
        </p:grpSpPr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75594" y="9214379"/>
              <a:ext cx="9004961" cy="172769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0889721" y="9528505"/>
              <a:ext cx="8376920" cy="1099820"/>
            </a:xfrm>
            <a:custGeom>
              <a:avLst/>
              <a:gdLst/>
              <a:ahLst/>
              <a:cxnLst/>
              <a:rect l="l" t="t" r="r" b="b"/>
              <a:pathLst>
                <a:path w="8376919" h="1099820">
                  <a:moveTo>
                    <a:pt x="8167290" y="1047088"/>
                  </a:moveTo>
                  <a:lnTo>
                    <a:pt x="209417" y="1047088"/>
                  </a:lnTo>
                  <a:lnTo>
                    <a:pt x="209417" y="1099442"/>
                  </a:lnTo>
                  <a:lnTo>
                    <a:pt x="8167290" y="1099442"/>
                  </a:lnTo>
                  <a:lnTo>
                    <a:pt x="8167290" y="1047088"/>
                  </a:lnTo>
                  <a:close/>
                </a:path>
                <a:path w="8376919" h="1099820">
                  <a:moveTo>
                    <a:pt x="8376708" y="890025"/>
                  </a:moveTo>
                  <a:lnTo>
                    <a:pt x="8324353" y="890025"/>
                  </a:lnTo>
                  <a:lnTo>
                    <a:pt x="8316345" y="939669"/>
                  </a:lnTo>
                  <a:lnTo>
                    <a:pt x="8294048" y="982784"/>
                  </a:lnTo>
                  <a:lnTo>
                    <a:pt x="8260048" y="1016784"/>
                  </a:lnTo>
                  <a:lnTo>
                    <a:pt x="8216933" y="1039081"/>
                  </a:lnTo>
                  <a:lnTo>
                    <a:pt x="8167290" y="1047088"/>
                  </a:lnTo>
                  <a:lnTo>
                    <a:pt x="8167290" y="1099442"/>
                  </a:lnTo>
                  <a:lnTo>
                    <a:pt x="8215322" y="1093912"/>
                  </a:lnTo>
                  <a:lnTo>
                    <a:pt x="8259406" y="1078157"/>
                  </a:lnTo>
                  <a:lnTo>
                    <a:pt x="8298289" y="1053436"/>
                  </a:lnTo>
                  <a:lnTo>
                    <a:pt x="8330715" y="1021005"/>
                  </a:lnTo>
                  <a:lnTo>
                    <a:pt x="8355430" y="982121"/>
                  </a:lnTo>
                  <a:lnTo>
                    <a:pt x="8371179" y="938042"/>
                  </a:lnTo>
                  <a:lnTo>
                    <a:pt x="8376708" y="890025"/>
                  </a:lnTo>
                  <a:close/>
                </a:path>
                <a:path w="8376919" h="1099820">
                  <a:moveTo>
                    <a:pt x="209417" y="0"/>
                  </a:moveTo>
                  <a:lnTo>
                    <a:pt x="161385" y="5530"/>
                  </a:lnTo>
                  <a:lnTo>
                    <a:pt x="117301" y="21284"/>
                  </a:lnTo>
                  <a:lnTo>
                    <a:pt x="78418" y="46005"/>
                  </a:lnTo>
                  <a:lnTo>
                    <a:pt x="45992" y="78436"/>
                  </a:lnTo>
                  <a:lnTo>
                    <a:pt x="21277" y="117319"/>
                  </a:lnTo>
                  <a:lnTo>
                    <a:pt x="5528" y="161399"/>
                  </a:lnTo>
                  <a:lnTo>
                    <a:pt x="0" y="209417"/>
                  </a:lnTo>
                  <a:lnTo>
                    <a:pt x="0" y="890025"/>
                  </a:lnTo>
                  <a:lnTo>
                    <a:pt x="5528" y="938042"/>
                  </a:lnTo>
                  <a:lnTo>
                    <a:pt x="21277" y="982121"/>
                  </a:lnTo>
                  <a:lnTo>
                    <a:pt x="45992" y="1021005"/>
                  </a:lnTo>
                  <a:lnTo>
                    <a:pt x="78418" y="1053436"/>
                  </a:lnTo>
                  <a:lnTo>
                    <a:pt x="117301" y="1078157"/>
                  </a:lnTo>
                  <a:lnTo>
                    <a:pt x="161385" y="1093912"/>
                  </a:lnTo>
                  <a:lnTo>
                    <a:pt x="209417" y="1099442"/>
                  </a:lnTo>
                  <a:lnTo>
                    <a:pt x="209417" y="1047088"/>
                  </a:lnTo>
                  <a:lnTo>
                    <a:pt x="159772" y="1039081"/>
                  </a:lnTo>
                  <a:lnTo>
                    <a:pt x="116657" y="1016784"/>
                  </a:lnTo>
                  <a:lnTo>
                    <a:pt x="82657" y="982784"/>
                  </a:lnTo>
                  <a:lnTo>
                    <a:pt x="60361" y="939669"/>
                  </a:lnTo>
                  <a:lnTo>
                    <a:pt x="52353" y="890025"/>
                  </a:lnTo>
                  <a:lnTo>
                    <a:pt x="52353" y="209417"/>
                  </a:lnTo>
                  <a:lnTo>
                    <a:pt x="60361" y="159773"/>
                  </a:lnTo>
                  <a:lnTo>
                    <a:pt x="82657" y="116658"/>
                  </a:lnTo>
                  <a:lnTo>
                    <a:pt x="116657" y="82658"/>
                  </a:lnTo>
                  <a:lnTo>
                    <a:pt x="159772" y="60361"/>
                  </a:lnTo>
                  <a:lnTo>
                    <a:pt x="209417" y="52354"/>
                  </a:lnTo>
                  <a:lnTo>
                    <a:pt x="209417" y="0"/>
                  </a:lnTo>
                  <a:close/>
                </a:path>
                <a:path w="8376919" h="1099820">
                  <a:moveTo>
                    <a:pt x="8167290" y="0"/>
                  </a:moveTo>
                  <a:lnTo>
                    <a:pt x="8167290" y="52354"/>
                  </a:lnTo>
                  <a:lnTo>
                    <a:pt x="8216933" y="60361"/>
                  </a:lnTo>
                  <a:lnTo>
                    <a:pt x="8260048" y="82658"/>
                  </a:lnTo>
                  <a:lnTo>
                    <a:pt x="8294048" y="116658"/>
                  </a:lnTo>
                  <a:lnTo>
                    <a:pt x="8316345" y="159773"/>
                  </a:lnTo>
                  <a:lnTo>
                    <a:pt x="8324353" y="209417"/>
                  </a:lnTo>
                  <a:lnTo>
                    <a:pt x="8324353" y="890025"/>
                  </a:lnTo>
                  <a:lnTo>
                    <a:pt x="8376708" y="890025"/>
                  </a:lnTo>
                  <a:lnTo>
                    <a:pt x="8376708" y="209417"/>
                  </a:lnTo>
                  <a:lnTo>
                    <a:pt x="8371179" y="161399"/>
                  </a:lnTo>
                  <a:lnTo>
                    <a:pt x="8355430" y="117319"/>
                  </a:lnTo>
                  <a:lnTo>
                    <a:pt x="8330715" y="78436"/>
                  </a:lnTo>
                  <a:lnTo>
                    <a:pt x="8298289" y="46005"/>
                  </a:lnTo>
                  <a:lnTo>
                    <a:pt x="8259406" y="21284"/>
                  </a:lnTo>
                  <a:lnTo>
                    <a:pt x="8215322" y="5530"/>
                  </a:lnTo>
                  <a:lnTo>
                    <a:pt x="8167290" y="0"/>
                  </a:lnTo>
                  <a:close/>
                </a:path>
                <a:path w="8376919" h="1099820">
                  <a:moveTo>
                    <a:pt x="8167290" y="0"/>
                  </a:moveTo>
                  <a:lnTo>
                    <a:pt x="209417" y="0"/>
                  </a:lnTo>
                  <a:lnTo>
                    <a:pt x="209417" y="52354"/>
                  </a:lnTo>
                  <a:lnTo>
                    <a:pt x="8167290" y="52354"/>
                  </a:lnTo>
                  <a:lnTo>
                    <a:pt x="8167290" y="0"/>
                  </a:lnTo>
                  <a:close/>
                </a:path>
              </a:pathLst>
            </a:custGeom>
            <a:solidFill>
              <a:srgbClr val="E923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7">
            <a:extLst>
              <a:ext uri="{FF2B5EF4-FFF2-40B4-BE49-F238E27FC236}">
                <a16:creationId xmlns:a16="http://schemas.microsoft.com/office/drawing/2014/main" id="{D47A7084-7D3C-4EDD-B924-AB015D7BC39A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8389E9-6C4B-4E4C-AD42-C9D67AA87367}"/>
              </a:ext>
            </a:extLst>
          </p:cNvPr>
          <p:cNvSpPr txBox="1"/>
          <p:nvPr/>
        </p:nvSpPr>
        <p:spPr>
          <a:xfrm>
            <a:off x="333840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ДЕКАБРЬ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49" y="11308556"/>
                </a:lnTo>
                <a:lnTo>
                  <a:pt x="1005204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635"/>
            <a:ext cx="9671050" cy="11308715"/>
            <a:chOff x="0" y="0"/>
            <a:chExt cx="10052050" cy="11308715"/>
          </a:xfrm>
          <a:solidFill>
            <a:schemeClr val="accent1">
              <a:lumMod val="75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0" y="10230054"/>
              <a:ext cx="2586308" cy="1078501"/>
            </a:xfrm>
            <a:prstGeom prst="rect">
              <a:avLst/>
            </a:prstGeom>
            <a:grpFill/>
          </p:spPr>
        </p:pic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90246" y="2364713"/>
            <a:ext cx="8188032" cy="35510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82374" y="6657777"/>
            <a:ext cx="6179355" cy="25276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0889720" y="7361032"/>
            <a:ext cx="314325" cy="314325"/>
            <a:chOff x="10889720" y="7361032"/>
            <a:chExt cx="314325" cy="31432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62417" y="7457230"/>
              <a:ext cx="168683" cy="12047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889720" y="7361032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31303" y="7450665"/>
            <a:ext cx="3223455" cy="192688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0889720" y="8010227"/>
            <a:ext cx="314325" cy="314325"/>
            <a:chOff x="10889720" y="8010227"/>
            <a:chExt cx="314325" cy="31432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8106425"/>
              <a:ext cx="168683" cy="12047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889720" y="8010227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14569" y="8038781"/>
            <a:ext cx="7762941" cy="2537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A7475D9-6506-492C-A50E-DA5F55DED8D8}"/>
              </a:ext>
            </a:extLst>
          </p:cNvPr>
          <p:cNvSpPr txBox="1"/>
          <p:nvPr/>
        </p:nvSpPr>
        <p:spPr>
          <a:xfrm>
            <a:off x="1025822" y="4484648"/>
            <a:ext cx="7137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</a:rPr>
              <a:t>ПОСЕТИТЬ ОРГАНИЗАЦИОННЫЙ СБОР</a:t>
            </a: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110916FF-4E81-4A16-B898-446D6A3BD963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E0EE5-8AF0-4F02-B973-F8B45364629A}"/>
              </a:ext>
            </a:extLst>
          </p:cNvPr>
          <p:cNvSpPr txBox="1"/>
          <p:nvPr/>
        </p:nvSpPr>
        <p:spPr>
          <a:xfrm>
            <a:off x="454023" y="10391822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2 СЕМЕСТР, МАЙ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2E2E0D-F9A3-4935-B536-E35C2F09224C}"/>
              </a:ext>
            </a:extLst>
          </p:cNvPr>
          <p:cNvSpPr txBox="1"/>
          <p:nvPr/>
        </p:nvSpPr>
        <p:spPr>
          <a:xfrm>
            <a:off x="10876113" y="8659422"/>
            <a:ext cx="87603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Times New Roman" panose="02020603050405020304" pitchFamily="18" charset="0"/>
              </a:rPr>
              <a:t>Образцы документов:</a:t>
            </a:r>
          </a:p>
          <a:p>
            <a:r>
              <a:rPr lang="en-US" sz="2400" dirty="0">
                <a:solidFill>
                  <a:srgbClr val="92D050"/>
                </a:solidFill>
                <a:cs typeface="Times New Roman" panose="02020603050405020304" pitchFamily="18" charset="0"/>
                <a:hlinkClick r:id="rId9"/>
              </a:rPr>
              <a:t>https://cchgeu.ru/</a:t>
            </a:r>
            <a:endParaRPr lang="ru-RU" sz="2400" dirty="0">
              <a:solidFill>
                <a:srgbClr val="92D050"/>
              </a:solidFill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92D050"/>
                </a:solidFill>
                <a:cs typeface="Times New Roman" panose="02020603050405020304" pitchFamily="18" charset="0"/>
              </a:rPr>
              <a:t>ВГТУ        Образование       Военное обучение</a:t>
            </a:r>
          </a:p>
          <a:p>
            <a:r>
              <a:rPr lang="ru-RU" sz="2800" dirty="0">
                <a:solidFill>
                  <a:srgbClr val="92D050"/>
                </a:solidFill>
                <a:cs typeface="Times New Roman" panose="02020603050405020304" pitchFamily="18" charset="0"/>
              </a:rPr>
              <a:t>Абитуриенту        </a:t>
            </a:r>
            <a:r>
              <a:rPr lang="ru-RU" sz="2800" b="0" i="0" dirty="0">
                <a:solidFill>
                  <a:srgbClr val="667388"/>
                </a:solidFill>
                <a:effectLst/>
                <a:latin typeface="Montserrat" panose="020B0604020202020204" pitchFamily="2" charset="-52"/>
              </a:rPr>
              <a:t> </a:t>
            </a:r>
            <a:r>
              <a:rPr lang="ru-RU" sz="2800" dirty="0" err="1">
                <a:solidFill>
                  <a:srgbClr val="92D050"/>
                </a:solidFill>
                <a:cs typeface="Times New Roman" panose="02020603050405020304" pitchFamily="18" charset="0"/>
              </a:rPr>
              <a:t>Абитуриенту</a:t>
            </a:r>
            <a:r>
              <a:rPr lang="ru-RU" sz="2800" dirty="0">
                <a:solidFill>
                  <a:srgbClr val="92D050"/>
                </a:solidFill>
                <a:cs typeface="Times New Roman" panose="02020603050405020304" pitchFamily="18" charset="0"/>
              </a:rPr>
              <a:t> по программе подготовки офицеров запаса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8277540E-6DD0-4E24-A5DF-6C11538A9CEB}"/>
              </a:ext>
            </a:extLst>
          </p:cNvPr>
          <p:cNvSpPr/>
          <p:nvPr/>
        </p:nvSpPr>
        <p:spPr>
          <a:xfrm>
            <a:off x="11817312" y="9511291"/>
            <a:ext cx="330124" cy="242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2E66EE09-908E-4081-BB08-5B1D7D5189B2}"/>
              </a:ext>
            </a:extLst>
          </p:cNvPr>
          <p:cNvSpPr/>
          <p:nvPr/>
        </p:nvSpPr>
        <p:spPr>
          <a:xfrm>
            <a:off x="14489696" y="9532818"/>
            <a:ext cx="330124" cy="242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96374977-202C-4510-89B6-95DFDCE1ACAF}"/>
              </a:ext>
            </a:extLst>
          </p:cNvPr>
          <p:cNvSpPr/>
          <p:nvPr/>
        </p:nvSpPr>
        <p:spPr>
          <a:xfrm>
            <a:off x="17831605" y="9532818"/>
            <a:ext cx="330124" cy="242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83A3E92A-88A1-4276-A6AB-6A1DEC6E7841}"/>
              </a:ext>
            </a:extLst>
          </p:cNvPr>
          <p:cNvSpPr/>
          <p:nvPr/>
        </p:nvSpPr>
        <p:spPr>
          <a:xfrm>
            <a:off x="13043030" y="9998076"/>
            <a:ext cx="330124" cy="242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8318" y="0"/>
            <a:ext cx="13026390" cy="11308715"/>
          </a:xfrm>
          <a:custGeom>
            <a:avLst/>
            <a:gdLst/>
            <a:ahLst/>
            <a:cxnLst/>
            <a:rect l="l" t="t" r="r" b="b"/>
            <a:pathLst>
              <a:path w="13026390" h="11308715">
                <a:moveTo>
                  <a:pt x="0" y="11308556"/>
                </a:moveTo>
                <a:lnTo>
                  <a:pt x="13025781" y="11308556"/>
                </a:lnTo>
                <a:lnTo>
                  <a:pt x="13025781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" y="0"/>
            <a:ext cx="9182965" cy="11308715"/>
            <a:chOff x="0" y="0"/>
            <a:chExt cx="7078345" cy="11308715"/>
          </a:xfrm>
          <a:solidFill>
            <a:schemeClr val="accent1">
              <a:lumMod val="75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7078345" cy="11308715"/>
            </a:xfrm>
            <a:custGeom>
              <a:avLst/>
              <a:gdLst/>
              <a:ahLst/>
              <a:cxnLst/>
              <a:rect l="l" t="t" r="r" b="b"/>
              <a:pathLst>
                <a:path w="7078345" h="11308715">
                  <a:moveTo>
                    <a:pt x="707831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7078318" y="11308556"/>
                  </a:lnTo>
                  <a:lnTo>
                    <a:pt x="707831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30054"/>
              <a:ext cx="2586308" cy="1078501"/>
            </a:xfrm>
            <a:prstGeom prst="rect">
              <a:avLst/>
            </a:prstGeom>
            <a:grpFill/>
          </p:spPr>
        </p:pic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97093" y="7895047"/>
            <a:ext cx="9004961" cy="22093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11218" y="8209174"/>
            <a:ext cx="8376708" cy="15811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11744" y="2343771"/>
            <a:ext cx="8202063" cy="49646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2645A4-D2F1-462C-B62C-4E56E39DE7DE}"/>
              </a:ext>
            </a:extLst>
          </p:cNvPr>
          <p:cNvSpPr txBox="1"/>
          <p:nvPr/>
        </p:nvSpPr>
        <p:spPr>
          <a:xfrm>
            <a:off x="1060450" y="4691817"/>
            <a:ext cx="7574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ПОДАТЬ ЗАЯВЛЕНИЕ </a:t>
            </a:r>
          </a:p>
          <a:p>
            <a:pPr algn="ctr"/>
            <a:r>
              <a:rPr lang="ru-RU" sz="5400" dirty="0">
                <a:solidFill>
                  <a:schemeClr val="bg1"/>
                </a:solidFill>
              </a:rPr>
              <a:t>ОБ УЧАСТИИ В КОНКУРСНОМ ОТБОРЕ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949AFA54-F27A-4C27-B104-C7CFEBB73EC4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E6F36-B570-4AFB-8639-D6F7C8D192EB}"/>
              </a:ext>
            </a:extLst>
          </p:cNvPr>
          <p:cNvSpPr txBox="1"/>
          <p:nvPr/>
        </p:nvSpPr>
        <p:spPr>
          <a:xfrm>
            <a:off x="454023" y="10391822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2 СЕМЕСТР, МАЙ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8318" y="0"/>
            <a:ext cx="13026390" cy="11308715"/>
          </a:xfrm>
          <a:custGeom>
            <a:avLst/>
            <a:gdLst/>
            <a:ahLst/>
            <a:cxnLst/>
            <a:rect l="l" t="t" r="r" b="b"/>
            <a:pathLst>
              <a:path w="13026390" h="11308715">
                <a:moveTo>
                  <a:pt x="0" y="11308556"/>
                </a:moveTo>
                <a:lnTo>
                  <a:pt x="13025781" y="11308556"/>
                </a:lnTo>
                <a:lnTo>
                  <a:pt x="13025781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93F500-57EF-4365-928C-C80D4CA8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3" t="744" r="30043" b="1115"/>
          <a:stretch/>
        </p:blipFill>
        <p:spPr>
          <a:xfrm>
            <a:off x="11347450" y="409166"/>
            <a:ext cx="7391400" cy="1049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F8B1EF-5011-48BB-8E5F-9102E25C4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1853" r="30000" b="1853"/>
          <a:stretch/>
        </p:blipFill>
        <p:spPr>
          <a:xfrm>
            <a:off x="2203450" y="375075"/>
            <a:ext cx="7778142" cy="1052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828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2050" cy="11308715"/>
            <a:chOff x="0" y="0"/>
            <a:chExt cx="10052050" cy="11308715"/>
          </a:xfrm>
          <a:solidFill>
            <a:schemeClr val="accent1">
              <a:lumMod val="75000"/>
            </a:schemeClr>
          </a:solidFill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049" cy="11307905"/>
            </a:xfrm>
            <a:prstGeom prst="rect">
              <a:avLst/>
            </a:prstGeom>
            <a:grpFill/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7">
            <a:extLst>
              <a:ext uri="{FF2B5EF4-FFF2-40B4-BE49-F238E27FC236}">
                <a16:creationId xmlns:a16="http://schemas.microsoft.com/office/drawing/2014/main" id="{D3E27D8A-2525-4789-B302-E6228FE0774D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CF6AD-2E64-4E0F-AA61-0E444703991C}"/>
              </a:ext>
            </a:extLst>
          </p:cNvPr>
          <p:cNvSpPr txBox="1"/>
          <p:nvPr/>
        </p:nvSpPr>
        <p:spPr>
          <a:xfrm>
            <a:off x="435570" y="10176378"/>
            <a:ext cx="3008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2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МАЙ-ИЮНЬ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8C88A-22F2-456C-B84C-492EA04325CD}"/>
              </a:ext>
            </a:extLst>
          </p:cNvPr>
          <p:cNvSpPr txBox="1"/>
          <p:nvPr/>
        </p:nvSpPr>
        <p:spPr>
          <a:xfrm>
            <a:off x="1238627" y="3216275"/>
            <a:ext cx="75747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ЗАКАЗАТЬ И ПОЛУЧИТЬ  СПРАВКУ О НАЛИЧИИ(ОТСУТСТВИИ) СУДИМОСТИ И (ИЛИ) ФАКТЕ УГЛОВНОГО ПРЕСЛЕДОВНИЯ ЛИБО О ПРЕКРАЩЕНИИ УГОЛОВНОГО ПРЕСЛЕДОВНИЯ В 2-Х ЭКЗЕМПЛЯРАХ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8CB06-3235-4484-B6B2-81DA359E0A61}"/>
              </a:ext>
            </a:extLst>
          </p:cNvPr>
          <p:cNvSpPr txBox="1"/>
          <p:nvPr/>
        </p:nvSpPr>
        <p:spPr>
          <a:xfrm>
            <a:off x="10433050" y="3114795"/>
            <a:ext cx="89671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Заказать и получить указанную справку можно в МФЦ, на портале государственных услуг (с получением лично, не электронный вариант) или в МВД по месту регистрации.</a:t>
            </a:r>
          </a:p>
          <a:p>
            <a:endParaRPr lang="ru-RU" sz="3600" dirty="0"/>
          </a:p>
          <a:p>
            <a:r>
              <a:rPr lang="ru-RU" sz="3600" dirty="0"/>
              <a:t>Справки с электронной подписью будут приниматься, если она заверена должностным лицом выдавшего данный документ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389B6E-3F2B-449A-AAA4-A5175164E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6" t="1112" r="30417" b="1853"/>
          <a:stretch/>
        </p:blipFill>
        <p:spPr>
          <a:xfrm>
            <a:off x="11195050" y="777875"/>
            <a:ext cx="7162800" cy="998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A515536-CF57-493A-8DCD-E9F916EAAC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097790"/>
              </p:ext>
            </p:extLst>
          </p:nvPr>
        </p:nvGraphicFramePr>
        <p:xfrm>
          <a:off x="1965326" y="677862"/>
          <a:ext cx="6943725" cy="995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6943680" imgH="9953640" progId="Paint.Picture">
                  <p:embed/>
                </p:oleObj>
              </mc:Choice>
              <mc:Fallback>
                <p:oleObj name="Точечный рисунок" r:id="rId3" imgW="6943680" imgH="9953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5326" y="677862"/>
                        <a:ext cx="6943725" cy="995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5578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4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49" y="11308556"/>
                </a:lnTo>
                <a:lnTo>
                  <a:pt x="1005204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94588" y="4136942"/>
            <a:ext cx="8088634" cy="3066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6775AF-307C-413F-AA37-81B3653CDFA8}"/>
              </a:ext>
            </a:extLst>
          </p:cNvPr>
          <p:cNvSpPr txBox="1"/>
          <p:nvPr/>
        </p:nvSpPr>
        <p:spPr>
          <a:xfrm>
            <a:off x="1238628" y="3714644"/>
            <a:ext cx="75747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ПОЛУЧИТЬ В ДЕКАНАТЕ ВЫПИСКУ О РЕЗУЛЬТАТАХ ЭКЗАМЕНОВ ЗА 2-Й СЕМЕСТР И ХАРАКТЕРИСТИКУ</a:t>
            </a: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DC3E3B1B-F9B7-4035-BD70-CAC31B46F38F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F431D-AF11-4160-ACDC-69485409163B}"/>
              </a:ext>
            </a:extLst>
          </p:cNvPr>
          <p:cNvSpPr txBox="1"/>
          <p:nvPr/>
        </p:nvSpPr>
        <p:spPr>
          <a:xfrm>
            <a:off x="303209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СЕНТЯБРЬ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2050" cy="11308715"/>
            <a:chOff x="0" y="0"/>
            <a:chExt cx="1005205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04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91024" y="1524560"/>
            <a:ext cx="8316097" cy="82654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482028-D160-4671-8AB2-457D930ED5CD}"/>
              </a:ext>
            </a:extLst>
          </p:cNvPr>
          <p:cNvSpPr txBox="1"/>
          <p:nvPr/>
        </p:nvSpPr>
        <p:spPr>
          <a:xfrm>
            <a:off x="1070025" y="3669119"/>
            <a:ext cx="75747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СДАТЬ В ВУЦ ВЫПИСКУ О РЕЗУЛЬТАТАХ ЭКЗАМЕНОВ ЗА 2-Й СЕМЕСТР, ХАРАКТЕРИСТИКУ ИЗ ДЕКАНАТА, СПРАВКУ ОБ ОТСУТСТВИИ СУДИМОСТИ, ПОЛУЧИТЬ НАПРАВЛЕНИЕ В ВОЕНКОМАТ ДЛЯ ПРОХОЖДЕНИЯ МЕДКОМИСИИ И ПРОФЕССИОНАЛЬНОГО ПСИХОЛОГИЧЕСКОГО ОТБОРА И ЗАПОЛНИТЬ АНКЕТУ НА ДОПУСК К СВЕДИНИЯМ, СОСТАВЛЯЮЩИМ ГОСУДАРСТВЕННУЮ ТАЙНУ</a:t>
            </a: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CBB0AB7C-2BB2-4C29-AC5D-5BB217D34031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EFE43-88CC-4EE6-BA5E-CAB46BE1C865}"/>
              </a:ext>
            </a:extLst>
          </p:cNvPr>
          <p:cNvSpPr txBox="1"/>
          <p:nvPr/>
        </p:nvSpPr>
        <p:spPr>
          <a:xfrm>
            <a:off x="303209" y="10299489"/>
            <a:ext cx="3273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3 СЕМЕСТР, ПЕРВАЯ  ПОЛОВИНА СЕНТЯБРЯ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C36711FD-117D-4FBC-A875-91873D7795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845170"/>
              </p:ext>
            </p:extLst>
          </p:nvPr>
        </p:nvGraphicFramePr>
        <p:xfrm>
          <a:off x="2760663" y="506413"/>
          <a:ext cx="14582775" cy="1029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14582880" imgH="10296360" progId="Paint.Picture">
                  <p:embed/>
                </p:oleObj>
              </mc:Choice>
              <mc:Fallback>
                <p:oleObj name="Точечный рисунок" r:id="rId2" imgW="14582880" imgH="10296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60663" y="506413"/>
                        <a:ext cx="14582775" cy="10296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9638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259</Words>
  <Application>Microsoft Office PowerPoint</Application>
  <PresentationFormat>Произвольный</PresentationFormat>
  <Paragraphs>35</Paragraphs>
  <Slides>19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Calibri</vt:lpstr>
      <vt:lpstr>Montserrat</vt:lpstr>
      <vt:lpstr>Office Theme</vt:lpstr>
      <vt:lpstr>Изображение Paintbrush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Nikolay Reshetov</cp:lastModifiedBy>
  <cp:revision>10</cp:revision>
  <cp:lastPrinted>2022-05-13T06:29:48Z</cp:lastPrinted>
  <dcterms:created xsi:type="dcterms:W3CDTF">2022-05-04T11:40:36Z</dcterms:created>
  <dcterms:modified xsi:type="dcterms:W3CDTF">2022-05-18T05:23:43Z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2022-05-04T00:00:00Z</vt:filetime>
  </property>
</Properties>
</file>