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DFD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9718C-A962-44A2-AD96-A61FB341702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0ACD69-D696-456B-A2CE-FAF730DB5EF3}">
      <dgm:prSet phldrT="[Текст]"/>
      <dgm:spPr>
        <a:solidFill>
          <a:schemeClr val="tx2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 smtClean="0">
              <a:latin typeface="Century Schoolbook" pitchFamily="18" charset="0"/>
            </a:rPr>
            <a:t>КЛАССИЧЕСКИЙ МЕТОД РО</a:t>
          </a:r>
          <a:endParaRPr lang="ru-RU" b="1" dirty="0">
            <a:latin typeface="Century Schoolbook" pitchFamily="18" charset="0"/>
          </a:endParaRPr>
        </a:p>
      </dgm:t>
    </dgm:pt>
    <dgm:pt modelId="{B3A8F628-4D91-40FF-98E4-45CD7E6F0331}" type="parTrans" cxnId="{2D0193B4-AF44-4372-BE4A-2B6582203888}">
      <dgm:prSet/>
      <dgm:spPr/>
      <dgm:t>
        <a:bodyPr/>
        <a:lstStyle/>
        <a:p>
          <a:endParaRPr lang="ru-RU"/>
        </a:p>
      </dgm:t>
    </dgm:pt>
    <dgm:pt modelId="{2093F273-42BA-4080-B75F-420EAC506F96}" type="sibTrans" cxnId="{2D0193B4-AF44-4372-BE4A-2B6582203888}">
      <dgm:prSet/>
      <dgm:spPr/>
      <dgm:t>
        <a:bodyPr/>
        <a:lstStyle/>
        <a:p>
          <a:endParaRPr lang="ru-RU"/>
        </a:p>
      </dgm:t>
    </dgm:pt>
    <dgm:pt modelId="{F62C1FEA-6C8F-49E6-8DF4-07A24AAAE48C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000" dirty="0" smtClean="0">
              <a:latin typeface="Century Schoolbook" pitchFamily="18" charset="0"/>
            </a:rPr>
            <a:t>ПЛЮС: Не требуют аннотированных изображений</a:t>
          </a:r>
          <a:endParaRPr lang="ru-RU" sz="2000" baseline="-25000" dirty="0">
            <a:latin typeface="Century Schoolbook" pitchFamily="18" charset="0"/>
          </a:endParaRPr>
        </a:p>
      </dgm:t>
    </dgm:pt>
    <dgm:pt modelId="{643F4DCE-0304-4BE9-8B25-A7C9FC83055A}" type="parTrans" cxnId="{0F64623A-F725-4CBA-B52A-7FB98EEE1874}">
      <dgm:prSet/>
      <dgm:spPr/>
      <dgm:t>
        <a:bodyPr/>
        <a:lstStyle/>
        <a:p>
          <a:endParaRPr lang="ru-RU"/>
        </a:p>
      </dgm:t>
    </dgm:pt>
    <dgm:pt modelId="{93DDA87D-07BC-4058-AF81-0D512E3B2FD5}" type="sibTrans" cxnId="{0F64623A-F725-4CBA-B52A-7FB98EEE1874}">
      <dgm:prSet/>
      <dgm:spPr/>
      <dgm:t>
        <a:bodyPr/>
        <a:lstStyle/>
        <a:p>
          <a:endParaRPr lang="ru-RU"/>
        </a:p>
      </dgm:t>
    </dgm:pt>
    <dgm:pt modelId="{6E1F1851-945E-4D94-8F4E-D0F4C4200851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000" dirty="0" smtClean="0">
              <a:latin typeface="Century Schoolbook" pitchFamily="18" charset="0"/>
            </a:rPr>
            <a:t>МИНУС: Ограничены несколькими факторами</a:t>
          </a:r>
          <a:endParaRPr lang="ru-RU" sz="2000" dirty="0">
            <a:latin typeface="Century Schoolbook" pitchFamily="18" charset="0"/>
          </a:endParaRPr>
        </a:p>
      </dgm:t>
    </dgm:pt>
    <dgm:pt modelId="{E69A3BE2-6AE0-4D9A-98A7-9F39AE289327}" type="parTrans" cxnId="{8812DDFF-B485-4EAF-859E-812BE1498968}">
      <dgm:prSet/>
      <dgm:spPr/>
      <dgm:t>
        <a:bodyPr/>
        <a:lstStyle/>
        <a:p>
          <a:endParaRPr lang="ru-RU"/>
        </a:p>
      </dgm:t>
    </dgm:pt>
    <dgm:pt modelId="{130856EE-BC5D-459B-A607-443C69648856}" type="sibTrans" cxnId="{8812DDFF-B485-4EAF-859E-812BE1498968}">
      <dgm:prSet/>
      <dgm:spPr/>
      <dgm:t>
        <a:bodyPr/>
        <a:lstStyle/>
        <a:p>
          <a:endParaRPr lang="ru-RU"/>
        </a:p>
      </dgm:t>
    </dgm:pt>
    <dgm:pt modelId="{E40F2036-3594-4F86-BC3C-25AEA4C77F78}">
      <dgm:prSet phldrT="[Текст]"/>
      <dgm:spPr>
        <a:solidFill>
          <a:schemeClr val="tx2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 smtClean="0">
              <a:latin typeface="Century Schoolbook" pitchFamily="18" charset="0"/>
            </a:rPr>
            <a:t>СОВРЕМЕННЫЙ МЕТОД РО</a:t>
          </a:r>
          <a:endParaRPr lang="ru-RU" b="1" dirty="0">
            <a:latin typeface="Century Schoolbook" pitchFamily="18" charset="0"/>
          </a:endParaRPr>
        </a:p>
      </dgm:t>
    </dgm:pt>
    <dgm:pt modelId="{E84D1D63-ED57-4E1D-8B5E-330DB9A1A141}" type="parTrans" cxnId="{F004103A-5BC5-40CE-87AC-CAE5BE1488F8}">
      <dgm:prSet/>
      <dgm:spPr/>
      <dgm:t>
        <a:bodyPr/>
        <a:lstStyle/>
        <a:p>
          <a:endParaRPr lang="ru-RU"/>
        </a:p>
      </dgm:t>
    </dgm:pt>
    <dgm:pt modelId="{7A2DD8BB-186F-4807-888B-6A1BF8EEC2B1}" type="sibTrans" cxnId="{F004103A-5BC5-40CE-87AC-CAE5BE1488F8}">
      <dgm:prSet/>
      <dgm:spPr/>
      <dgm:t>
        <a:bodyPr/>
        <a:lstStyle/>
        <a:p>
          <a:endParaRPr lang="ru-RU"/>
        </a:p>
      </dgm:t>
    </dgm:pt>
    <dgm:pt modelId="{87FA8C0A-4829-4448-8441-35EF357859E0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000" dirty="0" smtClean="0">
              <a:latin typeface="Century Schoolbook" pitchFamily="18" charset="0"/>
            </a:rPr>
            <a:t>ПЛЮС: Более устойчив к окклюзии, сложным сценам и сложному освещению</a:t>
          </a:r>
          <a:endParaRPr lang="ru-RU" sz="2000" dirty="0">
            <a:latin typeface="Century Schoolbook" pitchFamily="18" charset="0"/>
          </a:endParaRPr>
        </a:p>
      </dgm:t>
    </dgm:pt>
    <dgm:pt modelId="{2269A1D2-1AC8-449E-98E1-A64F5B030F99}" type="parTrans" cxnId="{D3D3F8B8-08D5-40E7-A56C-2E1255B655C4}">
      <dgm:prSet/>
      <dgm:spPr/>
      <dgm:t>
        <a:bodyPr/>
        <a:lstStyle/>
        <a:p>
          <a:endParaRPr lang="ru-RU"/>
        </a:p>
      </dgm:t>
    </dgm:pt>
    <dgm:pt modelId="{40D9623C-AD98-4298-B177-17DD3E213BCD}" type="sibTrans" cxnId="{D3D3F8B8-08D5-40E7-A56C-2E1255B655C4}">
      <dgm:prSet/>
      <dgm:spPr/>
      <dgm:t>
        <a:bodyPr/>
        <a:lstStyle/>
        <a:p>
          <a:endParaRPr lang="ru-RU"/>
        </a:p>
      </dgm:t>
    </dgm:pt>
    <dgm:pt modelId="{2BCF892E-7C9C-49EA-86B2-041320B52218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000" dirty="0" smtClean="0">
              <a:latin typeface="Century Schoolbook" pitchFamily="18" charset="0"/>
            </a:rPr>
            <a:t>МИНУС: Огромное количество обучающих данных</a:t>
          </a:r>
          <a:endParaRPr lang="ru-RU" sz="2000" dirty="0">
            <a:latin typeface="Century Schoolbook" pitchFamily="18" charset="0"/>
          </a:endParaRPr>
        </a:p>
      </dgm:t>
    </dgm:pt>
    <dgm:pt modelId="{4CE3F903-7FFF-4CFC-B72A-6EFACCB84CA3}" type="parTrans" cxnId="{F95D65B8-1B12-46E8-A55D-87FD6519B883}">
      <dgm:prSet/>
      <dgm:spPr/>
      <dgm:t>
        <a:bodyPr/>
        <a:lstStyle/>
        <a:p>
          <a:endParaRPr lang="ru-RU"/>
        </a:p>
      </dgm:t>
    </dgm:pt>
    <dgm:pt modelId="{E6883F87-988C-439C-9CA9-01A1565D14FE}" type="sibTrans" cxnId="{F95D65B8-1B12-46E8-A55D-87FD6519B883}">
      <dgm:prSet/>
      <dgm:spPr/>
      <dgm:t>
        <a:bodyPr/>
        <a:lstStyle/>
        <a:p>
          <a:endParaRPr lang="ru-RU"/>
        </a:p>
      </dgm:t>
    </dgm:pt>
    <dgm:pt modelId="{EFFE47A0-313C-47AF-B46C-A31E5F942849}" type="pres">
      <dgm:prSet presAssocID="{3869718C-A962-44A2-AD96-A61FB341702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B64AE5-D0B3-4B05-B48D-096B004413B1}" type="pres">
      <dgm:prSet presAssocID="{FA0ACD69-D696-456B-A2CE-FAF730DB5EF3}" presName="linNod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/>
        </a:p>
      </dgm:t>
    </dgm:pt>
    <dgm:pt modelId="{961D1E17-B951-4C7C-8A88-383F2457FE48}" type="pres">
      <dgm:prSet presAssocID="{FA0ACD69-D696-456B-A2CE-FAF730DB5EF3}" presName="parentShp" presStyleLbl="node1" presStyleIdx="0" presStyleCnt="2" custScaleX="83196" custScaleY="76857" custLinFactNeighborX="-19595" custLinFactNeighborY="6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79C16-AFA7-4BC9-BC60-4706170AAD35}" type="pres">
      <dgm:prSet presAssocID="{FA0ACD69-D696-456B-A2CE-FAF730DB5EF3}" presName="childShp" presStyleLbl="bgAccFollowNode1" presStyleIdx="0" presStyleCnt="2" custScaleX="146695" custScaleY="13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0EA4E-7693-4FEB-B1EC-3F4BAD20D370}" type="pres">
      <dgm:prSet presAssocID="{2093F273-42BA-4080-B75F-420EAC506F96}" presName="spacing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/>
        </a:p>
      </dgm:t>
    </dgm:pt>
    <dgm:pt modelId="{1BF849EB-B94A-445D-9CD2-81CA5C83A359}" type="pres">
      <dgm:prSet presAssocID="{E40F2036-3594-4F86-BC3C-25AEA4C77F78}" presName="linNod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/>
        </a:p>
      </dgm:t>
    </dgm:pt>
    <dgm:pt modelId="{AE0A3C7D-600A-4A01-97C3-DEF395873850}" type="pres">
      <dgm:prSet presAssocID="{E40F2036-3594-4F86-BC3C-25AEA4C77F78}" presName="parentShp" presStyleLbl="node1" presStyleIdx="1" presStyleCnt="2" custScaleX="76501" custScaleY="70369" custLinFactNeighborX="-2266" custLinFactNeighborY="4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453EBB-0E70-4096-A67D-ACAB0CAF7FCF}" type="pres">
      <dgm:prSet presAssocID="{E40F2036-3594-4F86-BC3C-25AEA4C77F78}" presName="childShp" presStyleLbl="bgAccFollowNode1" presStyleIdx="1" presStyleCnt="2" custAng="0" custScaleX="149570" custScaleY="152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64623A-F725-4CBA-B52A-7FB98EEE1874}" srcId="{FA0ACD69-D696-456B-A2CE-FAF730DB5EF3}" destId="{F62C1FEA-6C8F-49E6-8DF4-07A24AAAE48C}" srcOrd="0" destOrd="0" parTransId="{643F4DCE-0304-4BE9-8B25-A7C9FC83055A}" sibTransId="{93DDA87D-07BC-4058-AF81-0D512E3B2FD5}"/>
    <dgm:cxn modelId="{4A539718-4B9C-429E-BAD2-89F8B4C2F9AB}" type="presOf" srcId="{F62C1FEA-6C8F-49E6-8DF4-07A24AAAE48C}" destId="{59779C16-AFA7-4BC9-BC60-4706170AAD35}" srcOrd="0" destOrd="0" presId="urn:microsoft.com/office/officeart/2005/8/layout/vList6"/>
    <dgm:cxn modelId="{2D0193B4-AF44-4372-BE4A-2B6582203888}" srcId="{3869718C-A962-44A2-AD96-A61FB3417026}" destId="{FA0ACD69-D696-456B-A2CE-FAF730DB5EF3}" srcOrd="0" destOrd="0" parTransId="{B3A8F628-4D91-40FF-98E4-45CD7E6F0331}" sibTransId="{2093F273-42BA-4080-B75F-420EAC506F96}"/>
    <dgm:cxn modelId="{9A434070-9BA6-42B0-8866-02D6EE9FA5A4}" type="presOf" srcId="{87FA8C0A-4829-4448-8441-35EF357859E0}" destId="{74453EBB-0E70-4096-A67D-ACAB0CAF7FCF}" srcOrd="0" destOrd="0" presId="urn:microsoft.com/office/officeart/2005/8/layout/vList6"/>
    <dgm:cxn modelId="{7B067FB7-DAEF-4E2D-9CE0-187EDFE72811}" type="presOf" srcId="{E40F2036-3594-4F86-BC3C-25AEA4C77F78}" destId="{AE0A3C7D-600A-4A01-97C3-DEF395873850}" srcOrd="0" destOrd="0" presId="urn:microsoft.com/office/officeart/2005/8/layout/vList6"/>
    <dgm:cxn modelId="{5C7D2CF4-52DA-4301-A9C4-CA5526B90624}" type="presOf" srcId="{6E1F1851-945E-4D94-8F4E-D0F4C4200851}" destId="{59779C16-AFA7-4BC9-BC60-4706170AAD35}" srcOrd="0" destOrd="1" presId="urn:microsoft.com/office/officeart/2005/8/layout/vList6"/>
    <dgm:cxn modelId="{49B2B4F0-0F9C-4032-83FE-DF9E248463BC}" type="presOf" srcId="{FA0ACD69-D696-456B-A2CE-FAF730DB5EF3}" destId="{961D1E17-B951-4C7C-8A88-383F2457FE48}" srcOrd="0" destOrd="0" presId="urn:microsoft.com/office/officeart/2005/8/layout/vList6"/>
    <dgm:cxn modelId="{6A400E8F-3EA0-447C-99D7-369EC44C2171}" type="presOf" srcId="{3869718C-A962-44A2-AD96-A61FB3417026}" destId="{EFFE47A0-313C-47AF-B46C-A31E5F942849}" srcOrd="0" destOrd="0" presId="urn:microsoft.com/office/officeart/2005/8/layout/vList6"/>
    <dgm:cxn modelId="{C70DA99D-220A-4A9E-A09F-CF22D8DCC8C4}" type="presOf" srcId="{2BCF892E-7C9C-49EA-86B2-041320B52218}" destId="{74453EBB-0E70-4096-A67D-ACAB0CAF7FCF}" srcOrd="0" destOrd="1" presId="urn:microsoft.com/office/officeart/2005/8/layout/vList6"/>
    <dgm:cxn modelId="{8812DDFF-B485-4EAF-859E-812BE1498968}" srcId="{FA0ACD69-D696-456B-A2CE-FAF730DB5EF3}" destId="{6E1F1851-945E-4D94-8F4E-D0F4C4200851}" srcOrd="1" destOrd="0" parTransId="{E69A3BE2-6AE0-4D9A-98A7-9F39AE289327}" sibTransId="{130856EE-BC5D-459B-A607-443C69648856}"/>
    <dgm:cxn modelId="{D3D3F8B8-08D5-40E7-A56C-2E1255B655C4}" srcId="{E40F2036-3594-4F86-BC3C-25AEA4C77F78}" destId="{87FA8C0A-4829-4448-8441-35EF357859E0}" srcOrd="0" destOrd="0" parTransId="{2269A1D2-1AC8-449E-98E1-A64F5B030F99}" sibTransId="{40D9623C-AD98-4298-B177-17DD3E213BCD}"/>
    <dgm:cxn modelId="{F95D65B8-1B12-46E8-A55D-87FD6519B883}" srcId="{E40F2036-3594-4F86-BC3C-25AEA4C77F78}" destId="{2BCF892E-7C9C-49EA-86B2-041320B52218}" srcOrd="1" destOrd="0" parTransId="{4CE3F903-7FFF-4CFC-B72A-6EFACCB84CA3}" sibTransId="{E6883F87-988C-439C-9CA9-01A1565D14FE}"/>
    <dgm:cxn modelId="{F004103A-5BC5-40CE-87AC-CAE5BE1488F8}" srcId="{3869718C-A962-44A2-AD96-A61FB3417026}" destId="{E40F2036-3594-4F86-BC3C-25AEA4C77F78}" srcOrd="1" destOrd="0" parTransId="{E84D1D63-ED57-4E1D-8B5E-330DB9A1A141}" sibTransId="{7A2DD8BB-186F-4807-888B-6A1BF8EEC2B1}"/>
    <dgm:cxn modelId="{EC54A211-3B2C-47A8-9F21-373F7B9CE334}" type="presParOf" srcId="{EFFE47A0-313C-47AF-B46C-A31E5F942849}" destId="{F0B64AE5-D0B3-4B05-B48D-096B004413B1}" srcOrd="0" destOrd="0" presId="urn:microsoft.com/office/officeart/2005/8/layout/vList6"/>
    <dgm:cxn modelId="{53A53951-0286-4C3C-91EB-0AE238B808B5}" type="presParOf" srcId="{F0B64AE5-D0B3-4B05-B48D-096B004413B1}" destId="{961D1E17-B951-4C7C-8A88-383F2457FE48}" srcOrd="0" destOrd="0" presId="urn:microsoft.com/office/officeart/2005/8/layout/vList6"/>
    <dgm:cxn modelId="{E44C2ED8-631B-4A2D-93FC-E4884CA90066}" type="presParOf" srcId="{F0B64AE5-D0B3-4B05-B48D-096B004413B1}" destId="{59779C16-AFA7-4BC9-BC60-4706170AAD35}" srcOrd="1" destOrd="0" presId="urn:microsoft.com/office/officeart/2005/8/layout/vList6"/>
    <dgm:cxn modelId="{40EE1E2B-F4EF-4EC6-986A-AF002FFE60FC}" type="presParOf" srcId="{EFFE47A0-313C-47AF-B46C-A31E5F942849}" destId="{1230EA4E-7693-4FEB-B1EC-3F4BAD20D370}" srcOrd="1" destOrd="0" presId="urn:microsoft.com/office/officeart/2005/8/layout/vList6"/>
    <dgm:cxn modelId="{2902BC53-0F65-4B21-8D85-0B2CB48E27E3}" type="presParOf" srcId="{EFFE47A0-313C-47AF-B46C-A31E5F942849}" destId="{1BF849EB-B94A-445D-9CD2-81CA5C83A359}" srcOrd="2" destOrd="0" presId="urn:microsoft.com/office/officeart/2005/8/layout/vList6"/>
    <dgm:cxn modelId="{ED210079-0541-46F2-A226-BEC3E7B4704F}" type="presParOf" srcId="{1BF849EB-B94A-445D-9CD2-81CA5C83A359}" destId="{AE0A3C7D-600A-4A01-97C3-DEF395873850}" srcOrd="0" destOrd="0" presId="urn:microsoft.com/office/officeart/2005/8/layout/vList6"/>
    <dgm:cxn modelId="{57938E29-A8E0-45DE-83D5-08AF8A07ECE8}" type="presParOf" srcId="{1BF849EB-B94A-445D-9CD2-81CA5C83A359}" destId="{74453EBB-0E70-4096-A67D-ACAB0CAF7FC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779C16-AFA7-4BC9-BC60-4706170AAD35}">
      <dsp:nvSpPr>
        <dsp:cNvPr id="0" name=""/>
        <dsp:cNvSpPr/>
      </dsp:nvSpPr>
      <dsp:spPr>
        <a:xfrm>
          <a:off x="1837701" y="574"/>
          <a:ext cx="4858170" cy="21126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Century Schoolbook" pitchFamily="18" charset="0"/>
            </a:rPr>
            <a:t>ПЛЮС: Не требуют аннотированных изображений</a:t>
          </a:r>
          <a:endParaRPr lang="ru-RU" sz="2000" kern="1200" baseline="-25000" dirty="0">
            <a:latin typeface="Century Schoolbook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Century Schoolbook" pitchFamily="18" charset="0"/>
            </a:rPr>
            <a:t>МИНУС: Ограничены несколькими факторами</a:t>
          </a:r>
          <a:endParaRPr lang="ru-RU" sz="2000" kern="1200" dirty="0">
            <a:latin typeface="Century Schoolbook" pitchFamily="18" charset="0"/>
          </a:endParaRPr>
        </a:p>
      </dsp:txBody>
      <dsp:txXfrm>
        <a:off x="1837701" y="574"/>
        <a:ext cx="4858170" cy="2112674"/>
      </dsp:txXfrm>
    </dsp:sp>
    <dsp:sp modelId="{961D1E17-B951-4C7C-8A88-383F2457FE48}">
      <dsp:nvSpPr>
        <dsp:cNvPr id="0" name=""/>
        <dsp:cNvSpPr/>
      </dsp:nvSpPr>
      <dsp:spPr>
        <a:xfrm>
          <a:off x="0" y="576060"/>
          <a:ext cx="1836828" cy="1160575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itchFamily="18" charset="0"/>
            </a:rPr>
            <a:t>КЛАССИЧЕСКИЙ МЕТОД РО</a:t>
          </a:r>
          <a:endParaRPr lang="ru-RU" sz="1200" b="1" kern="1200" dirty="0">
            <a:latin typeface="Century Schoolbook" pitchFamily="18" charset="0"/>
          </a:endParaRPr>
        </a:p>
      </dsp:txBody>
      <dsp:txXfrm>
        <a:off x="0" y="576060"/>
        <a:ext cx="1836828" cy="1160575"/>
      </dsp:txXfrm>
    </dsp:sp>
    <dsp:sp modelId="{74453EBB-0E70-4096-A67D-ACAB0CAF7FCF}">
      <dsp:nvSpPr>
        <dsp:cNvPr id="0" name=""/>
        <dsp:cNvSpPr/>
      </dsp:nvSpPr>
      <dsp:spPr>
        <a:xfrm>
          <a:off x="1704584" y="2264253"/>
          <a:ext cx="4988596" cy="23032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Century Schoolbook" pitchFamily="18" charset="0"/>
            </a:rPr>
            <a:t>ПЛЮС: Более устойчив к окклюзии, сложным сценам и сложному освещению</a:t>
          </a:r>
          <a:endParaRPr lang="ru-RU" sz="2000" kern="1200" dirty="0">
            <a:latin typeface="Century Schoolbook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Century Schoolbook" pitchFamily="18" charset="0"/>
            </a:rPr>
            <a:t>МИНУС: Огромное количество обучающих данных</a:t>
          </a:r>
          <a:endParaRPr lang="ru-RU" sz="2000" kern="1200" dirty="0">
            <a:latin typeface="Century Schoolbook" pitchFamily="18" charset="0"/>
          </a:endParaRPr>
        </a:p>
      </dsp:txBody>
      <dsp:txXfrm>
        <a:off x="1704584" y="2264253"/>
        <a:ext cx="4988596" cy="2303227"/>
      </dsp:txXfrm>
    </dsp:sp>
    <dsp:sp modelId="{AE0A3C7D-600A-4A01-97C3-DEF395873850}">
      <dsp:nvSpPr>
        <dsp:cNvPr id="0" name=""/>
        <dsp:cNvSpPr/>
      </dsp:nvSpPr>
      <dsp:spPr>
        <a:xfrm>
          <a:off x="0" y="2952321"/>
          <a:ext cx="1701021" cy="1062604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itchFamily="18" charset="0"/>
            </a:rPr>
            <a:t>СОВРЕМЕННЫЙ МЕТОД РО</a:t>
          </a:r>
          <a:endParaRPr lang="ru-RU" sz="1200" b="1" kern="1200" dirty="0">
            <a:latin typeface="Century Schoolbook" pitchFamily="18" charset="0"/>
          </a:endParaRPr>
        </a:p>
      </dsp:txBody>
      <dsp:txXfrm>
        <a:off x="0" y="2952321"/>
        <a:ext cx="1701021" cy="1062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37626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1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ОБЩИЕ ВОПРОСЫ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/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</a:br>
            <a:r>
              <a:rPr lang="ru-RU" sz="53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РАСПОЗНАВАНИЯ ОБРАЗОВ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661248"/>
            <a:ext cx="4528592" cy="910952"/>
          </a:xfrm>
        </p:spPr>
        <p:txBody>
          <a:bodyPr>
            <a:normAutofit fontScale="77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Подготовила: Миронец Алёна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Студент 2 курса ФИТКБ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992888" cy="1512168"/>
          </a:xfrm>
          <a:blipFill>
            <a:blip r:embed="rId3" cstate="print">
              <a:lum/>
            </a:blip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1960-е</a:t>
            </a:r>
            <a:r>
              <a:rPr lang="ru-RU" sz="49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  </a:t>
            </a:r>
            <a:r>
              <a:rPr lang="ru-RU" sz="53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  <a:cs typeface="DilleniaUPC" pitchFamily="18" charset="-34"/>
              </a:rPr>
              <a:t>золотой век </a:t>
            </a:r>
            <a:r>
              <a:rPr lang="ru-RU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советской науки</a:t>
            </a:r>
            <a:r>
              <a:rPr lang="ru-RU" sz="28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/>
            </a:r>
            <a:br>
              <a:rPr lang="ru-RU" sz="28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</a:br>
            <a:r>
              <a:rPr lang="ru-RU" sz="28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ru-RU" sz="2800" b="1" dirty="0">
              <a:ln w="3175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Содержимое 3" descr="ивахненко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30000"/>
          </a:blip>
          <a:stretch>
            <a:fillRect/>
          </a:stretch>
        </p:blipFill>
        <p:spPr>
          <a:xfrm>
            <a:off x="1475656" y="2708920"/>
            <a:ext cx="5040560" cy="3150350"/>
          </a:xfrm>
          <a:blipFill dpi="0" rotWithShape="1">
            <a:blip r:embed="rId5" cstate="print">
              <a:lum bright="-30000"/>
            </a:blip>
            <a:srcRect/>
            <a:tile tx="0" ty="0" sx="100000" sy="100000" flip="none" algn="tl"/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ikiproject-brazil-tasks-icon-new-tasks-1683052.png"/>
          <p:cNvPicPr>
            <a:picLocks noChangeAspect="1"/>
          </p:cNvPicPr>
          <p:nvPr/>
        </p:nvPicPr>
        <p:blipFill>
          <a:blip r:embed="rId3" cstate="print"/>
          <a:srcRect l="8769" t="6224" r="8798" b="15039"/>
          <a:stretch>
            <a:fillRect/>
          </a:stretch>
        </p:blipFill>
        <p:spPr>
          <a:xfrm>
            <a:off x="2483768" y="4365104"/>
            <a:ext cx="944558" cy="845311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Рисунок 4" descr="56b6c3181a68d57980244b84eeaff9ff.png"/>
          <p:cNvPicPr>
            <a:picLocks noChangeAspect="1"/>
          </p:cNvPicPr>
          <p:nvPr/>
        </p:nvPicPr>
        <p:blipFill>
          <a:blip r:embed="rId4" cstate="print"/>
          <a:srcRect l="27320" t="14091" r="26061" b="14090"/>
          <a:stretch>
            <a:fillRect/>
          </a:stretch>
        </p:blipFill>
        <p:spPr>
          <a:xfrm>
            <a:off x="1115616" y="4941168"/>
            <a:ext cx="1545387" cy="1587154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820472" cy="234888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Распознавание образов – это научная дисциплина, целью которой является классификация объектов по нескольким категориям или классам.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3" name="Рисунок 2" descr="kisspng-hospital-clinic-medicine-computer-icons-medical-to--5b78722cd14b87.1977270415346202048573.jpg"/>
          <p:cNvPicPr>
            <a:picLocks noChangeAspect="1"/>
          </p:cNvPicPr>
          <p:nvPr/>
        </p:nvPicPr>
        <p:blipFill>
          <a:blip r:embed="rId5" cstate="print"/>
          <a:srcRect l="22078" r="22078" b="3710"/>
          <a:stretch>
            <a:fillRect/>
          </a:stretch>
        </p:blipFill>
        <p:spPr>
          <a:xfrm rot="10800000" flipH="1" flipV="1">
            <a:off x="3419872" y="2780928"/>
            <a:ext cx="1872208" cy="1828668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Рисунок 3" descr="значок-г-аза-47577428.jpg"/>
          <p:cNvPicPr>
            <a:picLocks noChangeAspect="1"/>
          </p:cNvPicPr>
          <p:nvPr/>
        </p:nvPicPr>
        <p:blipFill>
          <a:blip r:embed="rId6" cstate="print"/>
          <a:srcRect l="8657" t="8657" r="8657" b="8657"/>
          <a:stretch>
            <a:fillRect/>
          </a:stretch>
        </p:blipFill>
        <p:spPr>
          <a:xfrm>
            <a:off x="3419872" y="4653136"/>
            <a:ext cx="1440160" cy="144016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Рисунок 5" descr="controlling-maya-with-your-voice-vr-plugin-31873.png"/>
          <p:cNvPicPr>
            <a:picLocks noChangeAspect="1"/>
          </p:cNvPicPr>
          <p:nvPr/>
        </p:nvPicPr>
        <p:blipFill>
          <a:blip r:embed="rId7" cstate="print"/>
          <a:srcRect l="8085" t="8293" r="9445" b="7123"/>
          <a:stretch>
            <a:fillRect/>
          </a:stretch>
        </p:blipFill>
        <p:spPr>
          <a:xfrm>
            <a:off x="5436096" y="2132856"/>
            <a:ext cx="2339752" cy="2339752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47664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ПРОЦЕДУРА  ТЕОРИИ РАСПОЗНАВАНИЯ ОБРАЗОВ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Рисунок 2" descr="data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956" y="3068960"/>
            <a:ext cx="4770107" cy="3577580"/>
          </a:xfrm>
          <a:prstGeom prst="flowChartConnector">
            <a:avLst/>
          </a:prstGeom>
          <a:ln w="57150">
            <a:solidFill>
              <a:srgbClr val="00B0F0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36718" y="1340768"/>
            <a:ext cx="9180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Существует два варианта распознавания: простой и сложный</a:t>
            </a:r>
            <a:endParaRPr kumimoji="0" lang="ru-RU" sz="2000" b="1" i="0" u="none" strike="noStrike" normalizeH="0" baseline="0" dirty="0" smtClean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88840"/>
            <a:ext cx="516632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●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Простейшим вариантом распознавания является строгий запрос на поиск объекта в базе данных по его признакам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3096"/>
            <a:ext cx="4572000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●Более сложными вариантами распознавания является нечеткий запрос с неполнотой информации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6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НЕДОСТАТКИ ТЕОРИИ РАСПОЗНАВАНИЯ ОБРАЗОВ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7410" name="Picture 2" descr="https://klike.net/uploads/posts/2022-11/1667362340_3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346" y="2852936"/>
            <a:ext cx="2261538" cy="1624838"/>
          </a:xfrm>
          <a:prstGeom prst="hexagon">
            <a:avLst/>
          </a:prstGeom>
          <a:noFill/>
        </p:spPr>
      </p:pic>
      <p:pic>
        <p:nvPicPr>
          <p:cNvPr id="6" name="Рисунок 5" descr="билометр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9345">
            <a:off x="7052961" y="3706513"/>
            <a:ext cx="2053641" cy="1477930"/>
          </a:xfrm>
          <a:prstGeom prst="flowChartPreparation">
            <a:avLst/>
          </a:prstGeom>
        </p:spPr>
      </p:pic>
      <p:pic>
        <p:nvPicPr>
          <p:cNvPr id="7" name="Рисунок 6" descr="значок-г-аза-47577428.jpg"/>
          <p:cNvPicPr>
            <a:picLocks noChangeAspect="1"/>
          </p:cNvPicPr>
          <p:nvPr/>
        </p:nvPicPr>
        <p:blipFill>
          <a:blip r:embed="rId5" cstate="print"/>
          <a:srcRect l="11812" t="14765" r="14361" b="14361"/>
          <a:stretch>
            <a:fillRect/>
          </a:stretch>
        </p:blipFill>
        <p:spPr>
          <a:xfrm>
            <a:off x="5071346" y="4581128"/>
            <a:ext cx="2304256" cy="1630737"/>
          </a:xfrm>
          <a:prstGeom prst="flowChartPreparation">
            <a:avLst/>
          </a:prstGeom>
        </p:spPr>
      </p:pic>
      <p:pic>
        <p:nvPicPr>
          <p:cNvPr id="8" name="Рисунок 7" descr="c59cb4d6dda0d97d72600fc66821bbc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7654">
            <a:off x="3005536" y="5391941"/>
            <a:ext cx="2400659" cy="1553817"/>
          </a:xfrm>
          <a:prstGeom prst="flowChartPreparation">
            <a:avLst/>
          </a:prstGeom>
        </p:spPr>
      </p:pic>
      <p:pic>
        <p:nvPicPr>
          <p:cNvPr id="10" name="Рисунок 9" descr="29393_origin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 flipV="1">
            <a:off x="7087568" y="1988840"/>
            <a:ext cx="1944217" cy="1573482"/>
          </a:xfrm>
          <a:prstGeom prst="flowChartPreparation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1700808"/>
            <a:ext cx="4572000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– Признаки имеют разный вес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2780928"/>
            <a:ext cx="4572000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- Классификация самого запроса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3861048"/>
            <a:ext cx="457200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-Изображения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могут быть нечёткими, зашумлёнными и низкого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качества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МЕТОДЫ </a:t>
            </a:r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РАСПОЗНАВАНИЯ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 ОБРАЗОВ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87624" y="1844824"/>
          <a:ext cx="6696744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5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ommunication-1927697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268760"/>
            <a:ext cx="6302239" cy="40324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9817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ru-RU" sz="2800" b="1" dirty="0" smtClean="0">
                <a:ln w="50800">
                  <a:solidFill>
                    <a:schemeClr val="bg2"/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Математические методы обработки изображений имеют самые разнообразные применения</a:t>
            </a:r>
            <a:endParaRPr lang="ru-RU" sz="2800" b="1" dirty="0">
              <a:ln w="50800">
                <a:solidFill>
                  <a:schemeClr val="bg2"/>
                </a:solidFill>
              </a:ln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4797152"/>
            <a:ext cx="5148064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ru-RU" sz="2800" b="1" dirty="0" err="1" smtClean="0">
                <a:ln w="50800">
                  <a:solidFill>
                    <a:schemeClr val="bg2"/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Нейросетевые</a:t>
            </a:r>
            <a:r>
              <a:rPr lang="ru-RU" sz="2800" b="1" dirty="0" smtClean="0">
                <a:ln w="50800">
                  <a:solidFill>
                    <a:schemeClr val="bg2"/>
                  </a:solidFill>
                </a:ln>
                <a:solidFill>
                  <a:schemeClr val="bg1">
                    <a:shade val="50000"/>
                  </a:schemeClr>
                </a:solidFill>
                <a:latin typeface="Century Schoolbook" pitchFamily="18" charset="0"/>
              </a:rPr>
              <a:t> методы обеспечивают быстрое и надёжное распознавание изображений</a:t>
            </a:r>
            <a:endParaRPr lang="ru-RU" sz="2800" b="1" dirty="0">
              <a:ln w="50800">
                <a:solidFill>
                  <a:schemeClr val="bg2"/>
                </a:solidFill>
              </a:ln>
              <a:solidFill>
                <a:schemeClr val="bg1">
                  <a:shade val="50000"/>
                </a:schemeClr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149</Words>
  <Application>Microsoft Office PowerPoint</Application>
  <PresentationFormat>Экран (4:3)</PresentationFormat>
  <Paragraphs>22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ОБЩИЕ ВОПРОСЫ РАСПОЗНАВАНИЯ ОБРАЗОВ</vt:lpstr>
      <vt:lpstr>1960-е  золотой век советской науки  </vt:lpstr>
      <vt:lpstr>Распознавание образов – это научная дисциплина, целью которой является классификация объектов по нескольким категориям или классам.</vt:lpstr>
      <vt:lpstr>ПРОЦЕДУРА  ТЕОРИИ РАСПОЗНАВАНИЯ ОБРАЗОВ </vt:lpstr>
      <vt:lpstr>НЕДОСТАТКИ ТЕОРИИ РАСПОЗНАВАНИЯ ОБРАЗОВ</vt:lpstr>
      <vt:lpstr>МЕТОДЫ РАСПОЗНАВАНИЯ ОБРАЗОВ</vt:lpstr>
      <vt:lpstr>Математические методы обработки изображений имеют самые разнообразные применения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вопросы распознавания образов</dc:title>
  <dc:creator>Lenovo</dc:creator>
  <cp:lastModifiedBy>Lenovo</cp:lastModifiedBy>
  <cp:revision>25</cp:revision>
  <dcterms:created xsi:type="dcterms:W3CDTF">2023-04-15T17:04:28Z</dcterms:created>
  <dcterms:modified xsi:type="dcterms:W3CDTF">2023-04-16T12:03:07Z</dcterms:modified>
</cp:coreProperties>
</file>