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7" r:id="rId6"/>
    <p:sldId id="292" r:id="rId7"/>
    <p:sldId id="265" r:id="rId8"/>
    <p:sldId id="266" r:id="rId9"/>
    <p:sldId id="293" r:id="rId10"/>
    <p:sldId id="261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262" r:id="rId19"/>
    <p:sldId id="273" r:id="rId20"/>
    <p:sldId id="301" r:id="rId21"/>
    <p:sldId id="274" r:id="rId22"/>
    <p:sldId id="277" r:id="rId23"/>
    <p:sldId id="280" r:id="rId24"/>
    <p:sldId id="268" r:id="rId25"/>
    <p:sldId id="284" r:id="rId26"/>
    <p:sldId id="303" r:id="rId27"/>
    <p:sldId id="302" r:id="rId28"/>
    <p:sldId id="304" r:id="rId29"/>
    <p:sldId id="269" r:id="rId30"/>
    <p:sldId id="270" r:id="rId31"/>
    <p:sldId id="281" r:id="rId32"/>
    <p:sldId id="275" r:id="rId33"/>
    <p:sldId id="276" r:id="rId34"/>
    <p:sldId id="278" r:id="rId35"/>
    <p:sldId id="285" r:id="rId36"/>
    <p:sldId id="286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66"/>
    <a:srgbClr val="339966"/>
    <a:srgbClr val="008080"/>
    <a:srgbClr val="00CC00"/>
    <a:srgbClr val="00FFFF"/>
    <a:srgbClr val="0066CC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85842" autoAdjust="0"/>
  </p:normalViewPr>
  <p:slideViewPr>
    <p:cSldViewPr>
      <p:cViewPr>
        <p:scale>
          <a:sx n="66" d="100"/>
          <a:sy n="66" d="100"/>
        </p:scale>
        <p:origin x="-151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983C42-88B0-4931-BC50-973654205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5%D0%B4%D0%B2%D0%B5%D0%B4%D0%B5%D0%B2,_%D0%94%D0%BC%D0%B8%D1%82%D1%80%D0%B8%D0%B9_%D0%90%D0%BD%D0%B0%D1%82%D0%BE%D0%BB%D1%8C%D0%B5%D0%B2%D0%B8%D1%87" TargetMode="External"/><Relationship Id="rId3" Type="http://schemas.openxmlformats.org/officeDocument/2006/relationships/hyperlink" Target="https://ru.wikipedia.org/wiki/2000_%D0%B3%D0%BE%D0%B4" TargetMode="External"/><Relationship Id="rId7" Type="http://schemas.openxmlformats.org/officeDocument/2006/relationships/hyperlink" Target="https://ru.wikipedia.org/wiki/%D0%9F%D1%80%D0%B5%D0%B7%D0%B8%D0%B4%D0%B5%D0%BD%D1%82_%D0%A0%D0%BE%D1%81%D1%81%D0%B8%D0%B9%D1%81%D0%BA%D0%BE%D0%B9_%D0%A4%D0%B5%D0%B4%D0%B5%D1%80%D0%B0%D1%86%D0%B8%D0%B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2%D0%B5%D0%BF%D0%BB%D0%BE%D0%B2%D1%8B%D0%B4%D0%B5%D0%BB%D1%8F%D1%8E%D1%89%D0%B0%D1%8F_%D1%81%D0%B1%D0%BE%D1%80%D0%BA%D0%B0" TargetMode="External"/><Relationship Id="rId5" Type="http://schemas.openxmlformats.org/officeDocument/2006/relationships/hyperlink" Target="https://ru.wikipedia.org/wiki/2002_%D0%B3%D0%BE%D0%B4" TargetMode="External"/><Relationship Id="rId4" Type="http://schemas.openxmlformats.org/officeDocument/2006/relationships/hyperlink" Target="https://ru.wikipedia.org/wiki/29_%D0%B0%D0%BF%D1%80%D0%B5%D0%BB%D1%8F" TargetMode="External"/><Relationship Id="rId9" Type="http://schemas.openxmlformats.org/officeDocument/2006/relationships/hyperlink" Target="https://ru.wikipedia.org/wiki/%D0%9E%D0%B1%D0%BD%D0%B8%D0%BD%D1%81%D0%BA%D0%B0%D1%8F_%D0%90%D0%AD%D0%A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30F0E-5D9A-4385-91D1-E5EFB5C83B3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Минеральные ресурсы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– первоисточник, исходная основа человеческой цивилизации практически во всех фазах ее развития: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Топливные полезные ископаемые;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Рудные полезные ископаемые;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Нерудные полезные ископаемые.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Современные темпы энергопотребления растут в геометрической прогрессии. Если даже учесть, что темпы роста потребления электроэнергии несколько сократятся из-за совершенствования энергосберегающих технологий, запасов электрического сырья хватит максимум на 100 лет. Однако положение усугубляется ещё и несоответствием структуры запасов и потребления органического сырья. Так, 80% запасов органического топлива приходится на уголь и лишь 20% на нефть и газ, в то время как 8/10 современного энергопотребления приходится на нефть и газ.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Следовательно, временные рамки ещё более сужаются. Однако  лишь сегодня человечество избавляется от идеологических представлений  о том, что они практически бесконечны. Ресурсы минерального сырья ограничены, фактически невосполнимы.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Наиболее часто на АЭС применяют 4 типа реакторов на тепловых нейтронах: </a:t>
            </a: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водо-водяные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 обычной водой в качестве замедлителя и теплоносителя;</a:t>
            </a: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графито-водные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 водяным теплоносителем и графитовым замедлителем;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тяжеловодные с водяным теплоносителем и тяжёлой водой в качестве замедлителя </a:t>
            </a: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графито-газовые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 газовым теплоноси­телем и графитовым замедлителем.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России строят главным образом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графито-водные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водо-водяные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реакторы. На АЭС США наибольшее распространение получили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водо-водяные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реакторы.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Графито-газо­вые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реакторы применяются в Англии. В атомной энергетике Канады преобла­дают АЭС с тяжеловодными реакторами.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АЭС являющиеся наиболее современным видом электростанций, имеют ряд существенных преимуществ перед другими видами электростанций: </a:t>
            </a: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 нормальных условиях функционирования они абсолютно не загрязняют окружающую среду, </a:t>
            </a: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 требуют привязки к источнику сырья и соответственно могут быть размещены практически везде,</a:t>
            </a: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новые энергоблоки имеют мощность практически равную мощности средней ГЭС, однако коэффициент использования установленной мощности на АЭС (80%) значительно превышает этот показатель у ГЭС или ТЭС. Об экономичности и эффективности атомных электростанций может говорить тот факт, что из 1 кг урана можно получить столько же теплоты, сколь­ко при сжигании примерно 3000 т каменного угля.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Основными преимуществами атомной энергетики являются высокая конечная рентабельность и отсутствие выбросов в атмосферу продуктов сгорания, основными недостатками является потенциальная опасность радиоактивного заражения окружающей среды продуктами деления ядерного топлива при аварии и проблема переработки использованного ядерного топлива.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Однако нельзя не заметить опасность АЭС при возможных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форсмажорных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обстоятельствах: землетрясениях, ураганах, и т. п. — здесь старые модели энергоблоков представляют потенциальную опасность радиационного заражения территорий из-за неконтролируемого перегрева реактора.</a:t>
            </a:r>
          </a:p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83C42-88B0-4931-BC50-97365420565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83C42-88B0-4931-BC50-97365420565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МГД-генератор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энергетическая установка, в которой энергия рабочего тела (жидкой или газообразной электропроводящей среды), движущегося в магнитном поле, преобразуется непосредственно в электрическую энергию. Название "М. г." связано с тем, что движение таких сред описывается магнитной гидродинамикой. </a:t>
            </a:r>
          </a:p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83C42-88B0-4931-BC50-97365420565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термоионный преобразователь энергии, устройство для непосредственного преобразования тепловой энергии в электрическую на основе явления термоэлектронной эмиссии. Простейший ТЭП состоит из двух электродов (катода, или эмиттера, и анода, или коллектора, изготовляемых из тугоплавких металлов, обычно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W), разделённых вакуумным промежутком</a:t>
            </a:r>
          </a:p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Важные преимущества ТЭП по сравнению с традиционными электромашинными преобразователями - отсутствие в них движущихся частей, компактность, высокая надёжность, возможность эксплуатации без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83C42-88B0-4931-BC50-97365420565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(ТЭГ),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термоэлектрогенератор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устройство для прямого преобразования тепловой энергии в электрическую, принцип действия которого основан на эффекте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Зеебека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(см. Термоэлектрические явления). В состав ТЭГ входят: термобатареи, набранные из полупроводниковых термоэлементов, соединённых последовательно или параллельно; теплообменники горячих и холодных спаев термобатарей.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ТЭГ обладают рядом преимуществ перед традиционными электромашинными преобразователями энергии, например турбогенераторами, отсутствием движущихся частей, высокой надёжностью, простотой обслуживания. ТЭГ применяются для энергоснабжения удалённых и труднодоступных потребителей электроэнергии (автоматических маяков, навигационных буев, метеорологических станций, активных ретрансляторов, космических аппаратов, станций антикоррозионной защиты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газо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и нефтепроводов и т. п.). К недостаткам современных ТЭГ относятся низкий кпд и относительно высокая стоимость.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83C42-88B0-4931-BC50-97365420565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Электрохимический генератор (ЭХГ), химический источник тока, в котором реагенты (обычно газообразные или жидкие вещества) в ходе электрохимической реакции непрерывно поступают из специальных резервуаров к электродам. ЭХГ состоит из батареи топливных элементов, систем хранения и подачи реагентов, отвода продуктов реакции, контроля и автоматического управления.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Применение такого рода источников электрической энергии в радио- и телевизионных устройствах (рис.) и на транспортных средствах должно способствовать решению проблемы сохранения чистоты окружающей среды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83C42-88B0-4931-BC50-97365420565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AE9DD-877C-4945-AB86-DA1EDCA47B13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AE9DD-877C-4945-AB86-DA1EDCA47B13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Сооружаются ветроэлектрические станции преимущественно постоянного тока. Ветряное колесо приводит в движение динамо-машину – генератор электрического тока, который одновременно заряжает параллельно соединенные аккумуляторы. Аккумуляторная батарея автоматически подключается к генератору в тот момент, когда напряжение на его выходных клеммах становится больше, чем на клеммах батареи, и также автоматически отключается при противоположном соотношении.</a:t>
            </a:r>
          </a:p>
          <a:p>
            <a:pPr eaLnBrk="1" hangingPunct="1"/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Сегодня ветроэлектрические агрегаты надежно снабжают током нефтяников; они успешно работают в труднодоступных районах, на дальних островах, в Арктике, на тысячах сельскохозяйственных ферм, где нет поблизости крупных населенных пунктов и электростанций общего пользования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A510A-4689-406D-BF74-4A4FFA9169C9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BAB48-53F8-45E2-8E35-27A570A5A77A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2A9B9-1F25-4255-AF4A-6F785249BECF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Сегодня энергетика мира базируется на источниках энергии: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Горючих минеральных  ископаемых; 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Горючих органических ископаемых; 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Энергия рек. Нетрадиционные виды энергии; 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Энергия атома.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 современных темпах подорожания топливных ресурсов Земли проблема использования возобновляемых источников энергии становится всё более актуальной и характеризует энергетическую и экономическую независимости государства.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Энергетика земли – геотермальная энергетика базируется на использова­нии природной теплоты Земли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 геологической точки зрения геотермальные энерго­ресурсы можно разделить на гидротермальные конвективные системы, горячие сухие системы вулканического происхождения и системы с высоким тепловым потоком.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 категории гидротермальных конвективных систем относят подземные бассейны пара или горячей воды, ко­торые выходят на поверхность земли, образуя гейзеры, сернистые грязевые озера. Образование та­ких систем связано с наличием источника теплоты — го­рячей или расплавленной скальной породой, располо­женной относительно близко к поверхности земли. Гидротермальные конвективные системы обычно размещаются по границам тектонических плит земной коры, которым свойственна вулканическая активность.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 второму типу геотермальных ресурсов (горячие системы вулканического происхождения) относятся маг­ма и непроницаемые горячие сухие породы (зоны за­стывшей породы вокруг магмы и покрывающие ее скаль­ные породы). Получение геотермальной энергии непо­средственно из магмы пока технически неосуществимо.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Геотермальные системы третьего типа существуют в тех районах, где в зоне с высокими значениями теплово­го потока располагается глубокозалегающий осадочный бассейн. В таких районах, как Парижский или Венгерский бассейны, температура воды, поступающая из сква­жин, может достигать 100 °С.</a:t>
            </a:r>
          </a:p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83C42-88B0-4931-BC50-97365420565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22221-DEE6-48D2-AD93-F53E08F9E693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ru-RU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Энергия температурного градиента морской воды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3" tooltip="Английский язык"/>
              </a:rPr>
              <a:t>англ.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Ocean</a:t>
            </a:r>
            <a:r>
              <a:rPr lang="ru-RU" sz="1200" b="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Thermal</a:t>
            </a:r>
            <a:r>
              <a:rPr lang="ru-RU" sz="1200" b="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Energy</a:t>
            </a:r>
            <a:r>
              <a:rPr lang="ru-RU" sz="1200" b="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Conversion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 — один из видов возобновляемой энергии, позволяющий получать электроэнергию, используя разницу температур на поверхности и глубине мирового океана.</a:t>
            </a:r>
          </a:p>
          <a:p>
            <a:pPr eaLnBrk="1" hangingPunct="1"/>
            <a:endParaRPr lang="ru-RU" sz="1200" b="0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/>
            <a:r>
              <a:rPr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Основной задачей устройств, основанных на энергии температурного градиента морской воды, является получение человечеством необъятной солнечной энергии, аккумулируемой мировым океаном. Расчеты показывают, что за счет вертикальной разности температур тропического океана, вовлекая в процесс преобразования 5 % энергии от солнечного излучения на площади 4х10^13м². можно стабильно обеспечить генерирующие мощности на 10 000ГВт.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для использования приливной энергии наиболее подходящими можно считать такие места на морском побережье, где приливы имеют большую амплитуду, а контур и рельеф берега позволяют устроить большие замкнутые «бассейны».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83C42-88B0-4931-BC50-97365420565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22221-DEE6-48D2-AD93-F53E08F9E693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22221-DEE6-48D2-AD93-F53E08F9E693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3AB92-B46B-4F08-91B8-23005249CAF7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Водород, самый простой и легкий из всех химических элементов, можно считать идеальным топливом. Он имеется всюду, где есть вода. При сжигании водорода образуется вода, которую можно снова разложить на водород и кислород, причем этот процесс не вызывает никакого загрязнения окружающей среды. Водородное пламя не выделяет в атмосферу продуктов, которыми неизбежно сопровождается горение любых других видов топлива: углекислого газа, окиси углерода, сернистого газа, углеводородов, золы, органических перекисей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т. П</a:t>
            </a:r>
          </a:p>
          <a:p>
            <a:pPr eaLnBrk="1" hangingPunct="1"/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Водород – синтетическое топливо. Его можно получать из угля, нефти, природного газа либо путем разложения воды. 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61918-A2C3-4D11-8906-5A938413F32F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0E291-B31D-44FB-8C61-46A15C50F90E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6B190B-D617-4FA9-96F8-C6458F4CA057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Природная окружающая среда – неисчерпаемый источник экологически чистой, возобновляемой энергии – и эта энергия уже добывается. Для разработки новых энергетических ресурсов привлекают науку и технику. В недалеком будущем мы узнаем о прогрессе в этой области, от разработки новых устройств, производства энергии до тех новшеств, что изменяют наш образ жизни.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Эффективное использование энергетического потенциала является основой дальнейшего экологического развития нашей страны и может реально содействовать интегрированию России в мировое сообщество и защите её национальных интересов. Поэтому энергетическая безопасность является одной из важнейших составляющих системы национальной безопасности страны. Человечество вступает в эпоху рисков, XXI век будет, по-видимому, судьбоносным этапом в истории развития цивилизации,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83C42-88B0-4931-BC50-97365420565D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Тепловая электростанция (ТЭС), электростанция, вырабатываю­щая электрическую энергию в результате пре­образования тепловой энергии, выделяю­щейся при сжигании органического топлива. Первые ТЭС появились в кон. 19 в и получили преимущественное распространение. В сер. 70-х гг. 20 в. ТЭС — основной вид элек­трической станций. Доля вырабатываемой ими электроэнергии составляла: в России и США св. 80% (1975), в мире около 76% (1973).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Около 75% всей электроэнергии России производится на тепловых электростанциях. Большинство городов России снабжаются именно ТЭС. Часто в городах используются ТЭЦ — теплоэлектроцентрали, производящие не только электроэнергию, но и тепло в виде горячей воды.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83C42-88B0-4931-BC50-97365420565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 тепловых электростанциях преобразуется химическая энергия топлива сначала в механическую, а затем в электрическую.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Топливом для такой электростанции могут служить уголь, торф, газ, горючие сланцы, мазут. Тепловые электрические стан­ции подразделяют на конденсационные (КЭС), предназначенные для выработки только электрической энергии, и теплоэлектро­централи (ТЭЦ), производящие кроме электрической тепловую энергию в виде горячей воды и пара. Крупные КЭС районного значения получили название государственных районных электро­станций (ГРЭС)..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Современные паровые турбины для ТЭС — весьма совершенные, быстроходные, высокоэкономичные машины с большим ресурсом работы.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83C42-88B0-4931-BC50-97365420565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591C1-0264-4271-8756-9A8DA74CD13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Альтернативой органическому топливу и возобновляемым источником энергии является гидроэнергетика. 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Гидроэлектростанция (ГЭС)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— электростанция, в качестве источника энергии использующая энергию водного потока. Гидроэлектростанции обычно строят на реках, сооружая плотины и водохранилища. Гидроэнергетика – это получение электроэнергии за счет использования возобновляемых речных, приливных, геотермальных водных ресурсов. Это использование возобновляемых водных ресурсов предполагает управление паводками, укрепление русла рек,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переброс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водных ресурсов в районы, страдающие от засухи, сохранение подземных токовых вод.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ГЭС состоит из последовательной цепи гид­ротехнических сооружений, обеспечи­вающих необходимую концентрацию по­тока воды и создание напора, и энергетического. оборудования, преобразующего энергию движущейся под напором воды в механическую энергию вращения которая, в свою очередь, преобразуется в электрическую энергию.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 схеме использования водных ре­сурсов и концентрации напоров ГЭС обыч­но подразделяют на русловые,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приплотинные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деривационные с напорной и без­напорной деривацией, смешанные, гидроаккумулирующие и приливные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Однако и здесь источник энергии достаточно сильно ограничен. Это связано с тем, что крупные реки, как правило сильно удалены от промышленных центов либо их мощности практически полностью использованы. Таким образом, гидроэнергетика, в настоящий момент обеспечивающего около 10% производства энергии в мире, не сможет существенно увеличить эту цифру.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состав сооружений русловой ГЭС, кроме плотины, входят здание ГЭС и во­досбросные сооружения. Состав гидротехнических сооружений зависит от вы­соты напора и установленной мощности.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Важнейшая особенность гидроэнергетических ресурсов по сравнению с топливно-энергетическими ресурсами — их непрерывная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возобновляемость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Отсутствие потребности в топливе для ГЭС определяет низ­кую себестоимость вырабатываемой на ГЭС электроэнергии.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83C42-88B0-4931-BC50-97365420565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Преимущества ГЭС: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Строятся быстро и дешево; 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Работают в постоянном режиме;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Размещены практически повсеместно;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Преобладание ТЭС в энергетическом хозяйстве РФ.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Недостатки ГЭС: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Потребляют большое количество топлива; 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Требует длительной остановки при ремонтах;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Много тепла теряется  в атмосфере, выбрасывают много твердых и вредных газов в атмосферу;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Крупнейшие загрязнители окружающей среды.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83C42-88B0-4931-BC50-97365420565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Атомная электростанция (АЭС) — электростанция, в которой атомная (ядер­ная) энергия преобразуется в элект­рическую. Генератором энергии на АЭС является атомный реактор. Тепло, которое выделя­ется в реакторе в результате цепной реакции деления ядер некоторых тяжёлых элементов, затем так же, как и на обыч­ных тепловых электростанциях (ТЭС), преобразуется в электроэнергию. В отли­чие от ТЭС, работающих на органическом топливе, АЭС работает на ядерном горю­чем (Уран, плутоний)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Установлено, что мировые энергетические ресурсы ядерного горючего (уран, плутоний и др.) существенно превышают энергоресурсы природных запасов органического топлива (нефть, уголь, природный газ и др.). Это открывает широкие перспективы для удовлетворе­ния быстро растущих потребностей в топ­ливе.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83C42-88B0-4931-BC50-97365420565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Первая в мире АЭС опытно-промышленного на­значения мощностью 5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Мвт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была пущена в СССР 27 июня 1954 г. в г. Обнинске. До этого энергия атомного ядра использовалась в военных це­лях. 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3" tooltip="2000 год"/>
              </a:rPr>
              <a:t>2000 году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дальнейшая эксплуатация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Обнинской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АЭС, которая безаварийно прослужила 48 лет (на 18 лет дольше запланированного срока), стала экономически нецелесообразна. Реактор единственного на станции энергоблока был остановлен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4" tooltip="29 апреля"/>
              </a:rPr>
              <a:t>29 апреля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5" tooltip="2002 год"/>
              </a:rPr>
              <a:t>2002 года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а в сентябре выгружена последняя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6" tooltip="Тепловыделяющая сборка"/>
              </a:rPr>
              <a:t>тепловыделяющая сборка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По распоряжению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7" tooltip="Президент Российской Федерации"/>
              </a:rPr>
              <a:t>Президента России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8" tooltip="Медведев, Дмитрий Анатольевич"/>
              </a:rPr>
              <a:t>Д. А. Медведева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Обнинская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АЭС стала действовать как отраслевой мемориальный комплекс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9"/>
              </a:rPr>
              <a:t>[11]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9"/>
              </a:rPr>
              <a:t>[12]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 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83C42-88B0-4931-BC50-97365420565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D5A54-D8E4-4A2C-8EB2-2C43621ED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2B9BF-293E-49FE-A81C-B42D7320D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26AD-2C09-4E86-89F8-5D2DF5F64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A1094-3CFB-4A1E-87BA-3EF64D688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D3724-D40D-4C11-95D5-7562247C6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0E41-6BA3-47FB-94BF-4661260FB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A70B7-13C3-4F6C-B279-61CC87A38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158E-9375-4558-A9A6-4DF35C008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9E710-A3E5-4519-8BD2-CC0D87663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726EB-AFCD-414B-B387-8D55C6D11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0AFF8-92F9-43D5-AA17-6AB4D5D22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C9770-7822-48F2-AB78-053F019A9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E26D14-E2BC-4C76-AA3A-61B9DEA44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313" y="142852"/>
            <a:ext cx="8929687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FF00"/>
                </a:solidFill>
              </a:rPr>
              <a:t>Современное состояние и перспективные способы получения и преобразования тепловой и электрической </a:t>
            </a:r>
            <a:r>
              <a:rPr lang="ru-RU" sz="4000" b="1" dirty="0" smtClean="0">
                <a:solidFill>
                  <a:srgbClr val="FFFF00"/>
                </a:solidFill>
              </a:rPr>
              <a:t>энергии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Атомные электростанции</a:t>
            </a:r>
            <a:endParaRPr lang="ru-RU" sz="4000" b="1" dirty="0" smtClean="0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00113" y="5734050"/>
            <a:ext cx="39608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в начало 10">
            <a:hlinkClick r:id="rId5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65" name="Picture 1" descr="C:\Users\user\Desktop\100_izobreteniy-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0069" y="785794"/>
            <a:ext cx="7526707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Первая в мире АЭС</a:t>
            </a:r>
            <a:endParaRPr lang="ru-RU" sz="4000" b="1" dirty="0" smtClean="0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00113" y="5734050"/>
            <a:ext cx="39608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в начало 10">
            <a:hlinkClick r:id="rId5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3490" name="Picture 2" descr="C:\Users\user\Desktop\14669330981122647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910810"/>
            <a:ext cx="7167586" cy="53756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00113" y="5734050"/>
            <a:ext cx="39608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в начало 10">
            <a:hlinkClick r:id="rId5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АЭС.</a:t>
            </a:r>
            <a:endParaRPr lang="ru-RU" dirty="0"/>
          </a:p>
        </p:txBody>
      </p:sp>
      <p:pic>
        <p:nvPicPr>
          <p:cNvPr id="12" name="Рисунок 11" descr="C:\Users\dmitr\Desktop\atom1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8501122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00113" y="5734050"/>
            <a:ext cx="39608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в начало 10">
            <a:hlinkClick r:id="rId5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АЭС.</a:t>
            </a:r>
            <a:endParaRPr lang="ru-RU" dirty="0"/>
          </a:p>
        </p:txBody>
      </p:sp>
      <p:pic>
        <p:nvPicPr>
          <p:cNvPr id="64514" name="Picture 2" descr="C:\Users\user\Desktop\bp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42875" y="-485775"/>
            <a:ext cx="9429750" cy="7829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00113" y="5734050"/>
            <a:ext cx="39608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в начало 10">
            <a:hlinkClick r:id="rId5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74720"/>
          </a:xfrm>
        </p:spPr>
        <p:txBody>
          <a:bodyPr/>
          <a:lstStyle/>
          <a:p>
            <a:r>
              <a:rPr lang="ru-RU" sz="3200" dirty="0" smtClean="0"/>
              <a:t>Современные виды получения энергии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5429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Магнитогидродинамический генератор</a:t>
            </a:r>
            <a:endParaRPr lang="ru-RU" sz="2400" dirty="0"/>
          </a:p>
        </p:txBody>
      </p:sp>
      <p:pic>
        <p:nvPicPr>
          <p:cNvPr id="65538" name="Picture 2" descr="C:\Users\user\Desktop\DOC0002968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1004573"/>
            <a:ext cx="7358114" cy="41389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00113" y="5734050"/>
            <a:ext cx="39608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в начало 10">
            <a:hlinkClick r:id="rId5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74720"/>
          </a:xfrm>
        </p:spPr>
        <p:txBody>
          <a:bodyPr/>
          <a:lstStyle/>
          <a:p>
            <a:r>
              <a:rPr lang="ru-RU" sz="3200" dirty="0" smtClean="0"/>
              <a:t>Современные виды получения энергии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5429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Термоэмиссионный преобразователь энергии</a:t>
            </a:r>
            <a:endParaRPr lang="ru-RU" sz="2400" dirty="0"/>
          </a:p>
        </p:txBody>
      </p:sp>
      <p:pic>
        <p:nvPicPr>
          <p:cNvPr id="13" name="Рисунок 12" descr="https://xreferat.com/image/94/1307062804_4.gif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8001056" cy="442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00113" y="5734050"/>
            <a:ext cx="39608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в начало 10">
            <a:hlinkClick r:id="rId5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74720"/>
          </a:xfrm>
        </p:spPr>
        <p:txBody>
          <a:bodyPr/>
          <a:lstStyle/>
          <a:p>
            <a:r>
              <a:rPr lang="ru-RU" sz="3200" dirty="0" smtClean="0"/>
              <a:t>Современные виды получения энергии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5429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Термоэлектрический генератор</a:t>
            </a:r>
            <a:endParaRPr lang="ru-RU" sz="2400" dirty="0"/>
          </a:p>
        </p:txBody>
      </p:sp>
      <p:pic>
        <p:nvPicPr>
          <p:cNvPr id="66562" name="Picture 2" descr="C:\Users\user\Desktop\termo-generator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071546"/>
            <a:ext cx="7429552" cy="42534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00113" y="5734050"/>
            <a:ext cx="39608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в начало 10">
            <a:hlinkClick r:id="rId5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-71462"/>
            <a:ext cx="8229600" cy="774720"/>
          </a:xfrm>
        </p:spPr>
        <p:txBody>
          <a:bodyPr/>
          <a:lstStyle/>
          <a:p>
            <a:r>
              <a:rPr lang="ru-RU" sz="3200" dirty="0" smtClean="0"/>
              <a:t>Современные виды получения энергии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5429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Электрохимический генератор</a:t>
            </a:r>
            <a:endParaRPr lang="ru-RU" sz="2400" dirty="0"/>
          </a:p>
        </p:txBody>
      </p:sp>
      <p:pic>
        <p:nvPicPr>
          <p:cNvPr id="13" name="Рисунок 12" descr="C:\Users\dmitr\Desktop\027_2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642918"/>
            <a:ext cx="7715304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771775" y="333375"/>
            <a:ext cx="3671888" cy="35877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u="sng" dirty="0">
                <a:latin typeface="Times New Roman" pitchFamily="18" charset="0"/>
              </a:rPr>
              <a:t>Термоядерная энергия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23850" y="1125538"/>
            <a:ext cx="2520950" cy="503237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u="sng" dirty="0">
                <a:latin typeface="Times New Roman" pitchFamily="18" charset="0"/>
              </a:rPr>
              <a:t>Ветроэнергетика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227763" y="1125538"/>
            <a:ext cx="2663825" cy="50482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u="sng" dirty="0">
                <a:latin typeface="Times New Roman" pitchFamily="18" charset="0"/>
              </a:rPr>
              <a:t>Космическая энергетика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203575" y="1989138"/>
            <a:ext cx="2808288" cy="15113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/>
              <a:t>Нетрадиционная </a:t>
            </a:r>
          </a:p>
          <a:p>
            <a:pPr algn="ctr">
              <a:defRPr/>
            </a:pPr>
            <a:r>
              <a:rPr lang="ru-RU" b="1" dirty="0"/>
              <a:t>(альтернативная </a:t>
            </a:r>
          </a:p>
          <a:p>
            <a:pPr algn="ctr">
              <a:defRPr/>
            </a:pPr>
            <a:r>
              <a:rPr lang="ru-RU" b="1" dirty="0"/>
              <a:t>энергетика)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372225" y="3213100"/>
            <a:ext cx="2771775" cy="2592388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u="sng" dirty="0">
                <a:latin typeface="Times New Roman" pitchFamily="18" charset="0"/>
              </a:rPr>
              <a:t>Энергетика, </a:t>
            </a:r>
          </a:p>
          <a:p>
            <a:pPr algn="ctr">
              <a:defRPr/>
            </a:pPr>
            <a:r>
              <a:rPr lang="ru-RU" sz="1600" b="1" u="sng" dirty="0">
                <a:latin typeface="Times New Roman" pitchFamily="18" charset="0"/>
              </a:rPr>
              <a:t>использующая разность</a:t>
            </a:r>
          </a:p>
          <a:p>
            <a:pPr algn="ctr">
              <a:defRPr/>
            </a:pPr>
            <a:r>
              <a:rPr lang="ru-RU" sz="1600" b="1" u="sng" dirty="0">
                <a:latin typeface="Times New Roman" pitchFamily="18" charset="0"/>
              </a:rPr>
              <a:t>температур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Энергетика, 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использующая разность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температур глубинных 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и поверхностных вод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моря, тепловые насосы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и т.д.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276600" y="4652963"/>
            <a:ext cx="2663825" cy="1944687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1600" dirty="0">
                <a:latin typeface="Times New Roman" pitchFamily="18" charset="0"/>
              </a:rPr>
              <a:t>       </a:t>
            </a:r>
            <a:r>
              <a:rPr lang="ru-RU" sz="1600" b="1" u="sng" dirty="0">
                <a:latin typeface="Times New Roman" pitchFamily="18" charset="0"/>
              </a:rPr>
              <a:t>Альтернативная</a:t>
            </a:r>
          </a:p>
          <a:p>
            <a:pPr marL="342900" indent="-342900">
              <a:defRPr/>
            </a:pPr>
            <a:r>
              <a:rPr lang="ru-RU" sz="1600" b="1" dirty="0">
                <a:latin typeface="Times New Roman" pitchFamily="18" charset="0"/>
              </a:rPr>
              <a:t>       </a:t>
            </a:r>
            <a:r>
              <a:rPr lang="ru-RU" sz="1600" b="1" u="sng" dirty="0">
                <a:latin typeface="Times New Roman" pitchFamily="18" charset="0"/>
              </a:rPr>
              <a:t>Гидроэнергетика</a:t>
            </a:r>
          </a:p>
          <a:p>
            <a:pPr marL="342900" indent="-342900">
              <a:defRPr/>
            </a:pPr>
            <a:r>
              <a:rPr lang="ru-RU" sz="1600" dirty="0">
                <a:latin typeface="Times New Roman" pitchFamily="18" charset="0"/>
              </a:rPr>
              <a:t>1. Приливные – ПЭС.</a:t>
            </a:r>
          </a:p>
          <a:p>
            <a:pPr marL="342900" indent="-342900">
              <a:defRPr/>
            </a:pPr>
            <a:r>
              <a:rPr lang="ru-RU" sz="1600" dirty="0">
                <a:latin typeface="Times New Roman" pitchFamily="18" charset="0"/>
              </a:rPr>
              <a:t>2. Волновые электростанции, </a:t>
            </a:r>
          </a:p>
          <a:p>
            <a:pPr marL="342900" indent="-342900">
              <a:defRPr/>
            </a:pPr>
            <a:r>
              <a:rPr lang="ru-RU" sz="1600" dirty="0">
                <a:latin typeface="Times New Roman" pitchFamily="18" charset="0"/>
              </a:rPr>
              <a:t>использующие энергию </a:t>
            </a:r>
          </a:p>
          <a:p>
            <a:pPr marL="342900" indent="-342900">
              <a:defRPr/>
            </a:pPr>
            <a:r>
              <a:rPr lang="ru-RU" sz="1600" dirty="0">
                <a:latin typeface="Times New Roman" pitchFamily="18" charset="0"/>
              </a:rPr>
              <a:t>морских течений.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250825" y="3213100"/>
            <a:ext cx="2665413" cy="252095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u="sng" dirty="0">
                <a:latin typeface="Times New Roman" pitchFamily="18" charset="0"/>
              </a:rPr>
              <a:t>Гелиоэнергетика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Солнечные батареи.</a:t>
            </a:r>
          </a:p>
          <a:p>
            <a:pPr algn="ctr">
              <a:defRPr/>
            </a:pPr>
            <a:r>
              <a:rPr lang="ru-RU" sz="1600" dirty="0" err="1">
                <a:latin typeface="Times New Roman" pitchFamily="18" charset="0"/>
              </a:rPr>
              <a:t>Гелиоконденсаторы</a:t>
            </a:r>
            <a:r>
              <a:rPr lang="ru-RU" sz="1600" dirty="0"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Солнечные электростанции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(СЭС) работают в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30 странах мира. 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4643438" y="35004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643438" y="3500438"/>
            <a:ext cx="17287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2916238" y="3500438"/>
            <a:ext cx="17272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4572000" y="692150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H="1" flipV="1">
            <a:off x="2843213" y="1125538"/>
            <a:ext cx="17287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4572000" y="1125538"/>
            <a:ext cx="16557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H="1">
            <a:off x="1547813" y="2636838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6011863" y="26368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7740650" y="26368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V="1">
            <a:off x="1547813" y="16287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8286750" y="6643688"/>
            <a:ext cx="428625" cy="214312"/>
          </a:xfrm>
          <a:prstGeom prst="actionButtonBackPrevious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Управляющая кнопка: в начало 20">
            <a:hlinkClick r:id="rId4" action="ppaction://hlinksldjump" highlightClick="1"/>
          </p:cNvPr>
          <p:cNvSpPr/>
          <p:nvPr/>
        </p:nvSpPr>
        <p:spPr>
          <a:xfrm>
            <a:off x="7858125" y="6643688"/>
            <a:ext cx="428625" cy="214312"/>
          </a:xfrm>
          <a:prstGeom prst="actionButtonBeginning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11282" grpId="0" animBg="1"/>
      <p:bldP spid="11283" grpId="0" animBg="1"/>
      <p:bldP spid="11285" grpId="0" animBg="1"/>
      <p:bldP spid="11286" grpId="0" animBg="1"/>
      <p:bldP spid="112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315913"/>
            <a:ext cx="8232775" cy="376237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latin typeface="Times New Roman" pitchFamily="18" charset="0"/>
              </a:rPr>
              <a:t>Ветроэнергетика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857250"/>
            <a:ext cx="8229600" cy="1252538"/>
          </a:xfrm>
        </p:spPr>
        <p:txBody>
          <a:bodyPr lIns="0" tIns="0" rIns="0" bIns="0"/>
          <a:lstStyle/>
          <a:p>
            <a:pPr marL="0" indent="0" defTabSz="449263" eaLnBrk="1" hangingPunct="1">
              <a:lnSpc>
                <a:spcPct val="93000"/>
              </a:lnSpc>
              <a:buFont typeface="Wingdings" pitchFamily="2" charset="2"/>
              <a:buNone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8686800" algn="l"/>
              </a:tabLst>
            </a:pPr>
            <a:r>
              <a:rPr lang="en-GB" sz="2000" smtClean="0">
                <a:latin typeface="Times New Roman" pitchFamily="18" charset="0"/>
              </a:rPr>
              <a:t>Это отрасль энергетики, специализирующаяся на использовании энергии ветра — кинетической энергии воздушных масс в атмосфере. Так как энергия ветра является следствием деятельности солнца, то её относят к возобновляемым видам энергии.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2205038"/>
            <a:ext cx="7343775" cy="460375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358188" y="6643688"/>
            <a:ext cx="357187" cy="214312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в начало 6">
            <a:hlinkClick r:id="rId6" action="ppaction://hlinksldjump" highlightClick="1"/>
          </p:cNvPr>
          <p:cNvSpPr/>
          <p:nvPr/>
        </p:nvSpPr>
        <p:spPr>
          <a:xfrm>
            <a:off x="8001000" y="6643688"/>
            <a:ext cx="357188" cy="214312"/>
          </a:xfrm>
          <a:prstGeom prst="actionButtonBeginning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072438" cy="642938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solidFill>
                  <a:srgbClr val="0000FF"/>
                </a:solidFill>
                <a:latin typeface="Times New Roman" pitchFamily="18" charset="0"/>
              </a:rPr>
              <a:t>Сырьевая проблема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4786313"/>
            <a:ext cx="7504112" cy="1801812"/>
          </a:xfrm>
        </p:spPr>
        <p:txBody>
          <a:bodyPr lIns="0" tIns="0" rIns="0" bIns="0"/>
          <a:lstStyle/>
          <a:p>
            <a:pPr marL="430213" indent="-323850" algn="ctr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Однако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лишь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сегодня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человечество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избавляется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от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идеологических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представлений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  о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том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что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они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практически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бесконечны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430213" indent="-323850" algn="ctr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Ресурсы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минерального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сырья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ограничены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фактически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невосполнимы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75" y="785813"/>
            <a:ext cx="7643813" cy="1143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30213" indent="-323850" algn="ctr" defTabSz="449263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Минеральные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ресурсы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–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первоисточник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исходная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основа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человеческой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цивилизации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практически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во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всех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фазах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ее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itchFamily="18" charset="0"/>
              </a:rPr>
              <a:t>развития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2786063"/>
            <a:ext cx="2214563" cy="1143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Топливные полезные ископаемые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88" y="2714625"/>
            <a:ext cx="2428875" cy="121443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Рудные полезные ископаемые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7938" y="2714625"/>
            <a:ext cx="2500312" cy="12858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Нерудные полезные ископаемые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643063" y="2000250"/>
            <a:ext cx="2714625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0"/>
          </p:cNvCxnSpPr>
          <p:nvPr/>
        </p:nvCxnSpPr>
        <p:spPr>
          <a:xfrm rot="5400000">
            <a:off x="4071144" y="2356644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29125" y="2000250"/>
            <a:ext cx="2714625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авая фигурная скобка 16"/>
          <p:cNvSpPr/>
          <p:nvPr/>
        </p:nvSpPr>
        <p:spPr>
          <a:xfrm rot="5400000">
            <a:off x="4179094" y="35719"/>
            <a:ext cx="642937" cy="8715375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Управляющая кнопка: в начало 15">
            <a:hlinkClick r:id="rId4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6" grpId="0" animBg="1"/>
      <p:bldP spid="7" grpId="0" animBg="1"/>
      <p:bldP spid="8" grpId="0" animBg="1"/>
      <p:bldP spid="9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857250"/>
            <a:ext cx="8229600" cy="1252538"/>
          </a:xfrm>
        </p:spPr>
        <p:txBody>
          <a:bodyPr lIns="0" tIns="0" rIns="0" bIns="0"/>
          <a:lstStyle/>
          <a:p>
            <a:pPr marL="0" indent="0" defTabSz="449263" eaLnBrk="1" hangingPunct="1">
              <a:lnSpc>
                <a:spcPct val="93000"/>
              </a:lnSpc>
              <a:buFont typeface="Wingdings" pitchFamily="2" charset="2"/>
              <a:buNone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8686800" algn="l"/>
              </a:tabLst>
            </a:pPr>
            <a:endParaRPr lang="en-GB" sz="2000" dirty="0" smtClean="0">
              <a:latin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358188" y="6643688"/>
            <a:ext cx="357187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8001000" y="6643688"/>
            <a:ext cx="357188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C:\Users\dmitr\Desktop\Автономная-работа-ветрогенератора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8358246" cy="578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315913"/>
            <a:ext cx="8232775" cy="52070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latin typeface="Times New Roman" pitchFamily="18" charset="0"/>
              </a:rPr>
              <a:t>Перспективы ветроэнергетики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1524000"/>
          </a:xfrm>
        </p:spPr>
        <p:txBody>
          <a:bodyPr lIns="0" tIns="0" rIns="0" bIns="0"/>
          <a:lstStyle/>
          <a:p>
            <a:pPr marL="0" indent="0" defTabSz="449263" eaLnBrk="1" hangingPunct="1">
              <a:lnSpc>
                <a:spcPct val="93000"/>
              </a:lnSpc>
              <a:buFont typeface="Wingdings" pitchFamily="2" charset="2"/>
              <a:buNone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8686800" algn="l"/>
              </a:tabLst>
            </a:pPr>
            <a:r>
              <a:rPr lang="en-GB" sz="2000" smtClean="0">
                <a:latin typeface="Times New Roman" pitchFamily="18" charset="0"/>
              </a:rPr>
              <a:t>Ветроэнергетика является бурно развивающейся отраслью, так в конце 2007 года общая установленная мощность всех ветрогенераторов составила 94,1 гигаватта, увеличившись впятеро с 2000 год. Ветряные электростанции всего мира в 2007 году произвели около 200 млрд кВт·ч, что составляет примерно 1,3 % мирового потребления электроэнергии.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8888" y="2636838"/>
            <a:ext cx="6948487" cy="2741612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39750" y="5661025"/>
            <a:ext cx="7848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Прибрежная ферма ветроэнергетических установок Миддельгрюнден, около Копенгагена, Дания. На момент постройки она была крупнейшей в мире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286750" y="6643688"/>
            <a:ext cx="428625" cy="214312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в начало 7">
            <a:hlinkClick r:id="rId6" action="ppaction://hlinksldjump" highlightClick="1"/>
          </p:cNvPr>
          <p:cNvSpPr/>
          <p:nvPr/>
        </p:nvSpPr>
        <p:spPr>
          <a:xfrm>
            <a:off x="7929563" y="6643688"/>
            <a:ext cx="357187" cy="214312"/>
          </a:xfrm>
          <a:prstGeom prst="actionButtonBeginning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  <p:bldP spid="266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65088"/>
            <a:ext cx="8229600" cy="915987"/>
          </a:xfrm>
        </p:spPr>
        <p:txBody>
          <a:bodyPr lIns="0" tIns="0" rIns="0" bIns="0"/>
          <a:lstStyle/>
          <a:p>
            <a:pPr defTabSz="407988" eaLnBrk="1" hangingPunct="1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3200" b="1" smtClean="0">
                <a:solidFill>
                  <a:srgbClr val="000000"/>
                </a:solidFill>
                <a:latin typeface="Times New Roman" pitchFamily="18" charset="0"/>
              </a:rPr>
              <a:t>Возможности реализации ветроэнергетики в России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2508250"/>
            <a:ext cx="6551613" cy="4256088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3850" y="981075"/>
            <a:ext cx="88201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В России возможности ветроэнергетики до настоящего времени остаются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практически не реализованными. Консервативное отношение к перспективному развитию топливно-энергетического комплекса практически тормозит эффективное внедрение ветроэнергетики,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особенно в Северных районах России, а также в степной зоне Южного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Федерального Округа, и в частности в Волгоградской области.</a:t>
            </a:r>
          </a:p>
          <a:p>
            <a:pPr hangingPunct="0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в начало 6">
            <a:hlinkClick r:id="rId6" action="ppaction://hlinksldjump" highlightClick="1"/>
          </p:cNvPr>
          <p:cNvSpPr/>
          <p:nvPr/>
        </p:nvSpPr>
        <p:spPr>
          <a:xfrm>
            <a:off x="8072438" y="6643688"/>
            <a:ext cx="428625" cy="214312"/>
          </a:xfrm>
          <a:prstGeom prst="actionButtonBeginning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</a:rPr>
              <a:t>2. Геотермальная энергия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85750" y="1143000"/>
            <a:ext cx="84597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Под вулканическими островами Японии скрыты огромные количества геотермальной энергии, этой энергией можно воспользоваться извлекая горячую воду и пар. Преимущество: выделяет примерно в 20 раз меньше углекислого газа при производстве электричества, что снижает ее влияние на глобальную окружающую среду.</a:t>
            </a:r>
          </a:p>
        </p:txBody>
      </p:sp>
      <p:pic>
        <p:nvPicPr>
          <p:cNvPr id="38917" name="Picture 5" descr="лес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074988"/>
            <a:ext cx="914400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в начало 6">
            <a:hlinkClick r:id="rId6" action="ppaction://hlinksldjump" highlightClick="1"/>
          </p:cNvPr>
          <p:cNvSpPr/>
          <p:nvPr/>
        </p:nvSpPr>
        <p:spPr>
          <a:xfrm>
            <a:off x="8072438" y="6643688"/>
            <a:ext cx="428625" cy="214312"/>
          </a:xfrm>
          <a:prstGeom prst="actionButtonBeginning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42852"/>
            <a:ext cx="8232775" cy="436562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latin typeface="Times New Roman" pitchFamily="18" charset="0"/>
              </a:rPr>
              <a:t>Тепловая энергия океана</a:t>
            </a:r>
            <a:endParaRPr lang="en-GB" sz="4000" b="1" dirty="0" smtClean="0"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909638"/>
          </a:xfrm>
        </p:spPr>
        <p:txBody>
          <a:bodyPr lIns="0" tIns="0" rIns="0" bIns="0"/>
          <a:lstStyle/>
          <a:p>
            <a:pPr marL="0" indent="0" defTabSz="449263" eaLnBrk="1" hangingPunct="1">
              <a:lnSpc>
                <a:spcPct val="93000"/>
              </a:lnSpc>
              <a:buFontTx/>
              <a:buNone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8686800" algn="l"/>
              </a:tabLst>
            </a:pPr>
            <a:endParaRPr lang="en-GB" sz="1800" dirty="0" smtClean="0">
              <a:latin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286750" y="6643688"/>
            <a:ext cx="428625" cy="214312"/>
          </a:xfrm>
          <a:prstGeom prst="actionButtonBackPrevious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в начало 9">
            <a:hlinkClick r:id="rId4" action="ppaction://hlinksldjump" highlightClick="1"/>
          </p:cNvPr>
          <p:cNvSpPr/>
          <p:nvPr/>
        </p:nvSpPr>
        <p:spPr>
          <a:xfrm>
            <a:off x="7858125" y="6643688"/>
            <a:ext cx="428625" cy="214312"/>
          </a:xfrm>
          <a:prstGeom prst="actionButtonBeginning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793" name="Picture 1" descr="C:\Users\user\Desktop\thermal_change_power_st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714356"/>
            <a:ext cx="7785103" cy="5875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3. Энергия волн, приливов и отливов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11188" y="1125538"/>
            <a:ext cx="82089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Японии важнейший источник энергии волновые турбины, которые преобразуют вертикальное движение океанских волн в давление воздуха вращающего турбины электрогенераторов. На побережье Японии установлено большое количество буев, использующих энергию приливов и отливов. Так используют энергию океана для обеспечения безопасности океанского транспорта.</a:t>
            </a:r>
          </a:p>
        </p:txBody>
      </p:sp>
      <p:pic>
        <p:nvPicPr>
          <p:cNvPr id="44037" name="Picture 5" descr="вод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98800"/>
            <a:ext cx="4716463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мая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3086100"/>
            <a:ext cx="4211637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в начало 7">
            <a:hlinkClick r:id="rId6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Энергия волн, приливов и отливов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в начало 7">
            <a:hlinkClick r:id="rId5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 descr="C:\Users\dmitr\Desktop\3693a44961a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928670"/>
            <a:ext cx="8286808" cy="4786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328613"/>
            <a:ext cx="8232775" cy="436562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smtClean="0">
                <a:latin typeface="Times New Roman" pitchFamily="18" charset="0"/>
              </a:rPr>
              <a:t>Солнечная энергетика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909638"/>
          </a:xfrm>
        </p:spPr>
        <p:txBody>
          <a:bodyPr lIns="0" tIns="0" rIns="0" bIns="0"/>
          <a:lstStyle/>
          <a:p>
            <a:pPr marL="0" indent="0" defTabSz="449263" eaLnBrk="1" hangingPunct="1">
              <a:lnSpc>
                <a:spcPct val="93000"/>
              </a:lnSpc>
              <a:buFontTx/>
              <a:buNone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8686800" algn="l"/>
              </a:tabLst>
            </a:pPr>
            <a:r>
              <a:rPr lang="en-GB" sz="1800" smtClean="0">
                <a:latin typeface="Times New Roman" pitchFamily="18" charset="0"/>
              </a:rPr>
              <a:t>Это использование солнечного излучения для получения энергии в каком-либо виде. Солнечная энергетика использует возобновляемый источник энергии и в перспективе может стать экологически чистой.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844675"/>
            <a:ext cx="3822700" cy="3578225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1836738"/>
            <a:ext cx="4032250" cy="3582987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95288" y="5734050"/>
            <a:ext cx="367188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>
                <a:solidFill>
                  <a:srgbClr val="000000"/>
                </a:solidFill>
              </a:rPr>
              <a:t>Солнечная электростанция вблизи г. Элис-Спрингс, Австралия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932363" y="5805488"/>
            <a:ext cx="3989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</a:rPr>
              <a:t>Солнечные батареи с постоянной ориентацией на Солнце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286750" y="6643688"/>
            <a:ext cx="428625" cy="214312"/>
          </a:xfrm>
          <a:prstGeom prst="actionButtonBackPrevious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в начало 9">
            <a:hlinkClick r:id="rId6" action="ppaction://hlinksldjump" highlightClick="1"/>
          </p:cNvPr>
          <p:cNvSpPr/>
          <p:nvPr/>
        </p:nvSpPr>
        <p:spPr>
          <a:xfrm>
            <a:off x="7858125" y="6643688"/>
            <a:ext cx="428625" cy="214312"/>
          </a:xfrm>
          <a:prstGeom prst="actionButtonBeginning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  <p:bldP spid="18438" grpId="0"/>
      <p:bldP spid="184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286750" y="6643688"/>
            <a:ext cx="428625" cy="214312"/>
          </a:xfrm>
          <a:prstGeom prst="actionButtonBackPrevious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в начало 9">
            <a:hlinkClick r:id="rId4" action="ppaction://hlinksldjump" highlightClick="1"/>
          </p:cNvPr>
          <p:cNvSpPr/>
          <p:nvPr/>
        </p:nvSpPr>
        <p:spPr>
          <a:xfrm>
            <a:off x="7858125" y="6643688"/>
            <a:ext cx="428625" cy="214312"/>
          </a:xfrm>
          <a:prstGeom prst="actionButtonBeginning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Содержимое 11" descr="C:\Users\dmitr\Desktop\d181d185d0b5d0bcd0b01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072494" cy="5929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214313"/>
            <a:ext cx="7872412" cy="714375"/>
          </a:xfrm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rgbClr val="0000FF"/>
                </a:solidFill>
                <a:latin typeface="Times New Roman" pitchFamily="18" charset="0"/>
              </a:rPr>
              <a:t>Солнечная энергетика. </a:t>
            </a:r>
            <a:r>
              <a:rPr lang="en-GB" sz="36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GB" sz="36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0825" y="1785938"/>
            <a:ext cx="8893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* Общедоступность и неисчерпаемость источника</a:t>
            </a:r>
            <a:r>
              <a:rPr lang="ru-RU" sz="2400" b="1"/>
              <a:t>;</a:t>
            </a:r>
            <a:endParaRPr lang="en-GB" sz="2400" b="1"/>
          </a:p>
          <a:p>
            <a:r>
              <a:rPr lang="en-GB" sz="2400" b="1"/>
              <a:t>*</a:t>
            </a:r>
            <a:r>
              <a:rPr lang="ru-RU" sz="2400" b="1"/>
              <a:t> </a:t>
            </a:r>
            <a:r>
              <a:rPr lang="en-GB" sz="2400" b="1"/>
              <a:t>Теоретически, полная безопасность для окружающей среды</a:t>
            </a:r>
            <a:r>
              <a:rPr lang="ru-RU" sz="2400" b="1"/>
              <a:t>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85750" y="3786188"/>
            <a:ext cx="82804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* Поток солнечной энергии на поверхности Земли сильно зависит от широты и климата</a:t>
            </a:r>
            <a:r>
              <a:rPr lang="ru-RU" b="1"/>
              <a:t>;</a:t>
            </a:r>
            <a:r>
              <a:rPr lang="en-GB" b="1"/>
              <a:t> </a:t>
            </a:r>
          </a:p>
          <a:p>
            <a:r>
              <a:rPr lang="en-GB" b="1"/>
              <a:t>* Солнечная электростанция не работает ночью и недостаточно эффективно работает в утренних и вечерних сумерках</a:t>
            </a:r>
            <a:r>
              <a:rPr lang="ru-RU" b="1"/>
              <a:t>;</a:t>
            </a:r>
            <a:endParaRPr lang="en-GB" b="1"/>
          </a:p>
          <a:p>
            <a:r>
              <a:rPr lang="en-GB" b="1"/>
              <a:t>*Фотоэлементы содержат ядовитые вещества, например, свинец, кадмий, галлий, мышьяк и т. д., а их производство потребляет массу других опасных веществ</a:t>
            </a:r>
            <a:r>
              <a:rPr lang="ru-RU" b="1"/>
              <a:t>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286750" y="6643688"/>
            <a:ext cx="428625" cy="214312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14688" y="3143250"/>
            <a:ext cx="2490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en-GB" sz="3200" b="1">
                <a:solidFill>
                  <a:srgbClr val="0000FF"/>
                </a:solidFill>
                <a:latin typeface="Times New Roman" pitchFamily="18" charset="0"/>
              </a:rPr>
              <a:t>едостатки</a:t>
            </a: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ru-RU" sz="320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928938" y="1000125"/>
            <a:ext cx="3116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0000FF"/>
                </a:solidFill>
                <a:latin typeface="Times New Roman" pitchFamily="18" charset="0"/>
              </a:rPr>
              <a:t>Преимущества</a:t>
            </a: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ru-RU" sz="3200">
              <a:solidFill>
                <a:srgbClr val="0000FF"/>
              </a:solidFill>
            </a:endParaRPr>
          </a:p>
        </p:txBody>
      </p:sp>
      <p:sp>
        <p:nvSpPr>
          <p:cNvPr id="9" name="Управляющая кнопка: в начало 8">
            <a:hlinkClick r:id="rId3" action="ppaction://hlinksldjump" highlightClick="1"/>
          </p:cNvPr>
          <p:cNvSpPr/>
          <p:nvPr/>
        </p:nvSpPr>
        <p:spPr>
          <a:xfrm>
            <a:off x="7929563" y="6643688"/>
            <a:ext cx="357187" cy="214312"/>
          </a:xfrm>
          <a:prstGeom prst="actionButtonBeginning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  <p:bldP spid="2048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7504113" cy="750888"/>
          </a:xfrm>
        </p:spPr>
        <p:txBody>
          <a:bodyPr lIns="0" tIns="0" rIns="0" bIns="0"/>
          <a:lstStyle/>
          <a:p>
            <a:pPr defTabSz="407988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4000" smtClean="0">
                <a:solidFill>
                  <a:schemeClr val="bg1"/>
                </a:solidFill>
                <a:latin typeface="Liberation Sans" pitchFamily="16" charset="0"/>
              </a:rPr>
              <a:t>Энергетическая</a:t>
            </a:r>
            <a:r>
              <a:rPr lang="en-GB" sz="4000" b="1" smtClean="0">
                <a:solidFill>
                  <a:schemeClr val="bg1"/>
                </a:solidFill>
                <a:latin typeface="Liberation Sans" pitchFamily="16" charset="0"/>
              </a:rPr>
              <a:t> </a:t>
            </a:r>
            <a:r>
              <a:rPr lang="en-GB" sz="4000" smtClean="0">
                <a:solidFill>
                  <a:schemeClr val="bg1"/>
                </a:solidFill>
                <a:latin typeface="Liberation Sans" pitchFamily="16" charset="0"/>
              </a:rPr>
              <a:t>проблема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4313" y="5000625"/>
            <a:ext cx="8643937" cy="1643063"/>
          </a:xfrm>
        </p:spPr>
        <p:txBody>
          <a:bodyPr lIns="0" tIns="0" rIns="0" bIns="0" anchor="ctr"/>
          <a:lstStyle/>
          <a:p>
            <a:pPr marL="862013" lvl="1" algn="ctr" defTabSz="449263" eaLnBrk="1" hangingPunct="1">
              <a:lnSpc>
                <a:spcPct val="93000"/>
              </a:lnSpc>
              <a:spcAft>
                <a:spcPts val="1425"/>
              </a:spcAft>
              <a:buSzPct val="75000"/>
              <a:buFont typeface="Symbol" pitchFamily="18" charset="2"/>
              <a:buNone/>
              <a:tabLst>
                <a:tab pos="862013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  <a:tab pos="9396413" algn="l"/>
                <a:tab pos="9845675" algn="l"/>
              </a:tabLst>
            </a:pPr>
            <a:r>
              <a:rPr lang="en-GB" sz="2400" smtClean="0">
                <a:latin typeface="Times New Roman" pitchFamily="18" charset="0"/>
              </a:rPr>
              <a:t>При современных темпах дорожания топливных ресурсов Земли проблема использования возобновляемых источников энергии становится всё более актуальной и характеризует энергетическую и экономическую независимости государства.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714375"/>
            <a:ext cx="8572500" cy="9286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</a:rPr>
              <a:t>Сегодня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</a:rPr>
              <a:t>энергетика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</a:rPr>
              <a:t>мира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</a:rPr>
              <a:t>базируется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</a:rPr>
              <a:t>на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</a:rPr>
              <a:t>источниках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</a:rPr>
              <a:t>энергии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714625"/>
            <a:ext cx="2143125" cy="107156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Г</a:t>
            </a:r>
            <a:r>
              <a:rPr lang="en-GB" sz="2000" b="1" dirty="0" err="1">
                <a:solidFill>
                  <a:srgbClr val="0000FF"/>
                </a:solidFill>
              </a:rPr>
              <a:t>орючих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минеральных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ru-RU" sz="2000" b="1" dirty="0">
                <a:solidFill>
                  <a:srgbClr val="0000FF"/>
                </a:solidFill>
              </a:rPr>
              <a:t> ископаемых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0" y="2714625"/>
            <a:ext cx="2286000" cy="107156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Горючих </a:t>
            </a:r>
            <a:r>
              <a:rPr lang="en-GB" sz="2000" b="1" dirty="0" err="1">
                <a:solidFill>
                  <a:srgbClr val="0000FF"/>
                </a:solidFill>
              </a:rPr>
              <a:t>органических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ископаемых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5" y="2714625"/>
            <a:ext cx="2500313" cy="107156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Энергия рек. Нетрадиционные виды энергии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86625" y="2714625"/>
            <a:ext cx="1643063" cy="107156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Энергия атома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214438" y="1714500"/>
            <a:ext cx="3500437" cy="857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3714750" y="1714500"/>
            <a:ext cx="1000125" cy="928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714875" y="1714500"/>
            <a:ext cx="857250" cy="857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14875" y="1714500"/>
            <a:ext cx="3214688" cy="857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Правая фигурная скобка 25"/>
          <p:cNvSpPr/>
          <p:nvPr/>
        </p:nvSpPr>
        <p:spPr>
          <a:xfrm rot="5400000">
            <a:off x="4214813" y="71438"/>
            <a:ext cx="642937" cy="8643937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Управляющая кнопка: в начало 20">
            <a:hlinkClick r:id="rId4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Спецрепортаж «Зеленая энергия» 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для будущего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4213" y="1196975"/>
            <a:ext cx="79200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Японии является мировым лидером по производству солнечной электроэнергии. 90% солнечной энергии, производимой в Японии, вырабатывается солнечными панелями в обычных домах. Японское правительство поставило цель в 2010 году получить примерно 4,8 млн. кВт энергии от солнечных батарей. Источник: журнал «Япония сегодня».</a:t>
            </a:r>
          </a:p>
        </p:txBody>
      </p:sp>
      <p:pic>
        <p:nvPicPr>
          <p:cNvPr id="21509" name="Picture 5" descr="до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2928938"/>
            <a:ext cx="67691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358188" y="6643688"/>
            <a:ext cx="428625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8001000" y="6643688"/>
            <a:ext cx="357188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7715250" cy="785812"/>
          </a:xfrm>
        </p:spPr>
        <p:txBody>
          <a:bodyPr lIns="0" tIns="0" rIns="0" bIns="0"/>
          <a:lstStyle/>
          <a:p>
            <a:pPr defTabSz="407988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4000" smtClean="0">
                <a:solidFill>
                  <a:srgbClr val="FFFF00"/>
                </a:solidFill>
                <a:latin typeface="Liberation Sans" pitchFamily="16" charset="0"/>
              </a:rPr>
              <a:t>Водородная энергетика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214813" y="1000125"/>
            <a:ext cx="4714875" cy="4214813"/>
          </a:xfrm>
          <a:solidFill>
            <a:schemeClr val="accent5">
              <a:alpha val="57000"/>
            </a:schemeClr>
          </a:solidFill>
        </p:spPr>
        <p:txBody>
          <a:bodyPr lIns="0" tIns="0" rIns="0" bIns="0" anchor="ctr"/>
          <a:lstStyle/>
          <a:p>
            <a:pPr marL="0" indent="0" algn="ctr" defTabSz="449263" eaLnBrk="1" hangingPunct="1">
              <a:lnSpc>
                <a:spcPct val="93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 smtClean="0"/>
              <a:t> </a:t>
            </a:r>
            <a:r>
              <a:rPr lang="en-GB" sz="2400" b="1" dirty="0" err="1" smtClean="0">
                <a:latin typeface="Times New Roman" pitchFamily="18" charset="0"/>
              </a:rPr>
              <a:t>Это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направление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выработки</a:t>
            </a:r>
            <a:r>
              <a:rPr lang="en-GB" sz="2400" b="1" dirty="0" smtClean="0">
                <a:latin typeface="Times New Roman" pitchFamily="18" charset="0"/>
              </a:rPr>
              <a:t> и </a:t>
            </a:r>
            <a:r>
              <a:rPr lang="en-GB" sz="2400" b="1" dirty="0" err="1" smtClean="0">
                <a:latin typeface="Times New Roman" pitchFamily="18" charset="0"/>
              </a:rPr>
              <a:t>потребления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энергии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человечеством</a:t>
            </a:r>
            <a:r>
              <a:rPr lang="en-GB" sz="2400" b="1" dirty="0" smtClean="0">
                <a:latin typeface="Times New Roman" pitchFamily="18" charset="0"/>
              </a:rPr>
              <a:t>, </a:t>
            </a:r>
            <a:r>
              <a:rPr lang="en-GB" sz="2400" b="1" dirty="0" err="1" smtClean="0">
                <a:latin typeface="Times New Roman" pitchFamily="18" charset="0"/>
              </a:rPr>
              <a:t>основанное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на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использования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водорода</a:t>
            </a:r>
            <a:r>
              <a:rPr lang="en-GB" sz="2400" b="1" dirty="0" smtClean="0">
                <a:latin typeface="Times New Roman" pitchFamily="18" charset="0"/>
              </a:rPr>
              <a:t> в </a:t>
            </a:r>
            <a:r>
              <a:rPr lang="en-GB" sz="2400" b="1" dirty="0" err="1" smtClean="0">
                <a:latin typeface="Times New Roman" pitchFamily="18" charset="0"/>
              </a:rPr>
              <a:t>качестве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средства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для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аккумулирования</a:t>
            </a:r>
            <a:r>
              <a:rPr lang="en-GB" sz="2400" b="1" dirty="0" smtClean="0">
                <a:latin typeface="Times New Roman" pitchFamily="18" charset="0"/>
              </a:rPr>
              <a:t>, </a:t>
            </a:r>
            <a:r>
              <a:rPr lang="en-GB" sz="2400" b="1" dirty="0" err="1" smtClean="0">
                <a:latin typeface="Times New Roman" pitchFamily="18" charset="0"/>
              </a:rPr>
              <a:t>транспортировки</a:t>
            </a:r>
            <a:r>
              <a:rPr lang="en-GB" sz="2400" b="1" dirty="0" smtClean="0">
                <a:latin typeface="Times New Roman" pitchFamily="18" charset="0"/>
              </a:rPr>
              <a:t> и </a:t>
            </a:r>
            <a:r>
              <a:rPr lang="en-GB" sz="2400" b="1" dirty="0" err="1" smtClean="0">
                <a:latin typeface="Times New Roman" pitchFamily="18" charset="0"/>
              </a:rPr>
              <a:t>потребления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энергии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людьми</a:t>
            </a:r>
            <a:r>
              <a:rPr lang="en-GB" sz="2400" b="1" dirty="0" smtClean="0">
                <a:latin typeface="Times New Roman" pitchFamily="18" charset="0"/>
              </a:rPr>
              <a:t>, </a:t>
            </a:r>
            <a:r>
              <a:rPr lang="en-GB" sz="2400" b="1" dirty="0" err="1" smtClean="0">
                <a:latin typeface="Times New Roman" pitchFamily="18" charset="0"/>
              </a:rPr>
              <a:t>транспортной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инфраструктурой</a:t>
            </a:r>
            <a:r>
              <a:rPr lang="en-GB" sz="2400" b="1" dirty="0" smtClean="0">
                <a:latin typeface="Times New Roman" pitchFamily="18" charset="0"/>
              </a:rPr>
              <a:t> и </a:t>
            </a:r>
            <a:r>
              <a:rPr lang="en-GB" sz="2400" b="1" dirty="0" err="1" smtClean="0">
                <a:latin typeface="Times New Roman" pitchFamily="18" charset="0"/>
              </a:rPr>
              <a:t>различными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производственными</a:t>
            </a:r>
            <a:r>
              <a:rPr lang="en-GB" sz="2400" b="1" dirty="0" smtClean="0">
                <a:latin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</a:rPr>
              <a:t>направлениями</a:t>
            </a:r>
            <a:r>
              <a:rPr lang="en-GB" sz="2400" b="1" dirty="0" smtClean="0">
                <a:latin typeface="Times New Roman" pitchFamily="18" charset="0"/>
              </a:rPr>
              <a:t>. 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226050"/>
            <a:ext cx="5286375" cy="1631950"/>
          </a:xfrm>
          <a:prstGeom prst="rect">
            <a:avLst/>
          </a:prstGeom>
          <a:solidFill>
            <a:schemeClr val="accent5">
              <a:alpha val="57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 err="1">
                <a:latin typeface="Times New Roman" pitchFamily="18" charset="0"/>
              </a:rPr>
              <a:t>Водород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выбран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как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наиболее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распространенный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элемент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на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поверхности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земли</a:t>
            </a:r>
            <a:r>
              <a:rPr lang="en-GB" sz="2000" b="1" dirty="0">
                <a:latin typeface="Times New Roman" pitchFamily="18" charset="0"/>
              </a:rPr>
              <a:t>, </a:t>
            </a:r>
            <a:r>
              <a:rPr lang="en-GB" sz="2000" b="1" dirty="0" err="1">
                <a:latin typeface="Times New Roman" pitchFamily="18" charset="0"/>
              </a:rPr>
              <a:t>теплота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сгорания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водорода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наиболее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высока</a:t>
            </a:r>
            <a:r>
              <a:rPr lang="en-GB" sz="2000" b="1" dirty="0">
                <a:latin typeface="Times New Roman" pitchFamily="18" charset="0"/>
              </a:rPr>
              <a:t>, а </a:t>
            </a:r>
            <a:r>
              <a:rPr lang="en-GB" sz="2000" b="1" dirty="0" err="1">
                <a:latin typeface="Times New Roman" pitchFamily="18" charset="0"/>
              </a:rPr>
              <a:t>продуктом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сгорания</a:t>
            </a:r>
            <a:r>
              <a:rPr lang="en-GB" sz="2000" b="1" dirty="0">
                <a:latin typeface="Times New Roman" pitchFamily="18" charset="0"/>
              </a:rPr>
              <a:t> в </a:t>
            </a:r>
            <a:r>
              <a:rPr lang="en-GB" sz="2000" b="1" dirty="0" err="1">
                <a:latin typeface="Times New Roman" pitchFamily="18" charset="0"/>
              </a:rPr>
              <a:t>кислороде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является</a:t>
            </a:r>
            <a:r>
              <a:rPr lang="en-GB" sz="2000" b="1" dirty="0">
                <a:latin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</a:rPr>
              <a:t>вода</a:t>
            </a:r>
            <a:r>
              <a:rPr lang="en-GB" sz="2000" b="1" dirty="0">
                <a:latin typeface="Times New Roman" pitchFamily="18" charset="0"/>
              </a:rPr>
              <a:t> .</a:t>
            </a:r>
            <a:endParaRPr lang="ru-RU" sz="2000" dirty="0"/>
          </a:p>
        </p:txBody>
      </p:sp>
      <p:sp>
        <p:nvSpPr>
          <p:cNvPr id="7" name="Управляющая кнопка: в начало 6">
            <a:hlinkClick r:id="rId4" action="ppaction://hlinksldjump" highlightClick="1"/>
          </p:cNvPr>
          <p:cNvSpPr/>
          <p:nvPr/>
        </p:nvSpPr>
        <p:spPr>
          <a:xfrm>
            <a:off x="8072438" y="6643688"/>
            <a:ext cx="428625" cy="214312"/>
          </a:xfrm>
          <a:prstGeom prst="actionButtonBeginning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779463"/>
          </a:xfrm>
        </p:spPr>
        <p:txBody>
          <a:bodyPr lIns="0" tIns="0" rIns="0" bIns="0"/>
          <a:lstStyle/>
          <a:p>
            <a:pPr defTabSz="407988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Термоядерная энергетика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500563"/>
            <a:ext cx="9144000" cy="2357437"/>
          </a:xfrm>
        </p:spPr>
        <p:txBody>
          <a:bodyPr lIns="0" tIns="0" rIns="0" bIns="0" anchor="ctr"/>
          <a:lstStyle/>
          <a:p>
            <a:pPr marL="0" indent="0" algn="ctr" defTabSz="449263" eaLnBrk="1" hangingPunct="1">
              <a:lnSpc>
                <a:spcPct val="93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smtClean="0">
                <a:latin typeface="Times New Roman" pitchFamily="18" charset="0"/>
              </a:rPr>
              <a:t>Ещё более интересной, хотя и относительно отдалённой перспективой выглядит использование энергии ядерного синтеза. Термоядерные реакторы, по расчётам, будут потреблять меньше топлива на единицу энергии, и как само это топливо (дейтерий, литий, гелий-3), так и продукты их синтеза нерадиоактивны и, следовательно, экологически безопасны</a:t>
            </a:r>
            <a:r>
              <a:rPr lang="ru-RU" sz="2400" smtClean="0">
                <a:latin typeface="Times New Roman" pitchFamily="18" charset="0"/>
              </a:rPr>
              <a:t>.</a:t>
            </a:r>
            <a:endParaRPr lang="en-GB" sz="2400" smtClean="0">
              <a:latin typeface="Times New Roman" pitchFamily="18" charset="0"/>
            </a:endParaRPr>
          </a:p>
        </p:txBody>
      </p:sp>
      <p:pic>
        <p:nvPicPr>
          <p:cNvPr id="28676" name="Picture 4" descr="Рисунок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5" y="785813"/>
            <a:ext cx="5500688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551613" y="2357438"/>
            <a:ext cx="25923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/>
              <a:t>Солнце — природный термоядерный реактор</a:t>
            </a:r>
            <a:r>
              <a:rPr lang="ru-RU"/>
              <a:t>.</a:t>
            </a:r>
            <a:endParaRPr lang="en-GB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в начало 7">
            <a:hlinkClick r:id="rId5" action="ppaction://hlinksldjump" highlightClick="1"/>
          </p:cNvPr>
          <p:cNvSpPr/>
          <p:nvPr/>
        </p:nvSpPr>
        <p:spPr>
          <a:xfrm>
            <a:off x="8001000" y="6643688"/>
            <a:ext cx="428625" cy="214312"/>
          </a:xfrm>
          <a:prstGeom prst="actionButtonBeginning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2867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 lIns="0" tIns="0" rIns="0" bIns="0"/>
          <a:lstStyle/>
          <a:p>
            <a:pPr defTabSz="407988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4000" b="1" smtClean="0">
                <a:solidFill>
                  <a:srgbClr val="FFFF00"/>
                </a:solidFill>
                <a:latin typeface="Times New Roman" pitchFamily="18" charset="0"/>
              </a:rPr>
              <a:t>Перспективы термоядерной энергетики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0063" y="1714500"/>
            <a:ext cx="8229600" cy="4445000"/>
          </a:xfrm>
        </p:spPr>
        <p:txBody>
          <a:bodyPr lIns="0" tIns="0" rIns="0" bIns="0" anchor="ctr"/>
          <a:lstStyle/>
          <a:p>
            <a:pPr marL="0" indent="0" defTabSz="449263" eaLnBrk="1" hangingPunct="1">
              <a:lnSpc>
                <a:spcPct val="93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smtClean="0">
                <a:latin typeface="Times New Roman" pitchFamily="18" charset="0"/>
              </a:rPr>
              <a:t>Данная область энергетики имеет огромный потенциал, в настоящее время в рамках про</a:t>
            </a:r>
            <a:r>
              <a:rPr lang="ru-RU" sz="2800" smtClean="0">
                <a:latin typeface="Times New Roman" pitchFamily="18" charset="0"/>
              </a:rPr>
              <a:t>е</a:t>
            </a:r>
            <a:r>
              <a:rPr lang="en-GB" sz="2800" smtClean="0">
                <a:latin typeface="Times New Roman" pitchFamily="18" charset="0"/>
              </a:rPr>
              <a:t>кта "ITER", в котором участвуют Европа, Китай, Россия, США, Южная Корея и Япония во Франции идет строительство крупнейшего термоядерного реактора, целью которого являеться вывести УТС (Управляемый термоядерный синтез) на новый уровень. Строительство планируеться завершить </a:t>
            </a:r>
            <a:r>
              <a:rPr lang="ru-RU" sz="2800" smtClean="0">
                <a:latin typeface="Times New Roman" pitchFamily="18" charset="0"/>
              </a:rPr>
              <a:t>в</a:t>
            </a:r>
            <a:r>
              <a:rPr lang="en-GB" sz="2800" smtClean="0">
                <a:latin typeface="Times New Roman" pitchFamily="18" charset="0"/>
              </a:rPr>
              <a:t> 2010 год</a:t>
            </a:r>
            <a:r>
              <a:rPr lang="ru-RU" sz="2800" smtClean="0">
                <a:latin typeface="Times New Roman" pitchFamily="18" charset="0"/>
              </a:rPr>
              <a:t>у</a:t>
            </a:r>
            <a:r>
              <a:rPr lang="en-GB" sz="2800" smtClean="0">
                <a:latin typeface="Times New Roman" pitchFamily="18" charset="0"/>
              </a:rPr>
              <a:t>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692150"/>
          </a:xfrm>
        </p:spPr>
        <p:txBody>
          <a:bodyPr lIns="0" tIns="0" rIns="0" bIns="0"/>
          <a:lstStyle/>
          <a:p>
            <a:pPr marL="390525" indent="-293688" defTabSz="407988" eaLnBrk="1" hangingPunct="1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90525" algn="l"/>
                <a:tab pos="796925" algn="l"/>
                <a:tab pos="1203325" algn="l"/>
                <a:tab pos="1611313" algn="l"/>
                <a:tab pos="2019300" algn="l"/>
                <a:tab pos="2425700" algn="l"/>
                <a:tab pos="2833688" algn="l"/>
                <a:tab pos="3241675" algn="l"/>
                <a:tab pos="3649663" algn="l"/>
                <a:tab pos="4056063" algn="l"/>
                <a:tab pos="4464050" algn="l"/>
                <a:tab pos="4872038" algn="l"/>
                <a:tab pos="5278438" algn="l"/>
                <a:tab pos="5686425" algn="l"/>
                <a:tab pos="6094413" algn="l"/>
                <a:tab pos="6502400" algn="l"/>
                <a:tab pos="6908800" algn="l"/>
                <a:tab pos="7316788" algn="l"/>
                <a:tab pos="7724775" algn="l"/>
                <a:tab pos="8131175" algn="l"/>
                <a:tab pos="8539163" algn="l"/>
              </a:tabLst>
            </a:pPr>
            <a:r>
              <a:rPr lang="en-GB" sz="4000" b="1" smtClean="0">
                <a:solidFill>
                  <a:srgbClr val="000000"/>
                </a:solidFill>
                <a:latin typeface="Liberation Sans" pitchFamily="16" charset="0"/>
              </a:rPr>
              <a:t>Биотопливо, биогаз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692150"/>
            <a:ext cx="8229600" cy="1584325"/>
          </a:xfrm>
        </p:spPr>
        <p:txBody>
          <a:bodyPr lIns="0" tIns="0" rIns="0" bIns="0" anchor="ctr"/>
          <a:lstStyle/>
          <a:p>
            <a:pPr marL="0" indent="0" defTabSz="449263" eaLnBrk="1" hangingPunct="1">
              <a:lnSpc>
                <a:spcPct val="93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smtClean="0">
                <a:latin typeface="Times New Roman" pitchFamily="18" charset="0"/>
              </a:rPr>
              <a:t>Биотопливо — это топливо из биологического сырья, получаемое, как правило, в результате переработки стеблей сахарного тростника или семян рапса, кукурузы, сои. Различается жидкое биотопливо (для двигателей внутреннего сгорания, например, этанол, метанол, биодизель) и газообразное (биогаз, водород)</a:t>
            </a:r>
            <a:r>
              <a:rPr lang="ar-SA" sz="2000" smtClean="0">
                <a:latin typeface="Times New Roman" pitchFamily="18" charset="0"/>
                <a:cs typeface="Arial" charset="0"/>
              </a:rPr>
              <a:t>‏</a:t>
            </a:r>
            <a:endParaRPr lang="en-GB" sz="2000" smtClean="0">
              <a:latin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68313" y="2565400"/>
            <a:ext cx="3311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000000"/>
                </a:solidFill>
                <a:latin typeface="Times New Roman" pitchFamily="18" charset="0"/>
              </a:rPr>
              <a:t>Виды биотоплива</a:t>
            </a:r>
            <a:endParaRPr lang="ru-RU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95288" y="3357563"/>
            <a:ext cx="39608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- </a:t>
            </a:r>
            <a:r>
              <a:rPr lang="en-GB">
                <a:solidFill>
                  <a:srgbClr val="000000"/>
                </a:solidFill>
              </a:rPr>
              <a:t>Биометанол</a:t>
            </a:r>
          </a:p>
          <a:p>
            <a:r>
              <a:rPr lang="ru-RU">
                <a:solidFill>
                  <a:srgbClr val="000000"/>
                </a:solidFill>
              </a:rPr>
              <a:t>- </a:t>
            </a:r>
            <a:r>
              <a:rPr lang="en-GB">
                <a:solidFill>
                  <a:srgbClr val="000000"/>
                </a:solidFill>
              </a:rPr>
              <a:t>Биоэтанол</a:t>
            </a:r>
          </a:p>
          <a:p>
            <a:r>
              <a:rPr lang="ru-RU">
                <a:solidFill>
                  <a:srgbClr val="000000"/>
                </a:solidFill>
              </a:rPr>
              <a:t>- </a:t>
            </a:r>
            <a:r>
              <a:rPr lang="en-GB">
                <a:solidFill>
                  <a:srgbClr val="000000"/>
                </a:solidFill>
              </a:rPr>
              <a:t>Биобутанол</a:t>
            </a:r>
          </a:p>
          <a:p>
            <a:r>
              <a:rPr lang="ru-RU">
                <a:solidFill>
                  <a:srgbClr val="000000"/>
                </a:solidFill>
              </a:rPr>
              <a:t>- </a:t>
            </a:r>
            <a:r>
              <a:rPr lang="en-GB">
                <a:solidFill>
                  <a:srgbClr val="000000"/>
                </a:solidFill>
              </a:rPr>
              <a:t>Диметиловый эфир</a:t>
            </a:r>
          </a:p>
          <a:p>
            <a:r>
              <a:rPr lang="ru-RU">
                <a:solidFill>
                  <a:srgbClr val="000000"/>
                </a:solidFill>
              </a:rPr>
              <a:t>- </a:t>
            </a:r>
            <a:r>
              <a:rPr lang="en-GB">
                <a:solidFill>
                  <a:srgbClr val="000000"/>
                </a:solidFill>
              </a:rPr>
              <a:t>Биодизель</a:t>
            </a:r>
          </a:p>
          <a:p>
            <a:r>
              <a:rPr lang="ru-RU">
                <a:solidFill>
                  <a:srgbClr val="000000"/>
                </a:solidFill>
              </a:rPr>
              <a:t>- </a:t>
            </a:r>
            <a:r>
              <a:rPr lang="en-GB">
                <a:solidFill>
                  <a:srgbClr val="000000"/>
                </a:solidFill>
              </a:rPr>
              <a:t>Биогаз</a:t>
            </a:r>
          </a:p>
          <a:p>
            <a:r>
              <a:rPr lang="ru-RU">
                <a:solidFill>
                  <a:srgbClr val="000000"/>
                </a:solidFill>
              </a:rPr>
              <a:t>- </a:t>
            </a:r>
            <a:r>
              <a:rPr lang="en-GB">
                <a:solidFill>
                  <a:srgbClr val="000000"/>
                </a:solidFill>
              </a:rPr>
              <a:t>Водород</a:t>
            </a:r>
          </a:p>
          <a:p>
            <a:endParaRPr lang="en-GB">
              <a:solidFill>
                <a:srgbClr val="000000"/>
              </a:solidFill>
            </a:endParaRPr>
          </a:p>
          <a:p>
            <a:r>
              <a:rPr lang="en-GB">
                <a:solidFill>
                  <a:srgbClr val="000000"/>
                </a:solidFill>
              </a:rPr>
              <a:t>На данный момент самые развитые – биодизель и водород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859338" y="6308725"/>
            <a:ext cx="407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Завод пиролиза биомассы, Австрия </a:t>
            </a:r>
          </a:p>
        </p:txBody>
      </p:sp>
      <p:pic>
        <p:nvPicPr>
          <p:cNvPr id="34823" name="Picture 7" descr="630px-Holzvergasu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1989138"/>
            <a:ext cx="4716462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358188" y="6643688"/>
            <a:ext cx="357187" cy="214312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в начало 9">
            <a:hlinkClick r:id="rId6" action="ppaction://hlinksldjump" highlightClick="1"/>
          </p:cNvPr>
          <p:cNvSpPr/>
          <p:nvPr/>
        </p:nvSpPr>
        <p:spPr>
          <a:xfrm>
            <a:off x="7929563" y="6643688"/>
            <a:ext cx="428625" cy="214312"/>
          </a:xfrm>
          <a:prstGeom prst="actionButtonBeginning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  <p:bldP spid="34820" grpId="0"/>
      <p:bldP spid="34821" grpId="0"/>
      <p:bldP spid="348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472487" cy="5492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4. Нельзя ли превратить снег в природный ресурс?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572000" y="1268413"/>
            <a:ext cx="43561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На севере в Японии снег, храниться на складах и охлаждает складские помещения, а также в теплое время служит в качестве кондиционера для здания. 1 тонна снега может дать количество энергии, что и 10 литров сырой нефти при сжигании.</a:t>
            </a:r>
          </a:p>
        </p:txBody>
      </p:sp>
      <p:pic>
        <p:nvPicPr>
          <p:cNvPr id="45061" name="Picture 5" descr="снег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765175"/>
            <a:ext cx="410527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28625" y="3786188"/>
            <a:ext cx="41767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5</a:t>
            </a:r>
            <a:r>
              <a:rPr lang="ru-RU" b="1">
                <a:solidFill>
                  <a:srgbClr val="0000FF"/>
                </a:solidFill>
              </a:rPr>
              <a:t>. Перспективному источнику энергии нужна разница температуры всего в 15 градусов.</a:t>
            </a:r>
            <a:r>
              <a:rPr lang="ru-RU">
                <a:solidFill>
                  <a:srgbClr val="0000FF"/>
                </a:solidFill>
              </a:rPr>
              <a:t> </a:t>
            </a:r>
            <a:r>
              <a:rPr lang="ru-RU"/>
              <a:t>Электричество можно добывать, используя разницу температуры воды на поверхности океана и на глубине. Этот процесс известен как преобразование тепловой энергии океана. Источник: журнал «Япония сегодня».</a:t>
            </a:r>
          </a:p>
        </p:txBody>
      </p:sp>
      <p:pic>
        <p:nvPicPr>
          <p:cNvPr id="45064" name="Picture 8" descr="ко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3629025"/>
            <a:ext cx="41021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395288" y="371633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286750" y="6643688"/>
            <a:ext cx="428625" cy="214312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в начало 9">
            <a:hlinkClick r:id="rId6" action="ppaction://hlinksldjump" highlightClick="1"/>
          </p:cNvPr>
          <p:cNvSpPr/>
          <p:nvPr/>
        </p:nvSpPr>
        <p:spPr>
          <a:xfrm>
            <a:off x="7929563" y="6643688"/>
            <a:ext cx="428625" cy="214312"/>
          </a:xfrm>
          <a:prstGeom prst="actionButtonBeginning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0" grpId="0"/>
      <p:bldP spid="450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34607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Заключение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508625" y="549275"/>
            <a:ext cx="3240088" cy="57467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Энергетическая и сырьевая </a:t>
            </a:r>
          </a:p>
          <a:p>
            <a:pPr algn="ctr">
              <a:defRPr/>
            </a:pPr>
            <a:r>
              <a:rPr lang="ru-RU" dirty="0"/>
              <a:t>проблема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468313" y="1125538"/>
            <a:ext cx="3024187" cy="647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Истощение энергетических</a:t>
            </a:r>
          </a:p>
          <a:p>
            <a:pPr algn="ctr">
              <a:defRPr/>
            </a:pPr>
            <a:r>
              <a:rPr lang="ru-RU" dirty="0"/>
              <a:t>и сырьевых ресурсов</a:t>
            </a: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H="1">
            <a:off x="3492500" y="836613"/>
            <a:ext cx="20161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68313" y="2276475"/>
            <a:ext cx="3024187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latin typeface="Times New Roman" pitchFamily="18" charset="0"/>
              </a:rPr>
              <a:t>Растущие масштабы вовлечение энергетических и сырьевых ресурсов в производство;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latin typeface="Times New Roman" pitchFamily="18" charset="0"/>
              </a:rPr>
              <a:t> Значительное удорожание разработок новых месторождений. 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1835150" y="1844675"/>
            <a:ext cx="342900" cy="504825"/>
          </a:xfrm>
          <a:prstGeom prst="upArrow">
            <a:avLst>
              <a:gd name="adj1" fmla="val 50000"/>
              <a:gd name="adj2" fmla="val 36806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5364163" y="2492375"/>
            <a:ext cx="3529012" cy="1368425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Рациональное использование </a:t>
            </a:r>
          </a:p>
          <a:p>
            <a:pPr algn="ctr">
              <a:defRPr/>
            </a:pPr>
            <a:r>
              <a:rPr lang="ru-RU" dirty="0"/>
              <a:t>и воспроизводство</a:t>
            </a:r>
          </a:p>
          <a:p>
            <a:pPr algn="ctr">
              <a:defRPr/>
            </a:pPr>
            <a:r>
              <a:rPr lang="ru-RU" dirty="0"/>
              <a:t>мин.- сырьевых ресурсов.</a:t>
            </a:r>
          </a:p>
          <a:p>
            <a:pPr algn="ctr">
              <a:defRPr/>
            </a:pPr>
            <a:r>
              <a:rPr lang="ru-RU" dirty="0"/>
              <a:t>Внедрение достижений НТР.</a:t>
            </a:r>
          </a:p>
          <a:p>
            <a:pPr algn="ctr">
              <a:defRPr/>
            </a:pPr>
            <a:r>
              <a:rPr lang="ru-RU" dirty="0"/>
              <a:t>Нетрадиционная энергетика</a:t>
            </a:r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7092950" y="1268413"/>
            <a:ext cx="431800" cy="1120775"/>
          </a:xfrm>
          <a:prstGeom prst="upArrow">
            <a:avLst>
              <a:gd name="adj1" fmla="val 50000"/>
              <a:gd name="adj2" fmla="val 6489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285750" y="4572000"/>
            <a:ext cx="85328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Природная окружающая среда – неисчерпаемый источник экологически чистой, возобновляемой энергии – и эта энергия уже добывается. Для разработки новых энергетических ресурсов привлекают науку и технику. В недалеком будущем мы узнаем о прогрессе в этой области, от разработки новых устройств производства энергии до тех новшеств, что изменяют наш образ жизни.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15375" y="6643688"/>
            <a:ext cx="428625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8286750" y="6643688"/>
            <a:ext cx="428625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Управляющая кнопка: в начало 12">
            <a:hlinkClick r:id="rId5" action="ppaction://hlinksldjump" highlightClick="1"/>
          </p:cNvPr>
          <p:cNvSpPr/>
          <p:nvPr/>
        </p:nvSpPr>
        <p:spPr>
          <a:xfrm>
            <a:off x="7858125" y="6643688"/>
            <a:ext cx="428625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5" grpId="0" animBg="1"/>
      <p:bldP spid="46086" grpId="0" animBg="1"/>
      <p:bldP spid="46087" grpId="0" animBg="1"/>
      <p:bldP spid="46088" grpId="0"/>
      <p:bldP spid="46089" grpId="0" animBg="1"/>
      <p:bldP spid="46090" grpId="0" animBg="1"/>
      <p:bldP spid="46091" grpId="0" animBg="1"/>
      <p:bldP spid="460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771775" y="1412875"/>
            <a:ext cx="3744913" cy="4318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Крупные ГЭС всех типов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771775" y="2205038"/>
            <a:ext cx="3744913" cy="8636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Тепловые станции (угольные,</a:t>
            </a:r>
          </a:p>
          <a:p>
            <a:pPr algn="ctr">
              <a:defRPr/>
            </a:pPr>
            <a:r>
              <a:rPr lang="ru-RU" dirty="0"/>
              <a:t> нефтяные, газовые, торфяные, </a:t>
            </a:r>
          </a:p>
          <a:p>
            <a:pPr algn="ctr">
              <a:defRPr/>
            </a:pPr>
            <a:r>
              <a:rPr lang="ru-RU" dirty="0"/>
              <a:t>сланцевые)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771775" y="3357563"/>
            <a:ext cx="3744913" cy="50482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АЭС и ядерные станции</a:t>
            </a:r>
          </a:p>
          <a:p>
            <a:pPr algn="ctr">
              <a:defRPr/>
            </a:pPr>
            <a:r>
              <a:rPr lang="ru-RU" dirty="0"/>
              <a:t>Всех типов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771775" y="4149725"/>
            <a:ext cx="3744913" cy="50482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Двигатели внутреннего сгорания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771775" y="5013325"/>
            <a:ext cx="3744913" cy="4318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 err="1"/>
              <a:t>Теплоустановки</a:t>
            </a:r>
            <a:endParaRPr lang="ru-RU" dirty="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771775" y="5876925"/>
            <a:ext cx="3744913" cy="50482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Получение синтетического </a:t>
            </a:r>
          </a:p>
          <a:p>
            <a:pPr algn="ctr">
              <a:defRPr/>
            </a:pPr>
            <a:r>
              <a:rPr lang="ru-RU" dirty="0"/>
              <a:t>топлива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429125" y="1857375"/>
            <a:ext cx="357188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500563" y="3071813"/>
            <a:ext cx="285750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500563" y="3857625"/>
            <a:ext cx="357187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572000" y="4643438"/>
            <a:ext cx="285750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572000" y="5429250"/>
            <a:ext cx="28575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Управляющая кнопка: назад 20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2938" y="214313"/>
            <a:ext cx="8501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Традиционная энергетика</a:t>
            </a:r>
          </a:p>
        </p:txBody>
      </p:sp>
      <p:sp>
        <p:nvSpPr>
          <p:cNvPr id="23" name="Управляющая кнопка: в начало 22">
            <a:hlinkClick r:id="rId3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solidFill>
            <a:srgbClr val="339966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57188" y="3643313"/>
            <a:ext cx="8064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В структуре выработки электроэнергии в мире первое место принадлежит тепловым электростанциям (ТЭС) – их доля составляет 62%.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14313" y="1357313"/>
            <a:ext cx="3311525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- Строятся быстро и дешево;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>
                <a:latin typeface="Times New Roman" pitchFamily="18" charset="0"/>
              </a:rPr>
              <a:t> Работают в постоянном режиме;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>
                <a:latin typeface="Times New Roman" pitchFamily="18" charset="0"/>
              </a:rPr>
              <a:t> Размещены практически повсеместно;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>
                <a:latin typeface="Times New Roman" pitchFamily="18" charset="0"/>
              </a:rPr>
              <a:t> Преобладание ТЭС в энергетическом хозяйстве РФ.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5000625" y="1285875"/>
            <a:ext cx="41433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- Потребляют большое количество топлива;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>
                <a:latin typeface="Times New Roman" pitchFamily="18" charset="0"/>
              </a:rPr>
              <a:t> Требует длительной остановки при ремонтах;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>
                <a:latin typeface="Times New Roman" pitchFamily="18" charset="0"/>
              </a:rPr>
              <a:t> Много тепла теряется  в атмосфере, выбрасывают много твердых и вредных газов в атмосферу.</a:t>
            </a:r>
          </a:p>
          <a:p>
            <a:pPr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- Крупнейшие загрязнители окружающей среды.</a:t>
            </a:r>
          </a:p>
        </p:txBody>
      </p:sp>
      <p:pic>
        <p:nvPicPr>
          <p:cNvPr id="8197" name="Picture 7" descr="2b3bcecd1182d3cbbeb230bd1b2b14e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50" y="4505325"/>
            <a:ext cx="353218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Соединительная линия уступом 10"/>
          <p:cNvCxnSpPr/>
          <p:nvPr/>
        </p:nvCxnSpPr>
        <p:spPr>
          <a:xfrm rot="5400000">
            <a:off x="1321594" y="750094"/>
            <a:ext cx="642938" cy="571500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16200000" flipH="1">
            <a:off x="5857875" y="785813"/>
            <a:ext cx="571500" cy="571500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>
            <a:off x="571500" y="142875"/>
            <a:ext cx="7929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FF"/>
                </a:solidFill>
              </a:rPr>
              <a:t>Преимущества и недостатки ТЭС</a:t>
            </a:r>
          </a:p>
        </p:txBody>
      </p:sp>
      <p:sp>
        <p:nvSpPr>
          <p:cNvPr id="13" name="Управляющая кнопка: в начало 12">
            <a:hlinkClick r:id="rId6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Управляющая кнопка: в начало 12">
            <a:hlinkClick r:id="rId5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 descr="C:\Users\dmitr\Desktop\teplovaya-e`lektricheskaya-stantsiya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8286808" cy="585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42938" y="5407025"/>
            <a:ext cx="7993062" cy="1466850"/>
          </a:xfrm>
          <a:prstGeom prst="rect">
            <a:avLst/>
          </a:prstGeom>
          <a:solidFill>
            <a:schemeClr val="accent5">
              <a:alpha val="62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2400" b="1" dirty="0" err="1">
                <a:solidFill>
                  <a:srgbClr val="0000FF"/>
                </a:solidFill>
              </a:rPr>
              <a:t>Гидроэлектростанция</a:t>
            </a:r>
            <a:r>
              <a:rPr lang="en-GB" sz="2400" b="1" dirty="0">
                <a:solidFill>
                  <a:srgbClr val="0000FF"/>
                </a:solidFill>
              </a:rPr>
              <a:t> (ГЭС)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/>
              <a:t>— </a:t>
            </a:r>
            <a:r>
              <a:rPr lang="en-GB" sz="2400" dirty="0" err="1"/>
              <a:t>электростанция</a:t>
            </a:r>
            <a:r>
              <a:rPr lang="en-GB" sz="2400" dirty="0"/>
              <a:t>, в </a:t>
            </a:r>
            <a:r>
              <a:rPr lang="en-GB" sz="2400" dirty="0" err="1"/>
              <a:t>качестве</a:t>
            </a:r>
            <a:r>
              <a:rPr lang="en-GB" sz="2400" dirty="0"/>
              <a:t> </a:t>
            </a:r>
            <a:r>
              <a:rPr lang="en-GB" sz="2400" dirty="0" err="1"/>
              <a:t>источника</a:t>
            </a:r>
            <a:r>
              <a:rPr lang="en-GB" sz="2400" dirty="0"/>
              <a:t> </a:t>
            </a:r>
            <a:r>
              <a:rPr lang="en-GB" sz="2400" dirty="0" err="1"/>
              <a:t>энергии</a:t>
            </a:r>
            <a:r>
              <a:rPr lang="en-GB" sz="2400" dirty="0"/>
              <a:t> </a:t>
            </a:r>
            <a:r>
              <a:rPr lang="en-GB" sz="2400" dirty="0" err="1"/>
              <a:t>использующая</a:t>
            </a:r>
            <a:r>
              <a:rPr lang="en-GB" sz="2400" dirty="0"/>
              <a:t> </a:t>
            </a:r>
            <a:r>
              <a:rPr lang="en-GB" sz="2400" dirty="0" err="1"/>
              <a:t>энергию</a:t>
            </a:r>
            <a:r>
              <a:rPr lang="en-GB" sz="2400" dirty="0"/>
              <a:t> </a:t>
            </a:r>
            <a:r>
              <a:rPr lang="en-GB" sz="2400" dirty="0" err="1"/>
              <a:t>водного</a:t>
            </a:r>
            <a:r>
              <a:rPr lang="en-GB" sz="2400" dirty="0"/>
              <a:t> </a:t>
            </a:r>
            <a:r>
              <a:rPr lang="en-GB" sz="2400" dirty="0" err="1"/>
              <a:t>потока</a:t>
            </a:r>
            <a:r>
              <a:rPr lang="en-GB" sz="2400" dirty="0"/>
              <a:t>. </a:t>
            </a:r>
            <a:r>
              <a:rPr lang="en-GB" sz="2400" dirty="0" err="1"/>
              <a:t>Гидроэлектростанции</a:t>
            </a:r>
            <a:r>
              <a:rPr lang="en-GB" sz="2400" dirty="0"/>
              <a:t> </a:t>
            </a:r>
            <a:r>
              <a:rPr lang="en-GB" sz="2400" dirty="0" err="1"/>
              <a:t>обычно</a:t>
            </a:r>
            <a:r>
              <a:rPr lang="en-GB" sz="2400" dirty="0"/>
              <a:t> </a:t>
            </a:r>
            <a:r>
              <a:rPr lang="en-GB" sz="2400" dirty="0" err="1"/>
              <a:t>строят</a:t>
            </a:r>
            <a:r>
              <a:rPr lang="en-GB" sz="2400" dirty="0"/>
              <a:t> </a:t>
            </a:r>
            <a:r>
              <a:rPr lang="en-GB" sz="2400" dirty="0" err="1"/>
              <a:t>на</a:t>
            </a:r>
            <a:r>
              <a:rPr lang="en-GB" sz="2400" dirty="0"/>
              <a:t> </a:t>
            </a:r>
            <a:r>
              <a:rPr lang="en-GB" sz="2400" dirty="0" err="1"/>
              <a:t>реках</a:t>
            </a:r>
            <a:r>
              <a:rPr lang="en-GB" sz="2400" dirty="0"/>
              <a:t>, </a:t>
            </a:r>
            <a:r>
              <a:rPr lang="en-GB" sz="2400" dirty="0" err="1"/>
              <a:t>сооружая</a:t>
            </a:r>
            <a:r>
              <a:rPr lang="en-GB" sz="2400" dirty="0"/>
              <a:t> </a:t>
            </a:r>
            <a:r>
              <a:rPr lang="en-GB" sz="2400" dirty="0" err="1"/>
              <a:t>плотины</a:t>
            </a:r>
            <a:r>
              <a:rPr lang="en-GB" sz="2400" dirty="0"/>
              <a:t> и </a:t>
            </a:r>
            <a:r>
              <a:rPr lang="en-GB" sz="2400" dirty="0" err="1"/>
              <a:t>водохранилища</a:t>
            </a:r>
            <a:r>
              <a:rPr lang="en-GB" sz="2400" dirty="0"/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0"/>
            <a:ext cx="2714625" cy="3143250"/>
          </a:xfrm>
          <a:prstGeom prst="roundRect">
            <a:avLst/>
          </a:prstGeom>
          <a:solidFill>
            <a:schemeClr val="accent5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u="sng" dirty="0" err="1">
                <a:solidFill>
                  <a:srgbClr val="0000FF"/>
                </a:solidFill>
                <a:latin typeface="Times New Roman" pitchFamily="18" charset="0"/>
              </a:rPr>
              <a:t>Гидроэнергетика</a:t>
            </a:r>
            <a:r>
              <a:rPr lang="en-GB" sz="2000" dirty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это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получение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электроэнергии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за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счет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использования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возобновляемых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речных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приливных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геотермальных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водных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ресурсов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38" y="142875"/>
            <a:ext cx="2786062" cy="4929188"/>
          </a:xfrm>
          <a:prstGeom prst="roundRect">
            <a:avLst/>
          </a:prstGeom>
          <a:solidFill>
            <a:schemeClr val="accent5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30213" indent="-323850" algn="ctr" defTabSz="449263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Это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использование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возобновляемых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водных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ресурсов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предполагает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управление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паводками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укрепление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русла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рек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переброс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водных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ресурсов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в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районы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страдающие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от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засухи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сохранение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подземных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токовых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</a:rPr>
              <a:t>вод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в начало 8">
            <a:hlinkClick r:id="rId4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в начало 9">
            <a:hlinkClick r:id="rId4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12" descr="C:\Users\dmitr\Desktop\Stanciya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7" y="357166"/>
            <a:ext cx="8215370" cy="6215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</p:pic>
      <p:sp>
        <p:nvSpPr>
          <p:cNvPr id="11" name="Прямоугольная выноска 10"/>
          <p:cNvSpPr/>
          <p:nvPr/>
        </p:nvSpPr>
        <p:spPr>
          <a:xfrm>
            <a:off x="214313" y="1643063"/>
            <a:ext cx="3571875" cy="5000625"/>
          </a:xfrm>
          <a:prstGeom prst="wedgeRectCallout">
            <a:avLst>
              <a:gd name="adj1" fmla="val 3304"/>
              <a:gd name="adj2" fmla="val -68885"/>
            </a:avLst>
          </a:prstGeom>
          <a:solidFill>
            <a:schemeClr val="accent5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1.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Себестоимость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электроэнергии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на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ГЭС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очень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низкая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2.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Генераторы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ГЭС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можно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достаточно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быстро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включать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и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выключать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в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зависимости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от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потребления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энергии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3.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Отсутствует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загрязнение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воздуха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143500" y="1571625"/>
            <a:ext cx="3786188" cy="5072063"/>
          </a:xfrm>
          <a:prstGeom prst="wedgeRectCallout">
            <a:avLst>
              <a:gd name="adj1" fmla="val -18902"/>
              <a:gd name="adj2" fmla="val -66484"/>
            </a:avLst>
          </a:prstGeom>
          <a:solidFill>
            <a:schemeClr val="accent5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1.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Строительство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ГЭС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может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быть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более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долгим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и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дорогим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чем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других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энергоисточников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2.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Водохранилища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могут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занимать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большие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территории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3.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Плотины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могут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наносить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ущерб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рыбному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хозяйству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поскольку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перекрывают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путь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 к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</a:rPr>
              <a:t>нерестилищам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GB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86813" y="6643688"/>
            <a:ext cx="357187" cy="214312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429625" y="6643688"/>
            <a:ext cx="357188" cy="21431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625" y="0"/>
            <a:ext cx="81438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bg1"/>
                </a:solidFill>
              </a:rPr>
              <a:t>Преимущества и недостатки ГЭС</a:t>
            </a:r>
          </a:p>
        </p:txBody>
      </p:sp>
      <p:sp>
        <p:nvSpPr>
          <p:cNvPr id="10" name="Управляющая кнопка: в начало 9">
            <a:hlinkClick r:id="rId4" action="ppaction://hlinksldjump" highlightClick="1"/>
          </p:cNvPr>
          <p:cNvSpPr/>
          <p:nvPr/>
        </p:nvSpPr>
        <p:spPr>
          <a:xfrm>
            <a:off x="8072438" y="6643688"/>
            <a:ext cx="357187" cy="214312"/>
          </a:xfrm>
          <a:prstGeom prst="actionButtonBeginning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2695</Words>
  <Application>Microsoft Office PowerPoint</Application>
  <PresentationFormat>Экран (4:3)</PresentationFormat>
  <Paragraphs>235</Paragraphs>
  <Slides>36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Оформление по умолчанию</vt:lpstr>
      <vt:lpstr>Слайд 1</vt:lpstr>
      <vt:lpstr>Сырьевая проблема</vt:lpstr>
      <vt:lpstr>Энергетическая проблема</vt:lpstr>
      <vt:lpstr>Слайд 4</vt:lpstr>
      <vt:lpstr>Слайд 5</vt:lpstr>
      <vt:lpstr>Слайд 6</vt:lpstr>
      <vt:lpstr>Слайд 7</vt:lpstr>
      <vt:lpstr>Слайд 8</vt:lpstr>
      <vt:lpstr>Слайд 9</vt:lpstr>
      <vt:lpstr>Атомные электростанции</vt:lpstr>
      <vt:lpstr>Первая в мире АЭС</vt:lpstr>
      <vt:lpstr>Схема АЭС.</vt:lpstr>
      <vt:lpstr>Схема АЭС.</vt:lpstr>
      <vt:lpstr>Современные виды получения энергии</vt:lpstr>
      <vt:lpstr>Современные виды получения энергии</vt:lpstr>
      <vt:lpstr>Современные виды получения энергии</vt:lpstr>
      <vt:lpstr>Современные виды получения энергии</vt:lpstr>
      <vt:lpstr>Слайд 18</vt:lpstr>
      <vt:lpstr>Ветроэнергетика</vt:lpstr>
      <vt:lpstr>Слайд 20</vt:lpstr>
      <vt:lpstr>Перспективы ветроэнергетики</vt:lpstr>
      <vt:lpstr>Возможности реализации ветроэнергетики в России</vt:lpstr>
      <vt:lpstr>2. Геотермальная энергия</vt:lpstr>
      <vt:lpstr>Тепловая энергия океана</vt:lpstr>
      <vt:lpstr>3. Энергия волн, приливов и отливов</vt:lpstr>
      <vt:lpstr> Энергия волн, приливов и отливов</vt:lpstr>
      <vt:lpstr>Солнечная энергетика</vt:lpstr>
      <vt:lpstr>Слайд 28</vt:lpstr>
      <vt:lpstr>Солнечная энергетика.   </vt:lpstr>
      <vt:lpstr>Спецрепортаж «Зеленая энергия»  для будущего</vt:lpstr>
      <vt:lpstr>Водородная энергетика</vt:lpstr>
      <vt:lpstr>Термоядерная энергетика</vt:lpstr>
      <vt:lpstr>Перспективы термоядерной энергетики</vt:lpstr>
      <vt:lpstr>Биотопливо, биогаз</vt:lpstr>
      <vt:lpstr>4. Нельзя ли превратить снег в природный ресурс?</vt:lpstr>
      <vt:lpstr>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апреля  Международный день Земли</dc:title>
  <dc:creator>Катя</dc:creator>
  <cp:lastModifiedBy>user</cp:lastModifiedBy>
  <cp:revision>86</cp:revision>
  <dcterms:created xsi:type="dcterms:W3CDTF">2008-04-14T20:14:28Z</dcterms:created>
  <dcterms:modified xsi:type="dcterms:W3CDTF">2018-02-07T20:51:35Z</dcterms:modified>
</cp:coreProperties>
</file>