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21" r:id="rId4"/>
    <p:sldId id="322" r:id="rId5"/>
    <p:sldId id="325" r:id="rId6"/>
    <p:sldId id="326" r:id="rId7"/>
    <p:sldId id="319" r:id="rId8"/>
    <p:sldId id="320" r:id="rId9"/>
    <p:sldId id="258" r:id="rId10"/>
    <p:sldId id="260" r:id="rId11"/>
    <p:sldId id="262" r:id="rId12"/>
    <p:sldId id="323" r:id="rId13"/>
    <p:sldId id="266" r:id="rId14"/>
    <p:sldId id="267" r:id="rId15"/>
  </p:sldIdLst>
  <p:sldSz cx="12192000" cy="6858000"/>
  <p:notesSz cx="6858000" cy="9144000"/>
  <p:embeddedFontLst>
    <p:embeddedFont>
      <p:font typeface="PF Centro Sans Pr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4DE"/>
    <a:srgbClr val="4B5055"/>
    <a:srgbClr val="D8DFE1"/>
    <a:srgbClr val="5E85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CFB04-E2B9-44F1-B29D-B80C25D7AAF4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1E97-9B0D-4ED3-BEF8-832A6041C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06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22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47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4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29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0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28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26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4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CB50-25DB-4754-870B-3324F7578979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28785-88D2-4034-83E5-3DAE35A9F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5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6058" y="3469174"/>
            <a:ext cx="5564698" cy="15696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/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/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/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>Название организации (инициатор проекта)</a:t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/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>Ответственное лицо (Ф.И.О., должность)</a:t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/>
            </a:r>
            <a:b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</a:br>
            <a:r>
              <a:rPr lang="ru-RU" sz="2000" dirty="0">
                <a:solidFill>
                  <a:srgbClr val="4B5055"/>
                </a:solidFill>
                <a:latin typeface="PF Centro Sans Pro" panose="02000500000000020004" pitchFamily="50" charset="0"/>
              </a:rPr>
              <a:t>дата подготовки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415630"/>
            <a:ext cx="12192000" cy="1442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537963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637" y="5832101"/>
            <a:ext cx="114398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Конкурсная работа: «</a:t>
            </a:r>
            <a:r>
              <a:rPr lang="ru-RU" sz="2800" i="1" u="sng" dirty="0">
                <a:solidFill>
                  <a:schemeClr val="bg1"/>
                </a:solidFill>
                <a:latin typeface="PF Centro Sans Pro" panose="02000500000000020004" pitchFamily="2" charset="0"/>
              </a:rPr>
              <a:t>название проекта»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F4A1C5-529B-B95E-7E73-D61094EB19CA}"/>
              </a:ext>
            </a:extLst>
          </p:cNvPr>
          <p:cNvSpPr txBox="1"/>
          <p:nvPr/>
        </p:nvSpPr>
        <p:spPr>
          <a:xfrm>
            <a:off x="720002" y="345939"/>
            <a:ext cx="326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PF Centro Sans Pro" panose="02000500000000020004" pitchFamily="50" charset="0"/>
              </a:rPr>
              <a:t>фото, иллюстрирующее проект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979F07A-81A3-4BD1-A32A-8040BE693947}"/>
              </a:ext>
            </a:extLst>
          </p:cNvPr>
          <p:cNvSpPr/>
          <p:nvPr/>
        </p:nvSpPr>
        <p:spPr>
          <a:xfrm>
            <a:off x="539637" y="321444"/>
            <a:ext cx="5156488" cy="469996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A067AAE1-8FF7-9F62-1E2C-D9F5409FB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493" y="55954"/>
            <a:ext cx="2820474" cy="584556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3C0AAE-A80D-35C5-68A3-F18715874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493" y="566073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20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88820"/>
            <a:ext cx="12192000" cy="10693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5746399"/>
            <a:ext cx="12192000" cy="84842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6397" y="5968820"/>
            <a:ext cx="1038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Финансовое обоснование/ экономика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A61E85-9BBE-54F0-71DD-75E249920235}"/>
              </a:ext>
            </a:extLst>
          </p:cNvPr>
          <p:cNvSpPr txBox="1"/>
          <p:nvPr/>
        </p:nvSpPr>
        <p:spPr>
          <a:xfrm>
            <a:off x="447674" y="476442"/>
            <a:ext cx="1130530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(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З</a:t>
            </a:r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десь указываются цифры, а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в формате</a:t>
            </a:r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Excel </a:t>
            </a:r>
            <a:r>
              <a:rPr lang="ru-RU" sz="1400" dirty="0"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прикладывается дополнительно к презентации)</a:t>
            </a:r>
            <a:endParaRPr lang="ru-RU" sz="14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Объем и структура инвестиций: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Капитальные затраты (</a:t>
            </a:r>
            <a:r>
              <a:rPr lang="ru-RU" sz="1400" dirty="0" err="1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CapEx</a:t>
            </a:r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): единовременные затраты на закупку оборудования, его монтаж, доработку помещений, получение лицензий.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·Оборотный капитал: деньги на закупку первой партии сырья, формирование запасов готовой продукции, покрытие кассовых разрывов до выхода на самоокупаемость.</a:t>
            </a:r>
          </a:p>
          <a:p>
            <a:pPr algn="just"/>
            <a:endParaRPr lang="ru-RU" sz="14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Расчет себестоимости единицы продукции: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Прямые затраты: сырье и материалы, заработная плата основного производственного персонала.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Косвенные (накладные) затраты: аренда, коммунальные платежи, амортизация оборудования, зарплата управленцев.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Расчет полной себестоимости.</a:t>
            </a:r>
          </a:p>
          <a:p>
            <a:pPr algn="just"/>
            <a:endParaRPr lang="ru-RU" sz="14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Прогноз доходов и расходов: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Прогноз выручки (исходя из плановых объемов продаж и цены).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Расчет валовой и операционной прибыли.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Расчет налоговых платежей.</a:t>
            </a:r>
          </a:p>
          <a:p>
            <a:pPr algn="just"/>
            <a:endParaRPr lang="ru-RU" sz="14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Анализ эффективности инвестиций: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Срок окупаемости (PP): простой и дисконтированный.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Точка безубыточности (BEP): расчет в натуральном (сколько штук нужно продать) и денежном выражении.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Чистая приведенная стоимость (NPV): позволяет оценить прибыльность проекта в «сегодняшних деньгах». </a:t>
            </a:r>
          </a:p>
          <a:p>
            <a:pPr algn="just"/>
            <a:r>
              <a:rPr lang="ru-RU" sz="14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Внутренняя норма доходности (IRR): показатель доходности проекта. Должна быть выше ставки дисконтирования (например, выше процентной ставки по кредиту).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C1E2EE-A8F3-0178-78C4-DF8AD9D45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813" y="585213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58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47126"/>
            <a:ext cx="12192000" cy="1010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0562"/>
            <a:ext cx="12192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5922628"/>
            <a:ext cx="7659148" cy="7466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F Centro Sans Pro" panose="020005000000000200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96" y="5996577"/>
            <a:ext cx="702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Анализ рисков и чувствительности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AA56A7-1FD2-07E1-4544-77368B935A99}"/>
              </a:ext>
            </a:extLst>
          </p:cNvPr>
          <p:cNvSpPr txBox="1"/>
          <p:nvPr/>
        </p:nvSpPr>
        <p:spPr>
          <a:xfrm>
            <a:off x="461394" y="273407"/>
            <a:ext cx="111657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Идентификация рисков: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Внешние: изменение рыночной конъюнктуры, появление новых конкурентов, рост цен на сырье, изменение законодательства.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Внутренние: срыв сроков поставок, невыход на плановую мощность, технологические проблемы, дефекты продукции.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Оценка рисков: по каждому риску определяется вероятность (низкая/средняя/высокая) и потенциальный ущерб (низкий/средний/высокий).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Меры по снижению рисков: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Пример для риска "Рост цен на сырье": заключение долгосрочных договоров с фиксированной ценой, поиск альтернативных поставщиков.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Пример для риска "Технологические проблемы": привлечение эксперта, проведение дополнительных испытаний опытной партии.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Анализ чувствительности: моделирование изменения ключевых показателей (NPV, срок окупаемости) при изменении основных переменных: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«Что будет, если объем продаж будет на 20% меньше планового?»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«Что будет, если себестоимость вырастет на 15%?»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7F14AB-8392-79C2-E5DB-9BA15FA31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1013" y="619757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3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552E14-A6F6-BB76-FF19-E51068AD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3C4A38-D9BD-1C3B-B718-99188E5A628D}"/>
              </a:ext>
            </a:extLst>
          </p:cNvPr>
          <p:cNvSpPr/>
          <p:nvPr/>
        </p:nvSpPr>
        <p:spPr>
          <a:xfrm>
            <a:off x="0" y="5813848"/>
            <a:ext cx="12192000" cy="10441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AED742-BD53-BBE5-016B-FCA584F9DC1D}"/>
              </a:ext>
            </a:extLst>
          </p:cNvPr>
          <p:cNvSpPr/>
          <p:nvPr/>
        </p:nvSpPr>
        <p:spPr>
          <a:xfrm>
            <a:off x="0" y="5777239"/>
            <a:ext cx="12192000" cy="72000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B6ACE-BC3B-7859-D78C-AB16BE829ACC}"/>
              </a:ext>
            </a:extLst>
          </p:cNvPr>
          <p:cNvSpPr txBox="1"/>
          <p:nvPr/>
        </p:nvSpPr>
        <p:spPr>
          <a:xfrm>
            <a:off x="572373" y="6021577"/>
            <a:ext cx="6793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PF Centro Sans Pro" panose="02000500000000020004" pitchFamily="2" charset="0"/>
              </a:rPr>
              <a:t>Решение работает/доказательства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12C413-1D93-85B4-44DE-102D54AF76B6}"/>
              </a:ext>
            </a:extLst>
          </p:cNvPr>
          <p:cNvSpPr txBox="1"/>
          <p:nvPr/>
        </p:nvSpPr>
        <p:spPr>
          <a:xfrm>
            <a:off x="897622" y="1258657"/>
            <a:ext cx="9437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Здесь приложить любые доказательства того, что предлагаемое решение востребовано и работает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(результаты испытаний, сертификаты, предзаказы, письма заинтересованности от потенциальных потребителей и т.д.)</a:t>
            </a:r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F29693-8203-FE81-B06E-3F3A7D6FE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1013" y="584197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13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02921"/>
            <a:ext cx="12192000" cy="72000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10410" y="43104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B5055"/>
                </a:solidFill>
                <a:latin typeface="PF Centro Sans Pro" panose="02000500000000020004" pitchFamily="2" charset="0"/>
              </a:rPr>
              <a:t>Команда проекта/ключевые участники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07DC13-F846-6834-4DDA-371DD189C01A}"/>
              </a:ext>
            </a:extLst>
          </p:cNvPr>
          <p:cNvSpPr txBox="1"/>
          <p:nvPr/>
        </p:nvSpPr>
        <p:spPr>
          <a:xfrm>
            <a:off x="1010409" y="1186243"/>
            <a:ext cx="10448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rgbClr val="4B5055"/>
              </a:solidFill>
              <a:latin typeface="PF Centro Sans Pro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B5055"/>
                </a:solidFill>
                <a:effectLst/>
                <a:uLnTx/>
                <a:uFillTx/>
                <a:latin typeface="PF Centro Sans Pro" panose="02000500000000020004" pitchFamily="2" charset="0"/>
                <a:ea typeface="+mn-ea"/>
                <a:cs typeface="+mn-cs"/>
              </a:rPr>
              <a:t>Руководитель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4B5055"/>
              </a:solidFill>
              <a:latin typeface="PF Centro Sans Pro" panose="02000500000000020004" pitchFamily="2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4B5055"/>
                </a:solidFill>
                <a:latin typeface="PF Centro Sans Pro" panose="02000500000000020004" pitchFamily="2" charset="0"/>
              </a:rPr>
              <a:t>Таблица заполняется полностью, если команда уже сформирована, либо частично с указанием какие специалисты и на какие роли могут потребоваться.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08800CE-BA1A-AC89-E209-31D3F09E2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480809"/>
              </p:ext>
            </p:extLst>
          </p:nvPr>
        </p:nvGraphicFramePr>
        <p:xfrm>
          <a:off x="889233" y="2575420"/>
          <a:ext cx="9957731" cy="365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64">
                  <a:extLst>
                    <a:ext uri="{9D8B030D-6E8A-4147-A177-3AD203B41FA5}">
                      <a16:colId xmlns:a16="http://schemas.microsoft.com/office/drawing/2014/main" xmlns="" val="1808508890"/>
                    </a:ext>
                  </a:extLst>
                </a:gridCol>
                <a:gridCol w="1524608">
                  <a:extLst>
                    <a:ext uri="{9D8B030D-6E8A-4147-A177-3AD203B41FA5}">
                      <a16:colId xmlns:a16="http://schemas.microsoft.com/office/drawing/2014/main" xmlns="" val="3069255614"/>
                    </a:ext>
                  </a:extLst>
                </a:gridCol>
                <a:gridCol w="1963566">
                  <a:extLst>
                    <a:ext uri="{9D8B030D-6E8A-4147-A177-3AD203B41FA5}">
                      <a16:colId xmlns:a16="http://schemas.microsoft.com/office/drawing/2014/main" xmlns="" val="595553683"/>
                    </a:ext>
                  </a:extLst>
                </a:gridCol>
                <a:gridCol w="1920011">
                  <a:extLst>
                    <a:ext uri="{9D8B030D-6E8A-4147-A177-3AD203B41FA5}">
                      <a16:colId xmlns:a16="http://schemas.microsoft.com/office/drawing/2014/main" xmlns="" val="3302851567"/>
                    </a:ext>
                  </a:extLst>
                </a:gridCol>
                <a:gridCol w="1048536">
                  <a:extLst>
                    <a:ext uri="{9D8B030D-6E8A-4147-A177-3AD203B41FA5}">
                      <a16:colId xmlns:a16="http://schemas.microsoft.com/office/drawing/2014/main" xmlns="" val="2637917702"/>
                    </a:ext>
                  </a:extLst>
                </a:gridCol>
                <a:gridCol w="1484273">
                  <a:extLst>
                    <a:ext uri="{9D8B030D-6E8A-4147-A177-3AD203B41FA5}">
                      <a16:colId xmlns:a16="http://schemas.microsoft.com/office/drawing/2014/main" xmlns="" val="3267280796"/>
                    </a:ext>
                  </a:extLst>
                </a:gridCol>
                <a:gridCol w="1484273">
                  <a:extLst>
                    <a:ext uri="{9D8B030D-6E8A-4147-A177-3AD203B41FA5}">
                      <a16:colId xmlns:a16="http://schemas.microsoft.com/office/drawing/2014/main" xmlns="" val="3570031059"/>
                    </a:ext>
                  </a:extLst>
                </a:gridCol>
              </a:tblGrid>
              <a:tr h="1773974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PF Centro Sans Pro" panose="02000500000000020004" pitchFamily="50" charset="0"/>
                        </a:rPr>
                        <a:t>Фото,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PF Centro Sans Pro" panose="02000500000000020004" pitchFamily="50" charset="0"/>
                        </a:rPr>
                        <a:t> ФИО</a:t>
                      </a:r>
                    </a:p>
                    <a:p>
                      <a:endParaRPr lang="ru-RU" b="0" dirty="0">
                        <a:latin typeface="PF Centro Sans Pro" panose="0200050000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Должность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Роль в проекте/ зона ответственности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Опыт работы/регалии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Ключевые достижения (ссылка на портфолио при наличии)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PF Centro Sans Pro" panose="02000500000000020004" pitchFamily="50" charset="0"/>
                        </a:rPr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312397"/>
                  </a:ext>
                </a:extLst>
              </a:tr>
              <a:tr h="3768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3297984"/>
                  </a:ext>
                </a:extLst>
              </a:tr>
              <a:tr h="3768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746805"/>
                  </a:ext>
                </a:extLst>
              </a:tr>
              <a:tr h="3768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38756"/>
                  </a:ext>
                </a:extLst>
              </a:tr>
              <a:tr h="3768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136812"/>
                  </a:ext>
                </a:extLst>
              </a:tr>
              <a:tr h="3768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79295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DBEA9D-AC10-295B-1E8B-7C601EEB3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280" y="918461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8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02921"/>
            <a:ext cx="12192000" cy="72000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2374" y="46371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B5055"/>
                </a:solidFill>
                <a:latin typeface="PF Centro Sans Pro" panose="02000500000000020004" pitchFamily="2" charset="0"/>
              </a:rPr>
              <a:t>Вопросы/примечания/пояснения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4BA776-E426-1F67-7808-55EB68612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493" y="90421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32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93112"/>
            <a:ext cx="12192000" cy="8650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5993111"/>
            <a:ext cx="12192000" cy="81745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76418" y="612645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Резюме проекта (концепция)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6FD24B-AC62-4B03-34AE-0387167AAF73}"/>
              </a:ext>
            </a:extLst>
          </p:cNvPr>
          <p:cNvSpPr txBox="1"/>
          <p:nvPr/>
        </p:nvSpPr>
        <p:spPr>
          <a:xfrm>
            <a:off x="973123" y="614942"/>
            <a:ext cx="975639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(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Пишется последним, но размещается первым. Это краткое изложение всего ТЭО для руководства/инвестора)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Суть проекта: краткое описание продукта, его уникальности и решаемой проблемы.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Цель проекта: зачем мы это делаем? (занять долю рынка, удовлетворить потребность ключевого клиента, заработать X денег).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Необходимые инвестиции: общая сумма требуемых капиталовложений.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Ключевые финансовые показатели: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Срок окупаемости (PBP).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Чистая приведенная стоимость (NPV).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Внутренняя норма доходности (IRR).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Основные выводы, краткий итог — почему реализовывать проект целесообразно.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7F29C1-C324-31E1-5071-40E709824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733" y="612645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46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BA38EF-E896-A480-A031-410A2DF18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2A29AC-2223-DF3C-59EC-8C50C5C1817A}"/>
              </a:ext>
            </a:extLst>
          </p:cNvPr>
          <p:cNvSpPr/>
          <p:nvPr/>
        </p:nvSpPr>
        <p:spPr>
          <a:xfrm>
            <a:off x="0" y="6214832"/>
            <a:ext cx="12192000" cy="6433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F6C920-528D-C634-4883-20025889D3E8}"/>
              </a:ext>
            </a:extLst>
          </p:cNvPr>
          <p:cNvSpPr/>
          <p:nvPr/>
        </p:nvSpPr>
        <p:spPr>
          <a:xfrm>
            <a:off x="0" y="5511567"/>
            <a:ext cx="12192000" cy="702352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87055-60BA-276D-57AE-08D0A46CB420}"/>
              </a:ext>
            </a:extLst>
          </p:cNvPr>
          <p:cNvSpPr txBox="1"/>
          <p:nvPr/>
        </p:nvSpPr>
        <p:spPr>
          <a:xfrm>
            <a:off x="522039" y="557373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Проблема/ анализ ситуации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9E70AE-F006-2992-3B39-3688D60B14D3}"/>
              </a:ext>
            </a:extLst>
          </p:cNvPr>
          <p:cNvSpPr txBox="1"/>
          <p:nvPr/>
        </p:nvSpPr>
        <p:spPr>
          <a:xfrm>
            <a:off x="771787" y="643168"/>
            <a:ext cx="97563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PF Centro Sans Pro" panose="02000500000000020004" pitchFamily="50" charset="0"/>
              </a:rPr>
              <a:t>На этом слайде описать существующую проблему (боль), ее значимость, почему возникла необходимость в новом решении. Описать как сейчас решается проблема, какие недостатки и преимущества у этих решений.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F726B9-EEC8-30DF-A25A-4D341DC25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733" y="631949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35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F5C475-88DC-F1F6-C8FB-2D81B060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895A4B-9C46-D7C4-7A98-AEA2547BF419}"/>
              </a:ext>
            </a:extLst>
          </p:cNvPr>
          <p:cNvSpPr/>
          <p:nvPr/>
        </p:nvSpPr>
        <p:spPr>
          <a:xfrm>
            <a:off x="0" y="6560191"/>
            <a:ext cx="12192000" cy="297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60E6A-200F-F7A6-E15D-E60FECDF0EA5}"/>
              </a:ext>
            </a:extLst>
          </p:cNvPr>
          <p:cNvSpPr/>
          <p:nvPr/>
        </p:nvSpPr>
        <p:spPr>
          <a:xfrm>
            <a:off x="0" y="5777649"/>
            <a:ext cx="12192000" cy="87245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AE0A3B-4F15-63BF-2A9D-039F4DFC407B}"/>
              </a:ext>
            </a:extLst>
          </p:cNvPr>
          <p:cNvSpPr txBox="1"/>
          <p:nvPr/>
        </p:nvSpPr>
        <p:spPr>
          <a:xfrm>
            <a:off x="639486" y="591741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Решение/описание продукта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0BAC9F-1DCC-7723-0EFA-651047998434}"/>
              </a:ext>
            </a:extLst>
          </p:cNvPr>
          <p:cNvSpPr txBox="1"/>
          <p:nvPr/>
        </p:nvSpPr>
        <p:spPr>
          <a:xfrm>
            <a:off x="763398" y="1230495"/>
            <a:ext cx="926144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   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Детальное описание продукта: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· Назначение, функции, технические характеристики, внешний вид (эскиз/визуализация).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· Преимущества перед аналогами и конкурентами (уникальное торговое предложение).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· Стадия готовности (идея, концепт, рабочий прототип/опытный образец, готовый продукт для серии/продажи).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38AABA-9FAE-1242-4AFC-43D3F07B8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733" y="665477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1F63BE-2F93-F8DB-B89C-211F18ED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2B058E-1AD6-0FDB-9EB7-4A5AD4B2FE68}"/>
              </a:ext>
            </a:extLst>
          </p:cNvPr>
          <p:cNvSpPr/>
          <p:nvPr/>
        </p:nvSpPr>
        <p:spPr>
          <a:xfrm>
            <a:off x="0" y="5778168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654881-681A-B4CA-C9D3-F95675206121}"/>
              </a:ext>
            </a:extLst>
          </p:cNvPr>
          <p:cNvSpPr/>
          <p:nvPr/>
        </p:nvSpPr>
        <p:spPr>
          <a:xfrm>
            <a:off x="0" y="1021998"/>
            <a:ext cx="12192000" cy="57834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0E9071-80E3-0DDE-FD1D-E469930A68D1}"/>
              </a:ext>
            </a:extLst>
          </p:cNvPr>
          <p:cNvSpPr txBox="1"/>
          <p:nvPr/>
        </p:nvSpPr>
        <p:spPr>
          <a:xfrm>
            <a:off x="438150" y="496133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Анализ целевого рынка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A7283E-AA61-114E-D351-F75965EB0D08}"/>
              </a:ext>
            </a:extLst>
          </p:cNvPr>
          <p:cNvSpPr txBox="1"/>
          <p:nvPr/>
        </p:nvSpPr>
        <p:spPr>
          <a:xfrm>
            <a:off x="763398" y="1230495"/>
            <a:ext cx="10050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 · 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Объем и динамика рынка: размер рынка (в денежном и натуральном выражении), темпы роста.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Целевая аудитория: кто конечный потребитель? (география, демография, поведение, боли).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Анализ конкурентов: 3-5 основных конкурентов. Их продукция, цены, сильные и слабые стороны. </a:t>
            </a:r>
          </a:p>
          <a:p>
            <a:pPr algn="just"/>
            <a:r>
              <a:rPr lang="ru-RU" sz="1600" dirty="0"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 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Анализ можно оформить в виде таблицы.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B2FC05-A877-C7D7-4DD1-A106B01BB04C}"/>
              </a:ext>
            </a:extLst>
          </p:cNvPr>
          <p:cNvSpPr txBox="1"/>
          <p:nvPr/>
        </p:nvSpPr>
        <p:spPr>
          <a:xfrm>
            <a:off x="966831" y="37033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B5055"/>
                </a:solidFill>
                <a:latin typeface="PF Centro Sans Pro" panose="02000500000000020004" pitchFamily="50" charset="0"/>
              </a:rPr>
              <a:t>Анализ целевого рынка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77925E-1605-443A-ED5A-C5E0A9C07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600" y="666493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77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070E3F-3BFE-F68E-C832-EFC2583C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69C50-FF36-5DA5-1AE5-C0B7884C39E4}"/>
              </a:ext>
            </a:extLst>
          </p:cNvPr>
          <p:cNvSpPr/>
          <p:nvPr/>
        </p:nvSpPr>
        <p:spPr>
          <a:xfrm>
            <a:off x="0" y="5778168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30865E-53CE-BE75-AE52-4F9E640542DD}"/>
              </a:ext>
            </a:extLst>
          </p:cNvPr>
          <p:cNvSpPr/>
          <p:nvPr/>
        </p:nvSpPr>
        <p:spPr>
          <a:xfrm>
            <a:off x="0" y="5831524"/>
            <a:ext cx="12192000" cy="8185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DDDE5F-43E9-6B5F-209C-B6F7423952A2}"/>
              </a:ext>
            </a:extLst>
          </p:cNvPr>
          <p:cNvSpPr txBox="1"/>
          <p:nvPr/>
        </p:nvSpPr>
        <p:spPr>
          <a:xfrm>
            <a:off x="503165" y="6056558"/>
            <a:ext cx="863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Оценка спроса и планируемая доля рынка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C1CD6-09E6-37AA-4234-B18FEAD2EDD5}"/>
              </a:ext>
            </a:extLst>
          </p:cNvPr>
          <p:cNvSpPr txBox="1"/>
          <p:nvPr/>
        </p:nvSpPr>
        <p:spPr>
          <a:xfrm>
            <a:off x="763398" y="1230495"/>
            <a:ext cx="83785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Прогноз объемов продаж в единицах продукции на 3-5 лет (пессимистичный, реалистичный, оптимистичный сценарий).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Обоснование: на основе анализа рынка, аналогичных продуктов, предзаказов или мнения экспертов.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DF8231-EABC-F665-D460-746B6E340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973" y="6655604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74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0E6B82-24AF-4DCF-E2CC-AC009E5F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CBC678-5F12-25E5-786F-AFC8A55C1BC1}"/>
              </a:ext>
            </a:extLst>
          </p:cNvPr>
          <p:cNvSpPr/>
          <p:nvPr/>
        </p:nvSpPr>
        <p:spPr>
          <a:xfrm>
            <a:off x="0" y="5778168"/>
            <a:ext cx="12192000" cy="108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E8DC14-7404-C80D-CFB7-704968C53162}"/>
              </a:ext>
            </a:extLst>
          </p:cNvPr>
          <p:cNvSpPr/>
          <p:nvPr/>
        </p:nvSpPr>
        <p:spPr>
          <a:xfrm>
            <a:off x="0" y="5748371"/>
            <a:ext cx="12192000" cy="69893"/>
          </a:xfrm>
          <a:prstGeom prst="rect">
            <a:avLst/>
          </a:prstGeom>
          <a:solidFill>
            <a:srgbClr val="5E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DADEF5-CEE1-524E-25CD-03DC33E3B581}"/>
              </a:ext>
            </a:extLst>
          </p:cNvPr>
          <p:cNvSpPr txBox="1"/>
          <p:nvPr/>
        </p:nvSpPr>
        <p:spPr>
          <a:xfrm>
            <a:off x="431801" y="6056558"/>
            <a:ext cx="909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Техническое и технологическое обоснование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D1899-68B6-ED1E-8FCD-6BA767FED9C4}"/>
              </a:ext>
            </a:extLst>
          </p:cNvPr>
          <p:cNvSpPr txBox="1"/>
          <p:nvPr/>
        </p:nvSpPr>
        <p:spPr>
          <a:xfrm>
            <a:off x="572461" y="790226"/>
            <a:ext cx="1092045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Производственный процесс: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Поэтапное описание технологии создания продукта (блок-схема).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Необходимые ресурсы: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Оборудование: перечень, стоимость, поставщики, сроки поставки и монтажа.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Сырье и материалы: основные виды, нормы расхода на единицу продукции, потенциальные поставщики, ориентировочные  цены.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Помещения: требования к производственным и складским площадям.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Коммуникации: требования к энергомощностям, воде, интернету и т.д.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ru-RU" sz="1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D3E9D9-714C-B062-2C0F-6B82AE2F2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440" y="1016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5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1486E1-A298-ECB9-118C-324E9E1B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14A476-7B83-7E5D-D95B-DD7D85A7D919}"/>
              </a:ext>
            </a:extLst>
          </p:cNvPr>
          <p:cNvSpPr/>
          <p:nvPr/>
        </p:nvSpPr>
        <p:spPr>
          <a:xfrm>
            <a:off x="0" y="5778168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DFE51C-3AA5-C656-C211-C5F2CACD68FA}"/>
              </a:ext>
            </a:extLst>
          </p:cNvPr>
          <p:cNvSpPr/>
          <p:nvPr/>
        </p:nvSpPr>
        <p:spPr>
          <a:xfrm>
            <a:off x="0" y="5778167"/>
            <a:ext cx="12192000" cy="87193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F15923-0957-EF27-86C3-F114CD8ACAEC}"/>
              </a:ext>
            </a:extLst>
          </p:cNvPr>
          <p:cNvSpPr txBox="1"/>
          <p:nvPr/>
        </p:nvSpPr>
        <p:spPr>
          <a:xfrm>
            <a:off x="454928" y="596930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F Centro Sans Pro" panose="02000500000000020004" pitchFamily="2" charset="0"/>
              </a:rPr>
              <a:t>Трудовые 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7E40F0-2B56-4C02-CB4E-FBC2A06DD55A}"/>
              </a:ext>
            </a:extLst>
          </p:cNvPr>
          <p:cNvSpPr txBox="1"/>
          <p:nvPr/>
        </p:nvSpPr>
        <p:spPr>
          <a:xfrm>
            <a:off x="755009" y="1661382"/>
            <a:ext cx="8386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Структура персонала: ключевые специалисты (производственные, управленческие).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· Расчет численности и фонда оплаты труда (ФОТ).</a:t>
            </a: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3D4B8D-FBBF-DD1D-02F6-B40C1427C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600" y="6650102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68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78000"/>
            <a:ext cx="12192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31158"/>
            <a:ext cx="12192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5659619"/>
            <a:ext cx="6124074" cy="10150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PF Centro Sans Pro" panose="02000500000000020004" pitchFamily="50" charset="0"/>
              </a:rPr>
              <a:t>Организационный план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20818D-611D-4785-B9E6-DCAB77A1257A}"/>
              </a:ext>
            </a:extLst>
          </p:cNvPr>
          <p:cNvSpPr txBox="1"/>
          <p:nvPr/>
        </p:nvSpPr>
        <p:spPr>
          <a:xfrm>
            <a:off x="438150" y="343840"/>
            <a:ext cx="6153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PF Centro Sans Pro" panose="02000500000000020004" pitchFamily="2" charset="0"/>
              </a:rPr>
              <a:t>Наш клиент </a:t>
            </a:r>
            <a:endParaRPr lang="ru-RU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078AAC-AF2D-8FA3-0066-D4913E83E2F9}"/>
              </a:ext>
            </a:extLst>
          </p:cNvPr>
          <p:cNvSpPr txBox="1"/>
          <p:nvPr/>
        </p:nvSpPr>
        <p:spPr>
          <a:xfrm>
            <a:off x="607750" y="941344"/>
            <a:ext cx="99791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· Правовой статус и форма реализации проекта: (например, создание нового ООО или проект в рамках существующей компании).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  План-график реализации проекта:</a:t>
            </a:r>
          </a:p>
          <a:p>
            <a:pPr algn="just"/>
            <a:endParaRPr lang="ru-RU" sz="1600" dirty="0">
              <a:effectLst/>
              <a:latin typeface="PF Centro Sans Pro" panose="02000500000000020004" pitchFamily="50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PF Centro Sans Pro" panose="02000500000000020004" pitchFamily="50" charset="0"/>
                <a:ea typeface="Calibri" panose="020F0502020204030204" pitchFamily="34" charset="0"/>
                <a:cs typeface="Aptos" panose="020B0004020202020204" pitchFamily="34" charset="0"/>
              </a:rPr>
              <a:t>  · Ключевые этапы (например: заключение договоров, закупка оборудования, монтаж, пусконаладка, выпуск опытной партии, выход на полную мощность) с указанием сроков на выполнение работ и ответственных.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9B1482-F157-CE4F-7A2E-F57ED8ED5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813" y="6085810"/>
            <a:ext cx="2138400" cy="1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63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39668</TotalTime>
  <Words>229</Words>
  <Application>Microsoft Office PowerPoint</Application>
  <PresentationFormat>Произвольный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PF Centro Sans Pro</vt:lpstr>
      <vt:lpstr>Calibri</vt:lpstr>
      <vt:lpstr>Times New Roman</vt:lpstr>
      <vt:lpstr>Aptos</vt:lpstr>
      <vt:lpstr>Calibri Light</vt:lpstr>
      <vt:lpstr>Office Theme</vt:lpstr>
      <vt:lpstr>   Название организации (инициатор проекта)  Ответственное лицо (Ф.И.О., должность)  дата подготовки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ggorlova</cp:lastModifiedBy>
  <cp:revision>65</cp:revision>
  <dcterms:created xsi:type="dcterms:W3CDTF">2020-08-12T12:00:43Z</dcterms:created>
  <dcterms:modified xsi:type="dcterms:W3CDTF">2026-06-30T16:42:46Z</dcterms:modified>
</cp:coreProperties>
</file>