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3"/>
    <p:sldId id="258" r:id="rId4"/>
    <p:sldId id="281" r:id="rId5"/>
    <p:sldId id="259" r:id="rId6"/>
    <p:sldId id="260" r:id="rId7"/>
    <p:sldId id="282" r:id="rId8"/>
    <p:sldId id="261" r:id="rId9"/>
    <p:sldId id="262" r:id="rId10"/>
    <p:sldId id="265" r:id="rId11"/>
    <p:sldId id="264" r:id="rId12"/>
    <p:sldId id="266" r:id="rId13"/>
    <p:sldId id="270" r:id="rId14"/>
    <p:sldId id="286" r:id="rId15"/>
    <p:sldId id="271" r:id="rId16"/>
    <p:sldId id="287" r:id="rId17"/>
    <p:sldId id="272" r:id="rId18"/>
    <p:sldId id="292" r:id="rId19"/>
    <p:sldId id="290" r:id="rId20"/>
    <p:sldId id="291" r:id="rId21"/>
    <p:sldId id="273" r:id="rId22"/>
    <p:sldId id="293" r:id="rId23"/>
    <p:sldId id="294" r:id="rId24"/>
    <p:sldId id="285" r:id="rId25"/>
    <p:sldId id="303" r:id="rId26"/>
    <p:sldId id="305" r:id="rId27"/>
    <p:sldId id="27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50C4-45C1-41E7-9A95-0881C4E1C5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8540-19AB-41A4-BCCE-79C4A2C36D04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50C4-45C1-41E7-9A95-0881C4E1C5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8540-19AB-41A4-BCCE-79C4A2C36D04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50C4-45C1-41E7-9A95-0881C4E1C5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8540-19AB-41A4-BCCE-79C4A2C36D04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50C4-45C1-41E7-9A95-0881C4E1C5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8540-19AB-41A4-BCCE-79C4A2C36D04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50C4-45C1-41E7-9A95-0881C4E1C5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8540-19AB-41A4-BCCE-79C4A2C36D04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50C4-45C1-41E7-9A95-0881C4E1C5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8540-19AB-41A4-BCCE-79C4A2C36D04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50C4-45C1-41E7-9A95-0881C4E1C5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8540-19AB-41A4-BCCE-79C4A2C36D04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50C4-45C1-41E7-9A95-0881C4E1C5F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8540-19AB-41A4-BCCE-79C4A2C36D04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50C4-45C1-41E7-9A95-0881C4E1C5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8540-19AB-41A4-BCCE-79C4A2C36D04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50C4-45C1-41E7-9A95-0881C4E1C5F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8540-19AB-41A4-BCCE-79C4A2C36D04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50C4-45C1-41E7-9A95-0881C4E1C5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8540-19AB-41A4-BCCE-79C4A2C36D04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50C4-45C1-41E7-9A95-0881C4E1C5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8540-19AB-41A4-BCCE-79C4A2C36D04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150C4-45C1-41E7-9A95-0881C4E1C5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E8540-19AB-41A4-BCCE-79C4A2C36D04}" type="slidenum">
              <a:rPr lang="ru-RU" smtClean="0"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8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7.wmf"/><Relationship Id="rId1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0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29.wmf"/><Relationship Id="rId1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3655" y="1335427"/>
            <a:ext cx="7880412" cy="2387600"/>
          </a:xfrm>
        </p:spPr>
        <p:txBody>
          <a:bodyPr>
            <a:normAutofit/>
          </a:bodyPr>
          <a:lstStyle/>
          <a:p>
            <a:pPr algn="ctr"/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глубокого обучения в информационных системах компьютерного зрения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5"/>
          <p:cNvSpPr txBox="1"/>
          <p:nvPr/>
        </p:nvSpPr>
        <p:spPr>
          <a:xfrm>
            <a:off x="7424336" y="5199856"/>
            <a:ext cx="44848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Егоров С.М.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 В.П.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Глубокое обучение 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32" y="1586787"/>
            <a:ext cx="9577205" cy="4183417"/>
          </a:xfrm>
          <a:prstGeom prst="rect">
            <a:avLst/>
          </a:prstGeom>
        </p:spPr>
      </p:pic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машинного и глубокого обучения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91" y="1690690"/>
            <a:ext cx="8326341" cy="471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-387834"/>
            <a:ext cx="10515600" cy="1325563"/>
          </a:xfrm>
        </p:spPr>
        <p:txBody>
          <a:bodyPr/>
          <a:lstStyle/>
          <a:p>
            <a:pPr algn="ctr"/>
            <a:r>
              <a:rPr lang="ru-RU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Сверточная</a:t>
            </a:r>
            <a:r>
              <a:rPr lang="ru-RU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нейронная сеть </a:t>
            </a:r>
            <a:endParaRPr lang="ru-RU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2237" y="3316961"/>
            <a:ext cx="9987525" cy="322801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553416"/>
            <a:ext cx="10515600" cy="30765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Входной слой логически представляется как матрица пикселей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Каждый внутренний слой логически представляется как совокупность карт признаков имеющих одинаковые размеры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Выходной слой имеет обычную линейную структуру и связывается с последним внутренним слоем по принципу «все-со-всеми»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Нейроны входного слоя и всех внутренних слоев связываются избирательно (не все со всеми)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Связи строятся двумя чередующимися способами: 1) свертка, 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Выходной слой име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ющий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линейную структуру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1-го внутреннего слоя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09" y="2384664"/>
            <a:ext cx="5967441" cy="272436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2527" y="2384663"/>
            <a:ext cx="5969473" cy="2724366"/>
          </a:xfrm>
          <a:prstGeom prst="rect">
            <a:avLst/>
          </a:prstGeom>
        </p:spPr>
      </p:pic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235" y="0"/>
            <a:ext cx="10515600" cy="1325563"/>
          </a:xfrm>
        </p:spPr>
        <p:txBody>
          <a:bodyPr/>
          <a:lstStyle/>
          <a:p>
            <a:pPr algn="ctr"/>
            <a:r>
              <a:rPr lang="ru-RU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Свёртка</a:t>
            </a:r>
            <a:endParaRPr lang="ru-RU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3" y="1613590"/>
            <a:ext cx="6742244" cy="4919732"/>
          </a:xfrm>
        </p:spPr>
      </p:pic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Свёртка</a:t>
            </a:r>
            <a:endParaRPr lang="ru-RU" sz="36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33670" y="1325563"/>
            <a:ext cx="10641496" cy="4351338"/>
          </a:xfrm>
        </p:spPr>
      </p:pic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mtClean="0">
                <a:solidFill>
                  <a:schemeClr val="tx1"/>
                </a:solidFill>
              </a:rPr>
            </a:fld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325563"/>
          </a:xfrm>
        </p:spPr>
        <p:txBody>
          <a:bodyPr/>
          <a:lstStyle/>
          <a:p>
            <a:pPr algn="ctr"/>
            <a:r>
              <a:rPr lang="ru-RU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Фильтрация</a:t>
            </a:r>
            <a:endParaRPr lang="ru-RU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4731" y="1132234"/>
            <a:ext cx="9607826" cy="2593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31" y="3875434"/>
            <a:ext cx="9607826" cy="2588993"/>
          </a:xfrm>
          <a:prstGeom prst="rect">
            <a:avLst/>
          </a:prstGeom>
        </p:spPr>
      </p:pic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mtClean="0">
                <a:solidFill>
                  <a:schemeClr val="tx1"/>
                </a:solidFill>
              </a:rPr>
            </a:fld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325563"/>
          </a:xfrm>
        </p:spPr>
        <p:txBody>
          <a:bodyPr/>
          <a:lstStyle/>
          <a:p>
            <a:pPr algn="ctr"/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карт признаков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9669" y="1690690"/>
            <a:ext cx="4784035" cy="4716811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 карта признаков со своим фильтром распознает один признак, например «уши»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распознавания другого признака, например «клюва», добавляется еще одна карта признаков, имеющая свой собственный фильтр и так далее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практике внутренний слой может включать в себя несколько десятков и даже сотен карт признаков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699" y="1870933"/>
            <a:ext cx="5977353" cy="4260721"/>
          </a:xfrm>
          <a:prstGeom prst="rect">
            <a:avLst/>
          </a:prstGeom>
        </p:spPr>
      </p:pic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325563"/>
          </a:xfrm>
        </p:spPr>
        <p:txBody>
          <a:bodyPr/>
          <a:lstStyle/>
          <a:p>
            <a:pPr algn="ctr"/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Слой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MaxPooling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0656" y="1325880"/>
            <a:ext cx="9130688" cy="4667248"/>
          </a:xfrm>
          <a:prstGeom prst="rect">
            <a:avLst/>
          </a:prstGeom>
        </p:spPr>
      </p:pic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325563"/>
          </a:xfrm>
        </p:spPr>
        <p:txBody>
          <a:bodyPr/>
          <a:lstStyle/>
          <a:p>
            <a:pPr algn="ctr"/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изображений после слоя </a:t>
            </a:r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MaxPooling</a:t>
            </a:r>
            <a:endParaRPr lang="en-US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1986" y="1997120"/>
            <a:ext cx="9748027" cy="3184118"/>
          </a:xfrm>
          <a:prstGeom prst="rect">
            <a:avLst/>
          </a:prstGeom>
        </p:spPr>
      </p:pic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Компьютерное зрение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484888" cy="4351338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Компьютерное зрение - это область искусственного интеллекта, которая изучает, как компьютеры могут обрабатывать, анализировать и понимать изображения и видео. Эта технология используется для автоматического распознавания образов, классификации объектов, анализа сцен, выявления аномалий, а также для создания интерактивных приложений, которые позволяют пользователям взаимодействовать с миром через камеры и сенсоры.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34" name="Picture 10" descr="Компьютерное зрение становится основой агрономии будущего — AgroXX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365" y="2024093"/>
            <a:ext cx="5951985" cy="395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325563"/>
          </a:xfrm>
        </p:spPr>
        <p:txBody>
          <a:bodyPr/>
          <a:lstStyle/>
          <a:p>
            <a:pPr algn="ctr"/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Пулинг</a:t>
            </a:r>
            <a:endParaRPr lang="ru-RU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9568" y="1825625"/>
            <a:ext cx="8407118" cy="4072454"/>
          </a:xfrm>
          <a:prstGeom prst="rect">
            <a:avLst/>
          </a:prstGeom>
        </p:spPr>
      </p:pic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325563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Выходной слой</a:t>
            </a:r>
            <a:endParaRPr lang="ru-RU" sz="36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6230" y="1746016"/>
            <a:ext cx="37177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Выходной слой имеет линейную структуру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Каждый нейрон выходного слоя соединяется с каждым нейроном всех карт признаков предыдущего слоя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199" y="1586229"/>
            <a:ext cx="5660718" cy="4511760"/>
          </a:xfrm>
          <a:prstGeom prst="rect">
            <a:avLst/>
          </a:prstGeom>
        </p:spPr>
      </p:pic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mtClean="0"/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325563"/>
          </a:xfrm>
        </p:spPr>
        <p:txBody>
          <a:bodyPr/>
          <a:lstStyle/>
          <a:p>
            <a:pPr algn="ctr"/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Сведение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51" y="1853022"/>
            <a:ext cx="5530709" cy="35966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26" y="2483970"/>
            <a:ext cx="6618161" cy="2523875"/>
          </a:xfrm>
          <a:prstGeom prst="rect">
            <a:avLst/>
          </a:prstGeom>
        </p:spPr>
      </p:pic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59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весами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4612" y="1664185"/>
            <a:ext cx="7505700" cy="4802183"/>
          </a:xfrm>
          <a:prstGeom prst="rect">
            <a:avLst/>
          </a:prstGeom>
        </p:spPr>
      </p:pic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2"/>
            <a:ext cx="10515600" cy="1325563"/>
          </a:xfrm>
        </p:spPr>
        <p:txBody>
          <a:bodyPr/>
          <a:p>
            <a:pPr algn="ctr"/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примененеия глубокого обучения в генерации изображения  </a:t>
            </a:r>
            <a:endParaRPr lang="ru-RU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Замещающее содержимое 10"/>
          <p:cNvGraphicFramePr>
            <a:graphicFrameLocks noChangeAspect="1"/>
          </p:cNvGraphicFramePr>
          <p:nvPr>
            <p:ph sz="half" idx="2"/>
          </p:nvPr>
        </p:nvGraphicFramePr>
        <p:xfrm>
          <a:off x="2129155" y="1407160"/>
          <a:ext cx="2506345" cy="488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" imgW="3743325" imgH="7296150" progId="Paint.Picture">
                  <p:embed/>
                </p:oleObj>
              </mc:Choice>
              <mc:Fallback>
                <p:oleObj name="" r:id="rId1" imgW="3743325" imgH="7296150" progId="Paint.Picture">
                  <p:embed/>
                  <p:pic>
                    <p:nvPicPr>
                      <p:cNvPr id="0" name="Изображение 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29155" y="1407160"/>
                        <a:ext cx="2506345" cy="4885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Замещающее содержимое 12"/>
          <p:cNvGraphicFramePr>
            <a:graphicFrameLocks noChangeAspect="1"/>
          </p:cNvGraphicFramePr>
          <p:nvPr>
            <p:ph sz="half" idx="1"/>
          </p:nvPr>
        </p:nvGraphicFramePr>
        <p:xfrm>
          <a:off x="6322060" y="1907540"/>
          <a:ext cx="386715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3" imgW="4181475" imgH="4181475" progId="Paint.Picture">
                  <p:embed/>
                </p:oleObj>
              </mc:Choice>
              <mc:Fallback>
                <p:oleObj name="" r:id="rId3" imgW="4181475" imgH="4181475" progId="Paint.Picture">
                  <p:embed/>
                  <p:pic>
                    <p:nvPicPr>
                      <p:cNvPr id="0" name="Изображение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2060" y="1907540"/>
                        <a:ext cx="3867150" cy="386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835" y="19687"/>
            <a:ext cx="10515600" cy="1325563"/>
          </a:xfrm>
        </p:spPr>
        <p:txBody>
          <a:bodyPr/>
          <a:p>
            <a:pPr algn="ctr"/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Эмбеддингом и диффузия и Диффузия</a:t>
            </a:r>
            <a:endParaRPr lang="ru-RU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  <p:graphicFrame>
        <p:nvGraphicFramePr>
          <p:cNvPr id="6" name="Замещающее содержимое 5"/>
          <p:cNvGraphicFramePr>
            <a:graphicFrameLocks noChangeAspect="1"/>
          </p:cNvGraphicFramePr>
          <p:nvPr>
            <p:ph sz="half" idx="1"/>
          </p:nvPr>
        </p:nvGraphicFramePr>
        <p:xfrm>
          <a:off x="3266440" y="1345565"/>
          <a:ext cx="5659755" cy="263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7200900" imgH="3952875" progId="Paint.Picture">
                  <p:embed/>
                </p:oleObj>
              </mc:Choice>
              <mc:Fallback>
                <p:oleObj name="" r:id="rId1" imgW="7200900" imgH="3952875" progId="Paint.Picture">
                  <p:embed/>
                  <p:pic>
                    <p:nvPicPr>
                      <p:cNvPr id="0" name="Изображение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66440" y="1345565"/>
                        <a:ext cx="5659755" cy="2637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Замещающее содержимое 7"/>
          <p:cNvGraphicFramePr>
            <a:graphicFrameLocks noChangeAspect="1"/>
          </p:cNvGraphicFramePr>
          <p:nvPr>
            <p:ph sz="half" idx="2"/>
          </p:nvPr>
        </p:nvGraphicFramePr>
        <p:xfrm>
          <a:off x="1608455" y="4304665"/>
          <a:ext cx="8975090" cy="1525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9772015" imgH="1809750" progId="Paint.Picture">
                  <p:embed/>
                </p:oleObj>
              </mc:Choice>
              <mc:Fallback>
                <p:oleObj name="" r:id="rId3" imgW="9772015" imgH="1809750" progId="Paint.Picture">
                  <p:embed/>
                  <p:pic>
                    <p:nvPicPr>
                      <p:cNvPr id="0" name="Изображение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8455" y="4304665"/>
                        <a:ext cx="8975090" cy="1525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273050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технология реализации компьютерного зрения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838200" y="2471529"/>
            <a:ext cx="9672431" cy="2902228"/>
            <a:chOff x="838200" y="2710068"/>
            <a:chExt cx="9672431" cy="29022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38200" y="2720010"/>
              <a:ext cx="1694619" cy="10402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Захват изображений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32653" y="2720007"/>
              <a:ext cx="1694619" cy="10402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Предварительная обработка изображений</a:t>
              </a:r>
              <a:endParaRPr lang="ru-RU" sz="16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827106" y="2720007"/>
              <a:ext cx="1694619" cy="10402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Нормализация изображения 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821559" y="2723320"/>
              <a:ext cx="1694619" cy="10402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Извлечение признаков 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816012" y="2710068"/>
              <a:ext cx="1694619" cy="10402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Классификация и распознавание  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833735" y="4571998"/>
              <a:ext cx="1694619" cy="10402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Результат </a:t>
              </a:r>
              <a:endParaRPr lang="ru-RU" dirty="0"/>
            </a:p>
          </p:txBody>
        </p:sp>
        <p:cxnSp>
          <p:nvCxnSpPr>
            <p:cNvPr id="12" name="Прямая со стрелкой 11"/>
            <p:cNvCxnSpPr>
              <a:stCxn id="5" idx="3"/>
              <a:endCxn id="6" idx="1"/>
            </p:cNvCxnSpPr>
            <p:nvPr/>
          </p:nvCxnSpPr>
          <p:spPr>
            <a:xfrm flipV="1">
              <a:off x="2532819" y="3240156"/>
              <a:ext cx="299834" cy="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6" idx="3"/>
              <a:endCxn id="7" idx="1"/>
            </p:cNvCxnSpPr>
            <p:nvPr/>
          </p:nvCxnSpPr>
          <p:spPr>
            <a:xfrm>
              <a:off x="4527272" y="3240156"/>
              <a:ext cx="2998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7" idx="3"/>
              <a:endCxn id="8" idx="1"/>
            </p:cNvCxnSpPr>
            <p:nvPr/>
          </p:nvCxnSpPr>
          <p:spPr>
            <a:xfrm>
              <a:off x="6521725" y="3240156"/>
              <a:ext cx="299834" cy="33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8" idx="3"/>
              <a:endCxn id="9" idx="1"/>
            </p:cNvCxnSpPr>
            <p:nvPr/>
          </p:nvCxnSpPr>
          <p:spPr>
            <a:xfrm flipV="1">
              <a:off x="8516178" y="3230217"/>
              <a:ext cx="299834" cy="1325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Соединитель: уступ 19"/>
            <p:cNvCxnSpPr>
              <a:stCxn id="9" idx="2"/>
              <a:endCxn id="10" idx="3"/>
            </p:cNvCxnSpPr>
            <p:nvPr/>
          </p:nvCxnSpPr>
          <p:spPr>
            <a:xfrm rot="5400000">
              <a:off x="7424948" y="2853772"/>
              <a:ext cx="1341781" cy="3134968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7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Захват изображений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2582020"/>
            <a:ext cx="3867151" cy="1759161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Захват изображений – это процесс получения изображений с помощью камеры или других устройств захвата изображений.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853" y="3367250"/>
            <a:ext cx="2909332" cy="20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9" y="4339332"/>
            <a:ext cx="2041865" cy="204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428" y="2125457"/>
            <a:ext cx="3354280" cy="18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Предварительная обработка изображений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97716" y="1963982"/>
            <a:ext cx="3867151" cy="4351338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Предварительная обработка изображений – это процесс очистки, фильтрации, нормализация и улучшения качества изображений, прежде чем они будут использоваться в алгоритмах компьютерного зрения.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7910" y="2095500"/>
            <a:ext cx="4790440" cy="2914015"/>
          </a:xfrm>
          <a:prstGeom prst="rect">
            <a:avLst/>
          </a:prstGeom>
        </p:spPr>
      </p:pic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2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Нормализация изображения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62813" y="1664456"/>
            <a:ext cx="3867151" cy="4351338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Нормализация изображения — это процесс приведения изображения к стандартным параметрам, которые могут улучшить качество анализа изображения или его обработку. Основой его задачей является централизовать изображение  «лицо в профиль».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80" y="2330412"/>
            <a:ext cx="6600825" cy="3019425"/>
          </a:xfrm>
          <a:prstGeom prst="rect">
            <a:avLst/>
          </a:prstGeom>
        </p:spPr>
      </p:pic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Извлечение признаков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33537" y="1806262"/>
            <a:ext cx="8924925" cy="4351338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Извлечение признаков – это процесс выделения характеристик из изображения, которые могут быть использованы для распознавания объектов на изображении.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3536" y="3000581"/>
            <a:ext cx="8924925" cy="2924175"/>
          </a:xfrm>
          <a:prstGeom prst="rect">
            <a:avLst/>
          </a:prstGeom>
        </p:spPr>
      </p:pic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и распознавание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8011" y="1816084"/>
            <a:ext cx="10805789" cy="4351338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и распознавание – это процессы, при которых система компьютерного зрения классифицирует и распознает объекты на изображении с помощью математических алгоритмов и методов машинного обучения.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35" y="3300298"/>
            <a:ext cx="11767930" cy="2634352"/>
          </a:xfrm>
          <a:prstGeom prst="rect">
            <a:avLst/>
          </a:prstGeom>
        </p:spPr>
      </p:pic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традиционного программирования и машинного обучения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352583" y="2064552"/>
            <a:ext cx="6911264" cy="1518081"/>
            <a:chOff x="541538" y="1855433"/>
            <a:chExt cx="6911264" cy="181252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41538" y="1855433"/>
              <a:ext cx="1553592" cy="7812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Входные данные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 = 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10;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У=5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Прямая соединительная линия 6"/>
            <p:cNvCxnSpPr>
              <a:stCxn id="5" idx="3"/>
            </p:cNvCxnSpPr>
            <p:nvPr/>
          </p:nvCxnSpPr>
          <p:spPr>
            <a:xfrm>
              <a:off x="2095130" y="2246051"/>
              <a:ext cx="63031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541538" y="2886723"/>
              <a:ext cx="1553592" cy="7812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Программа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Z=(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x+y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>
              <a:stCxn id="12" idx="3"/>
            </p:cNvCxnSpPr>
            <p:nvPr/>
          </p:nvCxnSpPr>
          <p:spPr>
            <a:xfrm>
              <a:off x="2095130" y="3277340"/>
              <a:ext cx="63031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725445" y="2246051"/>
              <a:ext cx="0" cy="10312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2725445" y="2760955"/>
              <a:ext cx="8167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3528873" y="2370337"/>
              <a:ext cx="1553592" cy="7812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Компьютер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5082465" y="2760954"/>
              <a:ext cx="8167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5899210" y="2370336"/>
              <a:ext cx="1553592" cy="7812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Выходные данные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 = 15;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352583" y="4313841"/>
            <a:ext cx="6911264" cy="1518081"/>
            <a:chOff x="541538" y="1855433"/>
            <a:chExt cx="6911264" cy="181252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41538" y="1855433"/>
              <a:ext cx="1553592" cy="7812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Входные данные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 = 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10;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У=5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>
              <a:stCxn id="23" idx="3"/>
            </p:cNvCxnSpPr>
            <p:nvPr/>
          </p:nvCxnSpPr>
          <p:spPr>
            <a:xfrm>
              <a:off x="2095130" y="2246051"/>
              <a:ext cx="63031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541538" y="2886723"/>
              <a:ext cx="1553592" cy="7812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Выходные данные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 = 15;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Прямая соединительная линия 25"/>
            <p:cNvCxnSpPr>
              <a:stCxn id="25" idx="3"/>
            </p:cNvCxnSpPr>
            <p:nvPr/>
          </p:nvCxnSpPr>
          <p:spPr>
            <a:xfrm>
              <a:off x="2095130" y="3277340"/>
              <a:ext cx="63031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725445" y="2246051"/>
              <a:ext cx="0" cy="10312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2725445" y="2760955"/>
              <a:ext cx="8167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3528873" y="2370337"/>
              <a:ext cx="1553592" cy="7812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Компьютер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5082465" y="2760954"/>
              <a:ext cx="8167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5899210" y="2370336"/>
              <a:ext cx="1553592" cy="7812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Правила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x+y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=z)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Объект 2"/>
          <p:cNvSpPr>
            <a:spLocks noGrp="1"/>
          </p:cNvSpPr>
          <p:nvPr>
            <p:ph sz="half" idx="1"/>
          </p:nvPr>
        </p:nvSpPr>
        <p:spPr>
          <a:xfrm>
            <a:off x="4714594" y="1774517"/>
            <a:ext cx="4330588" cy="457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программирование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бъект 2"/>
          <p:cNvSpPr txBox="1"/>
          <p:nvPr/>
        </p:nvSpPr>
        <p:spPr>
          <a:xfrm>
            <a:off x="4714594" y="3935073"/>
            <a:ext cx="3867151" cy="457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машинного обучения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0E8540-19AB-41A4-BCCE-79C4A2C36D04}" type="slidenum">
              <a:rPr lang="ru-RU" sz="1200" smtClean="0">
                <a:solidFill>
                  <a:schemeClr val="tx1"/>
                </a:solidFill>
              </a:rPr>
            </a:fld>
            <a:endParaRPr lang="ru-RU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3376</Words>
  <Application>WPS Presentation</Application>
  <PresentationFormat>Широкоэкранный</PresentationFormat>
  <Paragraphs>176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Тема1</vt:lpstr>
      <vt:lpstr>Paint.Picture</vt:lpstr>
      <vt:lpstr>Paint.Picture</vt:lpstr>
      <vt:lpstr>Paint.Picture</vt:lpstr>
      <vt:lpstr>Paint.Picture</vt:lpstr>
      <vt:lpstr>Применение глубокого обучения в информационных системах компьютерного зрения</vt:lpstr>
      <vt:lpstr>Компьютерное зрение</vt:lpstr>
      <vt:lpstr>Общая технология реализации компьютерного зрения </vt:lpstr>
      <vt:lpstr>Захват изображений</vt:lpstr>
      <vt:lpstr>Предварительная обработка изображений</vt:lpstr>
      <vt:lpstr>Нормализация изображения </vt:lpstr>
      <vt:lpstr>Извлечение признаков</vt:lpstr>
      <vt:lpstr>Классификация и распознавание</vt:lpstr>
      <vt:lpstr>Разница традиционного программирования и машинного обучения </vt:lpstr>
      <vt:lpstr>Глубокое обучение </vt:lpstr>
      <vt:lpstr>Различия машинного и глубокого обучения </vt:lpstr>
      <vt:lpstr>Сверточная нейронная сеть </vt:lpstr>
      <vt:lpstr>Построение 1-го внутреннего слоя</vt:lpstr>
      <vt:lpstr>Свёртка</vt:lpstr>
      <vt:lpstr>Свёртка</vt:lpstr>
      <vt:lpstr>Фильтрация</vt:lpstr>
      <vt:lpstr>Множество карт признаков</vt:lpstr>
      <vt:lpstr>Слой MaxPooling</vt:lpstr>
      <vt:lpstr>Сравнение изображений после слоя MaxPooling</vt:lpstr>
      <vt:lpstr>Пулинг</vt:lpstr>
      <vt:lpstr>Выходной слой</vt:lpstr>
      <vt:lpstr>Сведение</vt:lpstr>
      <vt:lpstr>Обучение весами</vt:lpstr>
      <vt:lpstr>Пример примененеия глубокого обучения в генерации изображения  </vt:lpstr>
      <vt:lpstr>Эмбеддингом и диффузия и Диффузия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глубокого машинного обучения в информационных системах компьютерного зрения</dc:title>
  <dc:creator>Finch Garry</dc:creator>
  <cp:lastModifiedBy>cerge</cp:lastModifiedBy>
  <cp:revision>42</cp:revision>
  <dcterms:created xsi:type="dcterms:W3CDTF">2023-04-04T09:58:00Z</dcterms:created>
  <dcterms:modified xsi:type="dcterms:W3CDTF">2023-04-19T06:25:16Z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221E465B561C4222A5F0CEC8503DDCFA</vt:lpwstr>
  </property>
  <property fmtid="{D5CDD505-2E9C-101B-9397-08002B2CF9AE}" pid="3" name="KSOProductBuildVer">
    <vt:lpwstr>1049-11.2.0.11516</vt:lpwstr>
  </property>
</Properties>
</file>