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73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без заголовка" id="{4302E505-6513-4F1E-8628-BF9892583BA1}">
          <p14:sldIdLst>
            <p14:sldId id="256"/>
          </p14:sldIdLst>
        </p14:section>
        <p14:section name="Раздел без заголовка" id="{A88AFBD2-5251-4FFF-A3D2-2EBF20EEF77B}">
          <p14:sldIdLst>
            <p14:sldId id="273"/>
            <p14:sldId id="258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B2E93-3562-47A4-B74E-DC37342184A2}" type="datetimeFigureOut">
              <a:rPr lang="ru-RU" smtClean="0"/>
              <a:pPr/>
              <a:t>27.02.2026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B26E4-0355-4B17-88E4-A2BC71FA5C9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9544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B26E4-0355-4B17-88E4-A2BC71FA5C97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01124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429000"/>
            <a:ext cx="1219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8573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52B5B2D2-F040-40CB-9916-8435755AC02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rot="10800000" flipV="1">
            <a:off x="3309" y="6318001"/>
            <a:ext cx="540000" cy="540000"/>
          </a:xfrm>
          <a:prstGeom prst="rect">
            <a:avLst/>
          </a:prstGeom>
          <a:solidFill>
            <a:srgbClr val="FAD200"/>
          </a:solidFill>
          <a:ln w="9525" algn="ctr">
            <a:noFill/>
            <a:miter lim="800000"/>
            <a:headEnd/>
            <a:tailEnd/>
          </a:ln>
        </p:spPr>
        <p:txBody>
          <a:bodyPr wrap="none" lIns="97718" tIns="48860" rIns="97718" bIns="48860" anchor="ctr"/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xmlns="" id="{9BBD338F-8E09-4F68-B7E9-C207A2FDEA56}"/>
              </a:ext>
            </a:extLst>
          </p:cNvPr>
          <p:cNvSpPr txBox="1">
            <a:spLocks/>
          </p:cNvSpPr>
          <p:nvPr userDrawn="1"/>
        </p:nvSpPr>
        <p:spPr>
          <a:xfrm>
            <a:off x="36552" y="6420186"/>
            <a:ext cx="462154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ct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210A0DD-03E8-418E-9CCE-E0D41FE630AA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0119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-15431" y="3715473"/>
            <a:ext cx="12191998" cy="3142527"/>
          </a:xfrm>
          <a:prstGeom prst="rect">
            <a:avLst/>
          </a:prstGeom>
          <a:solidFill>
            <a:srgbClr val="FED104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4657" y="3970976"/>
            <a:ext cx="1580706" cy="1046790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2142081" y="2232017"/>
            <a:ext cx="7876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390811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40734" y="186784"/>
            <a:ext cx="1301749" cy="862056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140734" y="1230126"/>
            <a:ext cx="9060511" cy="1567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4">
                    <a:lumMod val="50000"/>
                  </a:schemeClr>
                </a:gs>
                <a:gs pos="30000">
                  <a:schemeClr val="accent4">
                    <a:lumMod val="75000"/>
                  </a:schemeClr>
                </a:gs>
                <a:gs pos="83000">
                  <a:schemeClr val="accent4">
                    <a:lumMod val="60000"/>
                    <a:lumOff val="40000"/>
                  </a:schemeClr>
                </a:gs>
                <a:gs pos="99000">
                  <a:schemeClr val="bg1">
                    <a:alpha val="92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 userDrawn="1"/>
        </p:nvSpPr>
        <p:spPr>
          <a:xfrm>
            <a:off x="9491531" y="294646"/>
            <a:ext cx="24976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Europe" panose="020B7200000000000000" pitchFamily="34" charset="0"/>
              </a:rPr>
              <a:t>Приложение 3</a:t>
            </a:r>
          </a:p>
          <a:p>
            <a:pPr algn="ctr"/>
            <a:endParaRPr lang="ru-RU" sz="1200" b="1" dirty="0" smtClean="0">
              <a:latin typeface="Europe" panose="020B7200000000000000" pitchFamily="34" charset="0"/>
            </a:endParaRPr>
          </a:p>
          <a:p>
            <a:pPr algn="ctr"/>
            <a:r>
              <a:rPr lang="ru-RU" sz="1200" b="1" dirty="0" smtClean="0">
                <a:latin typeface="Europe" panose="020B7200000000000000" pitchFamily="34" charset="0"/>
              </a:rPr>
              <a:t>ЮЖНЫЙ НАУЧНО-ТЕХНИЧЕСКИЙ ФОРУМ</a:t>
            </a:r>
            <a:endParaRPr lang="en-US" sz="1200" b="1" dirty="0" smtClean="0">
              <a:latin typeface="Europe" panose="020B7200000000000000" pitchFamily="34" charset="0"/>
            </a:endParaRPr>
          </a:p>
          <a:p>
            <a:pPr algn="ctr"/>
            <a:r>
              <a:rPr lang="ru-RU" sz="1200" b="1" dirty="0" smtClean="0">
                <a:latin typeface="Europe" panose="020B7200000000000000" pitchFamily="34" charset="0"/>
              </a:rPr>
              <a:t>КРАСНОДАР</a:t>
            </a:r>
            <a:r>
              <a:rPr lang="ru-RU" sz="1200" b="1" baseline="0" dirty="0" smtClean="0">
                <a:latin typeface="Europe" panose="020B7200000000000000" pitchFamily="34" charset="0"/>
              </a:rPr>
              <a:t> 2026г.</a:t>
            </a:r>
            <a:endParaRPr lang="ru-RU" sz="1200" b="1" dirty="0">
              <a:latin typeface="Europ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898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1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VI_Manuylov@ntc.rosneft.ru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701046" y="1834979"/>
            <a:ext cx="9915698" cy="914400"/>
          </a:xfrm>
          <a:prstGeom prst="rect">
            <a:avLst/>
          </a:prstGeom>
        </p:spPr>
        <p:txBody>
          <a:bodyPr/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Цифровизация карьеров и актуальность этой работы для карьеров Компании</a:t>
            </a:r>
            <a:b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701045" y="3239542"/>
            <a:ext cx="6811889" cy="1150257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Мануйлов Владимир Игоревич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Главный специалист по маркшейдерским работам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Отдел генеральных планов и дорог.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Краснодарский филиал ООО «РН-Проектирование Добыча»</a:t>
            </a:r>
          </a:p>
        </p:txBody>
      </p:sp>
    </p:spTree>
    <p:extLst>
      <p:ext uri="{BB962C8B-B14F-4D97-AF65-F5344CB8AC3E}">
        <p14:creationId xmlns:p14="http://schemas.microsoft.com/office/powerpoint/2010/main" xmlns="" val="309022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1"/>
          <p:cNvSpPr txBox="1">
            <a:spLocks noChangeArrowheads="1"/>
          </p:cNvSpPr>
          <p:nvPr/>
        </p:nvSpPr>
        <p:spPr bwMode="auto">
          <a:xfrm>
            <a:off x="2075290" y="657400"/>
            <a:ext cx="722773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589299" algn="l" rtl="0" eaLnBrk="1" fontAlgn="base" hangingPunct="1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6pPr>
            <a:lvl7pPr marL="1178540" algn="l" rtl="0" eaLnBrk="1" fontAlgn="base" hangingPunct="1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7pPr>
            <a:lvl8pPr marL="1767837" algn="l" rtl="0" eaLnBrk="1" fontAlgn="base" hangingPunct="1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8pPr>
            <a:lvl9pPr marL="2357122" algn="l" rtl="0" eaLnBrk="1" fontAlgn="base" hangingPunct="1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eaLnBrk="1" hangingPunct="1">
              <a:defRPr/>
            </a:pPr>
            <a:r>
              <a:rPr lang="ru-RU" sz="1800" dirty="0" smtClean="0">
                <a:solidFill>
                  <a:srgbClr val="000000"/>
                </a:solidFill>
                <a:latin typeface="Europe" panose="020B7200000000000000" pitchFamily="34" charset="0"/>
                <a:cs typeface="Segoe UI" panose="020B0502040204020203" pitchFamily="34" charset="0"/>
              </a:rPr>
              <a:t>ЦИФРОВАЯ ГЕОЛОГИЧЕСКАЯ МОДЕЛЬ КАРЬЕРА ОПИ</a:t>
            </a:r>
            <a:endParaRPr lang="ru-RU" sz="1800" dirty="0">
              <a:solidFill>
                <a:srgbClr val="000000"/>
              </a:solidFill>
              <a:latin typeface="Europe" panose="020B7200000000000000" pitchFamily="34" charset="0"/>
              <a:cs typeface="Segoe UI" panose="020B0502040204020203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0941" y="1678379"/>
            <a:ext cx="6214745" cy="2255520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0941" y="4303231"/>
            <a:ext cx="6214745" cy="24504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60393" y="1309047"/>
            <a:ext cx="2357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ЮЗ изометрия сверху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460392" y="3933899"/>
            <a:ext cx="2253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ЮЗ изометрия снизу</a:t>
            </a:r>
            <a:endParaRPr lang="ru-RU" b="1" dirty="0"/>
          </a:p>
        </p:txBody>
      </p:sp>
      <p:sp>
        <p:nvSpPr>
          <p:cNvPr id="8" name="Скругленный прямоугольник 4"/>
          <p:cNvSpPr/>
          <p:nvPr/>
        </p:nvSpPr>
        <p:spPr>
          <a:xfrm>
            <a:off x="7036905" y="1678377"/>
            <a:ext cx="4675366" cy="1637317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36000" tIns="0" rIns="36000" bIns="0" numCol="1" spcCol="1270" anchor="ctr" anchorCtr="0">
            <a:no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Используя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возможности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модуля «Топоплан»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 демонстрационных целях, построена геологическая 3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-модель карьера. Для наглядности простирания инженерно-геологических элементов (ИГЭ), модель построена в масштабах: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горизонтальный 1:1000;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вертикальный 1:100</a:t>
            </a:r>
          </a:p>
        </p:txBody>
      </p:sp>
      <p:sp>
        <p:nvSpPr>
          <p:cNvPr id="10" name="Скругленный прямоугольник 4"/>
          <p:cNvSpPr/>
          <p:nvPr/>
        </p:nvSpPr>
        <p:spPr>
          <a:xfrm>
            <a:off x="7036905" y="4303231"/>
            <a:ext cx="2822712" cy="30015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36000" tIns="0" rIns="36000" bIns="0" numCol="1" spcCol="1270" anchor="ctr" anchorCtr="0">
            <a:noAutofit/>
          </a:bodyPr>
          <a:lstStyle/>
          <a:p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Слоям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ИГЭ присвоены цвета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1" name="Скругленный прямоугольник 4"/>
          <p:cNvSpPr/>
          <p:nvPr/>
        </p:nvSpPr>
        <p:spPr>
          <a:xfrm>
            <a:off x="7181354" y="4748251"/>
            <a:ext cx="2376114" cy="284925"/>
          </a:xfrm>
          <a:prstGeom prst="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36000" tIns="0" rIns="36000" bIns="0" numCol="1" spcCol="1270" anchor="ctr" anchorCtr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желтый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слой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песка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4"/>
          <p:cNvSpPr/>
          <p:nvPr/>
        </p:nvSpPr>
        <p:spPr>
          <a:xfrm>
            <a:off x="7181354" y="5139190"/>
            <a:ext cx="2551042" cy="284925"/>
          </a:xfrm>
          <a:prstGeom prst="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36000" tIns="0" rIns="36000" bIns="0" numCol="1" spcCol="1270" anchor="ctr" anchorCtr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зеленый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слой суглинка;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4"/>
          <p:cNvSpPr/>
          <p:nvPr/>
        </p:nvSpPr>
        <p:spPr>
          <a:xfrm>
            <a:off x="7181354" y="5530129"/>
            <a:ext cx="3330270" cy="28492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36000" tIns="0" rIns="36000" bIns="0" numCol="1" spcCol="1270" anchor="ctr" anchorCtr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коричневый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слой (линза) глины;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4534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99580" y="5065263"/>
            <a:ext cx="8084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21E2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Краснодарский филиал ООО «РН-Проектирование Добыча»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75487" y="5398660"/>
            <a:ext cx="4551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>
                <a:solidFill>
                  <a:srgbClr val="221E20"/>
                </a:solidFill>
                <a:latin typeface="Segoe UI Semilight" panose="020B0402040204020203" pitchFamily="34" charset="0"/>
                <a:ea typeface="Segoe UI Black" panose="020B0A02040204020203" pitchFamily="34" charset="0"/>
                <a:cs typeface="Segoe UI Semilight" panose="020B0402040204020203" pitchFamily="34" charset="0"/>
              </a:rPr>
              <a:t>По всем возникающим вопросам просьба общаться 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0104" y="5659078"/>
            <a:ext cx="29626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221E20"/>
                </a:solidFill>
                <a:latin typeface="Segoe UI Semilight" panose="020B0402040204020203" pitchFamily="34" charset="0"/>
                <a:ea typeface="Segoe UI Black" panose="020B0A02040204020203" pitchFamily="34" charset="0"/>
                <a:cs typeface="Segoe UI Semilight" panose="020B0402040204020203" pitchFamily="34" charset="0"/>
              </a:rPr>
              <a:t>Мануйлову Владимиру Игоревичу</a:t>
            </a:r>
            <a:endParaRPr lang="ru-RU" sz="1400" b="1" dirty="0">
              <a:solidFill>
                <a:srgbClr val="221E20"/>
              </a:solidFill>
              <a:latin typeface="Segoe UI Semilight" panose="020B0402040204020203" pitchFamily="34" charset="0"/>
              <a:ea typeface="Segoe UI Black" panose="020B0A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61996" y="5905455"/>
            <a:ext cx="47677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221E20"/>
                </a:solidFill>
                <a:latin typeface="Segoe UI Semilight" panose="020B0402040204020203" pitchFamily="34" charset="0"/>
                <a:ea typeface="Segoe UI Black" panose="020B0A02040204020203" pitchFamily="34" charset="0"/>
                <a:cs typeface="Segoe UI Semilight" panose="020B0402040204020203" pitchFamily="34" charset="0"/>
              </a:rPr>
              <a:t>     Адрес </a:t>
            </a:r>
            <a:r>
              <a:rPr lang="ru-RU" sz="1400" dirty="0">
                <a:solidFill>
                  <a:srgbClr val="221E20"/>
                </a:solidFill>
                <a:latin typeface="Segoe UI Semilight" panose="020B0402040204020203" pitchFamily="34" charset="0"/>
                <a:ea typeface="Segoe UI Black" panose="020B0A02040204020203" pitchFamily="34" charset="0"/>
                <a:cs typeface="Segoe UI Semilight" panose="020B0402040204020203" pitchFamily="34" charset="0"/>
              </a:rPr>
              <a:t>электронной почты: </a:t>
            </a:r>
            <a:r>
              <a:rPr lang="en-US" sz="1400" dirty="0" smtClean="0">
                <a:hlinkClick r:id="rId2"/>
              </a:rPr>
              <a:t>VI_Manuylov@ntc.rosneft.ru</a:t>
            </a:r>
            <a:endParaRPr lang="ru-RU" sz="1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790806" y="6213232"/>
            <a:ext cx="27211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221E20"/>
                </a:solidFill>
                <a:latin typeface="Segoe UI Semilight" panose="020B0402040204020203" pitchFamily="34" charset="0"/>
                <a:ea typeface="Segoe UI Black" panose="020B0A02040204020203" pitchFamily="34" charset="0"/>
                <a:cs typeface="Segoe UI Semilight" panose="020B0402040204020203" pitchFamily="34" charset="0"/>
              </a:rPr>
              <a:t>      Телефон:  </a:t>
            </a:r>
            <a:r>
              <a:rPr lang="ru-RU" sz="1400" b="1" dirty="0" smtClean="0">
                <a:solidFill>
                  <a:srgbClr val="221E20"/>
                </a:solidFill>
                <a:latin typeface="Segoe UI Semilight" panose="020B0402040204020203" pitchFamily="34" charset="0"/>
                <a:ea typeface="Segoe UI Black" panose="020B0A02040204020203" pitchFamily="34" charset="0"/>
                <a:cs typeface="Segoe UI Semilight" panose="020B0402040204020203" pitchFamily="34" charset="0"/>
              </a:rPr>
              <a:t>+7 (861) 201-73-61</a:t>
            </a:r>
            <a:endParaRPr lang="ru-RU" sz="1400" b="1" dirty="0">
              <a:solidFill>
                <a:srgbClr val="221E20"/>
              </a:solidFill>
              <a:latin typeface="Segoe UI Semilight" panose="020B0402040204020203" pitchFamily="34" charset="0"/>
              <a:ea typeface="Segoe UI Black" panose="020B0A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612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сновной текст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</TotalTime>
  <Words>136</Words>
  <Application>Microsoft Office PowerPoint</Application>
  <PresentationFormat>Произвольный</PresentationFormat>
  <Paragraphs>21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основной текст</vt:lpstr>
      <vt:lpstr>Цифровизация карьеров и актуальность этой работы для карьеров Компании 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Маильянц Александр Аркадьевич</dc:creator>
  <cp:lastModifiedBy>ggorlova</cp:lastModifiedBy>
  <cp:revision>49</cp:revision>
  <dcterms:created xsi:type="dcterms:W3CDTF">2024-09-09T14:53:00Z</dcterms:created>
  <dcterms:modified xsi:type="dcterms:W3CDTF">2026-02-27T10:17:28Z</dcterms:modified>
</cp:coreProperties>
</file>