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58" r:id="rId8"/>
    <p:sldId id="261" r:id="rId9"/>
    <p:sldId id="266" r:id="rId10"/>
    <p:sldId id="265" r:id="rId11"/>
    <p:sldId id="267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4624" autoAdjust="0"/>
  </p:normalViewPr>
  <p:slideViewPr>
    <p:cSldViewPr>
      <p:cViewPr varScale="1">
        <p:scale>
          <a:sx n="85" d="100"/>
          <a:sy n="85" d="100"/>
        </p:scale>
        <p:origin x="15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4сем\Конференция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6156176" cy="147002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DDDDDD"/>
                </a:solidFill>
              </a:rPr>
              <a:t>Научная конференция </a:t>
            </a:r>
            <a:br>
              <a:rPr lang="ru-RU" sz="2400" b="1" dirty="0">
                <a:solidFill>
                  <a:srgbClr val="DDDDDD"/>
                </a:solidFill>
              </a:rPr>
            </a:br>
            <a:r>
              <a:rPr lang="ru-RU" sz="2400" b="1" dirty="0">
                <a:solidFill>
                  <a:srgbClr val="DDDDDD"/>
                </a:solidFill>
              </a:rPr>
              <a:t>«Системы компьютерного зрения - 2023»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6012160" cy="1752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DDDDDD"/>
                </a:solidFill>
              </a:rPr>
              <a:t>Тема: «</a:t>
            </a:r>
            <a:r>
              <a:rPr lang="ru-RU" sz="2800" b="1" dirty="0">
                <a:solidFill>
                  <a:srgbClr val="DDDDDD"/>
                </a:solidFill>
              </a:rPr>
              <a:t>Технология анализа естественного языка в медицине: методы, инструменты и решения</a:t>
            </a:r>
            <a:r>
              <a:rPr lang="ru-RU" sz="2800" dirty="0">
                <a:solidFill>
                  <a:srgbClr val="DDDDDD"/>
                </a:solidFill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725144"/>
            <a:ext cx="3116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DDDDDD"/>
                </a:solidFill>
              </a:rPr>
              <a:t>Докладчик: </a:t>
            </a:r>
            <a:r>
              <a:rPr lang="ru-RU" sz="2000" dirty="0" err="1">
                <a:solidFill>
                  <a:srgbClr val="DDDDDD"/>
                </a:solidFill>
              </a:rPr>
              <a:t>Совва</a:t>
            </a:r>
            <a:r>
              <a:rPr lang="ru-RU" sz="2000" dirty="0">
                <a:solidFill>
                  <a:srgbClr val="DDDDDD"/>
                </a:solidFill>
              </a:rPr>
              <a:t> Валерия</a:t>
            </a:r>
          </a:p>
          <a:p>
            <a:r>
              <a:rPr lang="ru-RU" sz="2000" dirty="0">
                <a:solidFill>
                  <a:srgbClr val="DDDDDD"/>
                </a:solidFill>
              </a:rPr>
              <a:t>Студент гр. бПКР-211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asbh.tmgrup.com.tr/4f8255/0/0/0/0/0/0?u=https://isbh.tmgrup.com.tr/sb/album/2018/04/08/robotlar-bu-meslekleri-elimizden-alacak-1523184629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8759" y="0"/>
            <a:ext cx="114127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i="1" dirty="0"/>
              <a:t>Помощь в принятии </a:t>
            </a:r>
            <a:br>
              <a:rPr lang="ru-RU" sz="3600" i="1" dirty="0"/>
            </a:br>
            <a:r>
              <a:rPr lang="ru-RU" sz="3600" i="1" dirty="0"/>
              <a:t>клинических решений (CDS)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412776"/>
            <a:ext cx="64442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sz="2600" dirty="0"/>
              <a:t>Системы поддержки принятия врачебных решений (</a:t>
            </a:r>
            <a:r>
              <a:rPr lang="ru-RU" sz="2600" dirty="0" err="1"/>
              <a:t>clinical</a:t>
            </a:r>
            <a:r>
              <a:rPr lang="ru-RU" sz="2600" dirty="0"/>
              <a:t> </a:t>
            </a:r>
            <a:r>
              <a:rPr lang="ru-RU" sz="2600" dirty="0" err="1"/>
              <a:t>decision</a:t>
            </a:r>
            <a:r>
              <a:rPr lang="ru-RU" sz="2600" dirty="0"/>
              <a:t> </a:t>
            </a:r>
            <a:r>
              <a:rPr lang="ru-RU" sz="2600" dirty="0" err="1"/>
              <a:t>support</a:t>
            </a:r>
            <a:r>
              <a:rPr lang="ru-RU" sz="2600" dirty="0"/>
              <a:t>, CDS) предоставляют автоматизированную помощь врачам при постановке диагноза, назначении лечения, определении дозировки препаратов и    так далее.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User\Desktop\4сем\Конференция\фон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DDDDDD"/>
                </a:solidFill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5266928" cy="4525963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	NLP — это перспективное направление, которое позволит поднять качество медицинского обслуживания на новый уровень.</a:t>
            </a:r>
          </a:p>
          <a:p>
            <a:endParaRPr lang="ru-RU" dirty="0"/>
          </a:p>
        </p:txBody>
      </p:sp>
      <p:pic>
        <p:nvPicPr>
          <p:cNvPr id="24578" name="Picture 2" descr="https://itzine.ru/wp-content/uploads/2017/06/og_andro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1741"/>
            <a:ext cx="9557792" cy="5376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the-sun.com/wp-content/uploads/sites/6/2022/09/MK-AI-ROBOT-REPLACE-HUMANS-OP.jpg?strip=all&amp;amp;quality=100&amp;amp;w=1920&amp;amp;h=1080&amp;amp;cro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764704"/>
            <a:ext cx="439248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User\Desktop\4сем\Конференция\фон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DDDDDD"/>
                </a:solidFill>
              </a:rPr>
              <a:t>Что такое естественный язык?</a:t>
            </a:r>
            <a:endParaRPr lang="ru-RU" dirty="0">
              <a:solidFill>
                <a:srgbClr val="DDDDDD"/>
              </a:solidFill>
            </a:endParaRPr>
          </a:p>
        </p:txBody>
      </p:sp>
      <p:sp>
        <p:nvSpPr>
          <p:cNvPr id="1026" name="AutoShape 2" descr="https://www.boldbusiness.com/wp-content/uploads/2018/03/2036-AI-Future-of-Radiology_Featured-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boldbusiness.com/wp-content/uploads/2018/03/2036-AI-Future-of-Radiology_Featured-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11760" y="1412776"/>
            <a:ext cx="55801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Естественные языки </a:t>
            </a:r>
            <a:r>
              <a:rPr lang="ru-RU" sz="2800" dirty="0">
                <a:solidFill>
                  <a:schemeClr val="bg1"/>
                </a:solidFill>
              </a:rPr>
              <a:t>- это исторически сложившиеся в обществе звуковые (речь), а затем и графические (письмо) информационные знаковые системы.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9832" y="4437112"/>
            <a:ext cx="54726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Они возникли для закрепления</a:t>
            </a:r>
          </a:p>
          <a:p>
            <a:r>
              <a:rPr lang="ru-RU" sz="2400" dirty="0">
                <a:solidFill>
                  <a:schemeClr val="bg1"/>
                </a:solidFill>
              </a:rPr>
              <a:t>           и передачи накопленной </a:t>
            </a:r>
          </a:p>
          <a:p>
            <a:r>
              <a:rPr lang="ru-RU" sz="2400" dirty="0">
                <a:solidFill>
                  <a:schemeClr val="bg1"/>
                </a:solidFill>
              </a:rPr>
              <a:t>                       информации в процессе </a:t>
            </a:r>
          </a:p>
          <a:p>
            <a:r>
              <a:rPr lang="ru-RU" sz="2400" dirty="0">
                <a:solidFill>
                  <a:schemeClr val="bg1"/>
                </a:solidFill>
              </a:rPr>
              <a:t>                          общения между людьми.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4сем\Конференция\фон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DDDDDD"/>
                </a:solidFill>
              </a:rPr>
              <a:t>Обработка естественного языка </a:t>
            </a:r>
            <a:endParaRPr lang="ru-RU" dirty="0">
              <a:solidFill>
                <a:srgbClr val="DDDDD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988840"/>
            <a:ext cx="720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Обработка естественного языка 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(</a:t>
            </a:r>
            <a:r>
              <a:rPr lang="ru-RU" sz="2400" b="1" i="1" dirty="0" err="1">
                <a:solidFill>
                  <a:schemeClr val="bg1"/>
                </a:solidFill>
              </a:rPr>
              <a:t>Natural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Language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Processing</a:t>
            </a:r>
            <a:r>
              <a:rPr lang="ru-RU" sz="2400" b="1" i="1" dirty="0">
                <a:solidFill>
                  <a:schemeClr val="bg1"/>
                </a:solidFill>
              </a:rPr>
              <a:t>)</a:t>
            </a:r>
            <a:r>
              <a:rPr lang="ru-RU" sz="2400" dirty="0">
                <a:solidFill>
                  <a:schemeClr val="bg1"/>
                </a:solidFill>
              </a:rPr>
              <a:t> - направление исследований в области компьютерной лингвистики, информатики, информационной инженерии и искусственного интеллекта, которое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изучает проблемы понимания,</a:t>
            </a:r>
          </a:p>
          <a:p>
            <a:r>
              <a:rPr lang="ru-RU" sz="2400" dirty="0">
                <a:solidFill>
                  <a:schemeClr val="bg1"/>
                </a:solidFill>
              </a:rPr>
              <a:t>анализа и синтеза естественного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языка (речи и текстов) с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помощью компьютера. </a:t>
            </a:r>
          </a:p>
          <a:p>
            <a:endParaRPr lang="ru-RU" dirty="0"/>
          </a:p>
        </p:txBody>
      </p:sp>
      <p:sp>
        <p:nvSpPr>
          <p:cNvPr id="15364" name="AutoShape 4" descr="https://thebossmagazine.com/wp-content/uploads/2016/10/iStock_80064249_XLARGE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User\Desktop\4сем\Конференция\фон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DDDDDD"/>
                </a:solidFill>
              </a:rPr>
              <a:t>Для работы с неструктурированными данными нужны особые методы</a:t>
            </a:r>
            <a:br>
              <a:rPr lang="ru-RU" dirty="0">
                <a:solidFill>
                  <a:srgbClr val="DDDDDD"/>
                </a:solidFill>
              </a:rPr>
            </a:br>
            <a:endParaRPr lang="ru-RU" dirty="0">
              <a:solidFill>
                <a:srgbClr val="DDDDDD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987824" y="2564904"/>
            <a:ext cx="5760640" cy="3456384"/>
          </a:xfrm>
        </p:spPr>
        <p:txBody>
          <a:bodyPr/>
          <a:lstStyle/>
          <a:p>
            <a:r>
              <a:rPr lang="ru-RU" i="1" dirty="0">
                <a:solidFill>
                  <a:schemeClr val="bg1"/>
                </a:solidFill>
              </a:rPr>
              <a:t>Алгоритмы и методы </a:t>
            </a:r>
            <a:r>
              <a:rPr lang="ru-RU" i="1" dirty="0" err="1">
                <a:solidFill>
                  <a:schemeClr val="bg1"/>
                </a:solidFill>
              </a:rPr>
              <a:t>датамайнинга</a:t>
            </a:r>
            <a:endParaRPr lang="ru-RU" i="1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Алгоритмы обработки естественных языков</a:t>
            </a:r>
          </a:p>
          <a:p>
            <a:r>
              <a:rPr lang="ru-RU" i="1" dirty="0">
                <a:solidFill>
                  <a:schemeClr val="bg1"/>
                </a:solidFill>
              </a:rPr>
              <a:t>Машинное обучение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allpapersprinted.com/download/2/human_robot_ii-wallpaper-160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Сложности в обработке естественного языка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6768752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/>
              <a:t>#1. Проблема семантики: в поисках смысла</a:t>
            </a:r>
          </a:p>
          <a:p>
            <a:pPr>
              <a:buNone/>
            </a:pPr>
            <a:r>
              <a:rPr lang="ru-RU" sz="2800" i="1" dirty="0"/>
              <a:t>  </a:t>
            </a:r>
          </a:p>
          <a:p>
            <a:pPr>
              <a:buNone/>
            </a:pPr>
            <a:r>
              <a:rPr lang="ru-RU" sz="2800" i="1" dirty="0"/>
              <a:t>#2. Проблема определения эмоций и тональности  </a:t>
            </a:r>
            <a:endParaRPr lang="ru-RU" sz="2800" b="1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luminultra.com/wp-content/uploads/blog-header-question-mark-UV-trea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0"/>
            <a:ext cx="604867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  #1 </a:t>
            </a:r>
            <a:endParaRPr lang="ru-RU" sz="2800" b="1" dirty="0"/>
          </a:p>
          <a:p>
            <a:pPr lvl="0">
              <a:buFont typeface="Arial" pitchFamily="34" charset="0"/>
              <a:buChar char="•"/>
            </a:pPr>
            <a:r>
              <a:rPr lang="ru-RU" sz="2400" b="1" dirty="0"/>
              <a:t>Прагматика и </a:t>
            </a:r>
            <a:r>
              <a:rPr lang="ru-RU" sz="2400" b="1" dirty="0" err="1"/>
              <a:t>дискурс</a:t>
            </a:r>
            <a:r>
              <a:rPr lang="ru-RU" sz="2400" b="1" dirty="0"/>
              <a:t> </a:t>
            </a:r>
            <a:endParaRPr lang="en-US" sz="2400" b="1" dirty="0"/>
          </a:p>
          <a:p>
            <a:r>
              <a:rPr lang="en-US" sz="2400" dirty="0"/>
              <a:t>      </a:t>
            </a:r>
            <a:r>
              <a:rPr lang="en-US" sz="2000" i="1" dirty="0"/>
              <a:t>- </a:t>
            </a:r>
            <a:r>
              <a:rPr lang="ru-RU" sz="2000" i="1" dirty="0"/>
              <a:t>У моей мамы гипертония. </a:t>
            </a:r>
            <a:endParaRPr lang="en-US" sz="2000" i="1" dirty="0"/>
          </a:p>
          <a:p>
            <a:r>
              <a:rPr lang="en-US" sz="2000" i="1" dirty="0"/>
              <a:t>        </a:t>
            </a:r>
            <a:r>
              <a:rPr lang="ru-RU" sz="2000" i="1" dirty="0"/>
              <a:t>Недавно поставили СД1.</a:t>
            </a:r>
          </a:p>
          <a:p>
            <a:r>
              <a:rPr lang="en-US" sz="2000" i="1" dirty="0"/>
              <a:t>      - </a:t>
            </a:r>
            <a:r>
              <a:rPr lang="ru-RU" sz="2000" i="1" dirty="0"/>
              <a:t>У нас то же самое.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ru-RU" sz="2400" b="1" dirty="0"/>
              <a:t>Имена и фамилии людей </a:t>
            </a:r>
          </a:p>
          <a:p>
            <a:r>
              <a:rPr lang="en-US" sz="2000" i="1" dirty="0"/>
              <a:t>      </a:t>
            </a:r>
            <a:r>
              <a:rPr lang="ru-RU" sz="2000" i="1" dirty="0"/>
              <a:t>-</a:t>
            </a:r>
            <a:r>
              <a:rPr lang="en-US" sz="2000" i="1" dirty="0"/>
              <a:t> </a:t>
            </a:r>
            <a:r>
              <a:rPr lang="ru-RU" sz="2000" i="1" dirty="0" err="1"/>
              <a:t>Воретиген</a:t>
            </a:r>
            <a:r>
              <a:rPr lang="ru-RU" sz="2000" i="1" dirty="0"/>
              <a:t> </a:t>
            </a:r>
            <a:r>
              <a:rPr lang="ru-RU" sz="2000" i="1" dirty="0" err="1"/>
              <a:t>Непарвовек</a:t>
            </a:r>
            <a:endParaRPr lang="ru-RU" sz="2000" i="1" dirty="0"/>
          </a:p>
          <a:p>
            <a:r>
              <a:rPr lang="en-US" sz="2000" i="1" dirty="0"/>
              <a:t>      - </a:t>
            </a:r>
            <a:r>
              <a:rPr lang="ru-RU" sz="2000" i="1" dirty="0"/>
              <a:t>Это была жена губернатора Чукотки </a:t>
            </a:r>
            <a:r>
              <a:rPr lang="en-US" sz="2000" i="1" dirty="0"/>
              <a:t>        </a:t>
            </a:r>
          </a:p>
          <a:p>
            <a:r>
              <a:rPr lang="en-US" sz="2000" i="1" dirty="0"/>
              <a:t>        </a:t>
            </a:r>
            <a:r>
              <a:rPr lang="ru-RU" sz="2000" i="1" dirty="0"/>
              <a:t>Романа Абрамовича Ирина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b="1" dirty="0"/>
              <a:t>Неоднозначность</a:t>
            </a:r>
            <a:endParaRPr lang="en-US" sz="2400" b="1" dirty="0"/>
          </a:p>
          <a:p>
            <a:r>
              <a:rPr lang="en-US" sz="2000" i="1" dirty="0"/>
              <a:t>      </a:t>
            </a:r>
            <a:r>
              <a:rPr lang="ru-RU" sz="2000" i="1" dirty="0"/>
              <a:t>-</a:t>
            </a:r>
            <a:r>
              <a:rPr lang="en-US" sz="2000" i="1" dirty="0"/>
              <a:t> I like Apple</a:t>
            </a:r>
          </a:p>
          <a:p>
            <a:endParaRPr lang="en-US" sz="2000" i="1" dirty="0"/>
          </a:p>
          <a:p>
            <a:r>
              <a:rPr lang="en-US" sz="2800" b="1" dirty="0"/>
              <a:t>  #2</a:t>
            </a:r>
          </a:p>
          <a:p>
            <a:r>
              <a:rPr lang="ru-RU" sz="2000" dirty="0"/>
              <a:t>«Единственно хорошее, что есть в этом ресторане, это его название»</a:t>
            </a:r>
            <a:endParaRPr lang="ru-RU" sz="2000" i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User\Desktop\4сем\Конференция\фон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DDDDD"/>
                </a:solidFill>
              </a:rPr>
              <a:t>NLP </a:t>
            </a:r>
            <a:r>
              <a:rPr lang="ru-RU" b="1" dirty="0">
                <a:solidFill>
                  <a:srgbClr val="DDDDDD"/>
                </a:solidFill>
              </a:rPr>
              <a:t>в  медицине</a:t>
            </a:r>
            <a:endParaRPr lang="ru-RU" dirty="0">
              <a:solidFill>
                <a:srgbClr val="DDDDDD"/>
              </a:solidFill>
            </a:endParaRPr>
          </a:p>
        </p:txBody>
      </p:sp>
      <p:pic>
        <p:nvPicPr>
          <p:cNvPr id="4" name="Picture 5" descr="C:\Users\User\Desktop\4сем\Конференция\2036-AI-Future-of-Radiology_Featured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33809" y="1700808"/>
            <a:ext cx="10293833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User\Desktop\4сем\Конференция\фон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s://avatars.dzeninfra.ru/get-zen_doc/3540570/pub_5f5089b0d82fdb1fd9dd0515_5f5089c82506f211d136bae0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56792" y="2132856"/>
            <a:ext cx="7602184" cy="43204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Упрощение работы с электронными картами (ЭМК)</a:t>
            </a:r>
            <a:br>
              <a:rPr lang="ru-RU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2060848"/>
            <a:ext cx="392392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</a:rPr>
              <a:t>Электронные медицинские карты, или ЭМК</a:t>
            </a:r>
            <a:r>
              <a:rPr lang="ru-RU" sz="2800" dirty="0">
                <a:solidFill>
                  <a:schemeClr val="bg1"/>
                </a:solidFill>
              </a:rPr>
              <a:t>, — это аналоги привычных нам бумажных карт. Задача электронной карты — упростить документооборот и снизить объемы бумажной работы.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this.deakin.edu.au/wp-content/uploads/2015/08/Robot-Friend-H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60577" y="0"/>
            <a:ext cx="128045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200" dirty="0"/>
              <a:t>Извлечь полезные знания из </a:t>
            </a:r>
            <a:br>
              <a:rPr lang="ru-RU" sz="3200" dirty="0"/>
            </a:br>
            <a:r>
              <a:rPr lang="ru-RU" sz="3200" dirty="0"/>
              <a:t>«текстового пузыря» </a:t>
            </a:r>
            <a:br>
              <a:rPr lang="ru-RU" sz="3200" dirty="0"/>
            </a:br>
            <a:r>
              <a:rPr lang="ru-RU" sz="3200" dirty="0"/>
              <a:t>проблематично.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1" y="1748909"/>
            <a:ext cx="493203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«18 февраля у меня заболела голова с левой стороны, к вечеру поднялась температура до 39. На следующий день область головной боли увеличилась, головокружения не было» </a:t>
            </a:r>
          </a:p>
          <a:p>
            <a:r>
              <a:rPr lang="ru-RU" sz="2400" dirty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Головная боль — появилась 18.02; локализация: слева; динамика: 19.02 — увеличение области.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Температура — 18.02; значение: 39 градусов.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Головокружение — симптом отсутствовал.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418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Научная конференция  «Системы компьютерного зрения - 2023»</vt:lpstr>
      <vt:lpstr>Что такое естественный язык?</vt:lpstr>
      <vt:lpstr>Обработка естественного языка </vt:lpstr>
      <vt:lpstr>Для работы с неструктурированными данными нужны особые методы </vt:lpstr>
      <vt:lpstr>Сложности в обработке естественного языка  </vt:lpstr>
      <vt:lpstr>Презентация PowerPoint</vt:lpstr>
      <vt:lpstr>NLP в  медицине</vt:lpstr>
      <vt:lpstr>Упрощение работы с электронными картами (ЭМК) </vt:lpstr>
      <vt:lpstr>Извлечь полезные знания из  «текстового пузыря»  проблематично.</vt:lpstr>
      <vt:lpstr>Помощь в принятии  клинических решений (CDS)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Владимир Морозов</cp:lastModifiedBy>
  <cp:revision>16</cp:revision>
  <dcterms:created xsi:type="dcterms:W3CDTF">2023-04-18T20:51:42Z</dcterms:created>
  <dcterms:modified xsi:type="dcterms:W3CDTF">2023-04-19T07:54:52Z</dcterms:modified>
</cp:coreProperties>
</file>