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63" r:id="rId5"/>
    <p:sldId id="279" r:id="rId6"/>
    <p:sldId id="280" r:id="rId7"/>
    <p:sldId id="286" r:id="rId8"/>
    <p:sldId id="287" r:id="rId9"/>
    <p:sldId id="288" r:id="rId10"/>
    <p:sldId id="289" r:id="rId11"/>
    <p:sldId id="284" r:id="rId12"/>
    <p:sldId id="281" r:id="rId13"/>
    <p:sldId id="282" r:id="rId14"/>
    <p:sldId id="283" r:id="rId15"/>
    <p:sldId id="265" r:id="rId16"/>
    <p:sldId id="277" r:id="rId17"/>
    <p:sldId id="285" r:id="rId18"/>
    <p:sldId id="259" r:id="rId19"/>
    <p:sldId id="278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BE28F-8288-4AF0-B2D7-C9910620799C}" type="datetimeFigureOut">
              <a:rPr lang="ru-RU" smtClean="0"/>
              <a:t>19.04.2023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606051-0B94-4923-9DBE-779A8A2FDA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6780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0A84F21F-9FC4-42C8-9C95-AE490E4FAD40}" type="datetime1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535798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89BA5-7BEC-4B4C-9408-B775D6AA4A28}" type="datetime1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1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3958-B433-451B-8AB3-53599A6B365C}" type="datetime1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611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89D98-E0A4-44E8-9F1D-0468385A92F1}" type="datetime1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076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9DAB3-DBFE-4903-A87B-B912828DAC66}" type="datetime1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3473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7AD06-67D8-4F76-83D7-9297BF5931D0}" type="datetime1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087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6C70E-0A11-4C60-B06D-47A25D2D2A3A}" type="datetime1">
              <a:rPr lang="ru-RU" smtClean="0"/>
              <a:t>19.04.2023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67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15EC-A939-42D5-A840-B8368D5990AD}" type="datetime1">
              <a:rPr lang="ru-RU" smtClean="0"/>
              <a:t>19.04.2023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7090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62932-C067-48ED-8F71-388C895C41C8}" type="datetime1">
              <a:rPr lang="ru-RU" smtClean="0"/>
              <a:t>19.04.2023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22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E21DE-6FD0-4088-A349-7CD1E22E1A97}" type="datetime1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170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1722F-4B57-4B09-8068-648382F5A47C}" type="datetime1">
              <a:rPr lang="ru-RU" smtClean="0"/>
              <a:t>19.04.2023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793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D41D0D52-1384-4C0B-9BEB-A84BD233D95E}" type="datetime1">
              <a:rPr lang="ru-RU" smtClean="0"/>
              <a:t>19.04.2023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912FF6E-FCDF-44F9-8661-140DEB6092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72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Разработка модуля интерактивного интерфейса программного комплекса машинного обучения и компьютерного зрения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cs typeface="Times New Roman" panose="02020603050405020304" pitchFamily="18" charset="0"/>
              </a:rPr>
              <a:t>Доклад подготовила Михолап В. С.</a:t>
            </a:r>
          </a:p>
          <a:p>
            <a:r>
              <a:rPr lang="ru-RU" dirty="0"/>
              <a:t>МУД-211, ВГТУ</a:t>
            </a:r>
          </a:p>
          <a:p>
            <a:r>
              <a:rPr lang="ru-RU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38391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разработки интерфейсов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Основные этапы процесса создания интерфейса:</a:t>
            </a:r>
          </a:p>
          <a:p>
            <a:r>
              <a:rPr lang="ru-RU" sz="2000" u="sng" dirty="0"/>
              <a:t>Исследование</a:t>
            </a:r>
            <a:r>
              <a:rPr lang="ru-RU" sz="2000" dirty="0"/>
              <a:t> - сбор информации о продукте, клиенте, его конкурентах или близких аналогах;</a:t>
            </a:r>
          </a:p>
          <a:p>
            <a:r>
              <a:rPr lang="ru-RU" sz="2000" u="sng" dirty="0"/>
              <a:t>Проектирование</a:t>
            </a:r>
            <a:r>
              <a:rPr lang="ru-RU" sz="2000" dirty="0"/>
              <a:t> - разработка визуальной и/или описательной модели интерфейса, описывающей все его элементы, функции и их взаимодействие друг с другом;</a:t>
            </a:r>
          </a:p>
          <a:p>
            <a:r>
              <a:rPr lang="ru-RU" sz="2000" u="sng" dirty="0" err="1"/>
              <a:t>Прототипирование</a:t>
            </a:r>
            <a:r>
              <a:rPr lang="ru-RU" sz="2000" dirty="0"/>
              <a:t> - создание черновых и финальных схематичных прототипов интерфейса;</a:t>
            </a:r>
          </a:p>
          <a:p>
            <a:r>
              <a:rPr lang="ru-RU" sz="2000" u="sng" dirty="0"/>
              <a:t>Стилизация</a:t>
            </a:r>
            <a:r>
              <a:rPr lang="ru-RU" sz="2000" dirty="0"/>
              <a:t> - определение стилистики интерфейса, его оформления и </a:t>
            </a:r>
            <a:r>
              <a:rPr lang="ru-RU" sz="2000" dirty="0" err="1"/>
              <a:t>финализация</a:t>
            </a:r>
            <a:r>
              <a:rPr lang="ru-RU" sz="2000" dirty="0"/>
              <a:t> внешнего </a:t>
            </a:r>
            <a:r>
              <a:rPr lang="ru-RU" sz="2000" dirty="0" smtClean="0"/>
              <a:t>вида.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131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Разработка приложения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Актуальность разрабатываемого проекта обусловлена растущей популярностью технологий на основе нейронных сетей и ИИ, и, как следствие, востребованностью приложений для работы с ними.</a:t>
            </a:r>
          </a:p>
          <a:p>
            <a:r>
              <a:rPr lang="ru-RU" dirty="0"/>
              <a:t>Новизна разрабатываемого проекта обусловлена уникальностью приведенной ранее классификации нейронных сетей, обобщенной в сравнении с другими подобными продуктами.</a:t>
            </a:r>
          </a:p>
          <a:p>
            <a:r>
              <a:rPr lang="ru-RU" dirty="0"/>
              <a:t>Использование интерактивного графического интерфейса делает работу с нейронными сетями удобной и понятной для любого пользователя.</a:t>
            </a:r>
          </a:p>
          <a:p>
            <a:r>
              <a:rPr lang="ru-RU" dirty="0"/>
              <a:t>Интеллектуальность приложения заключается в работе непосредственно с базой знаний (на основе реляционных правил).</a:t>
            </a:r>
          </a:p>
          <a:p>
            <a:r>
              <a:rPr lang="ru-RU" dirty="0"/>
              <a:t>Использование модульно-процедурного подхода в разработке значительно облегчает и ускоряет работу над приложением, а также позволяет при желании добавить/убрать любые параметры.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946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приложения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При разработке приложения используется </a:t>
            </a:r>
            <a:r>
              <a:rPr lang="ru-RU" u="sng" dirty="0"/>
              <a:t>модульно-процедурный подход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Согласно принципу модульности программа разбивается на отдельные смысловые части (модули).</a:t>
            </a:r>
          </a:p>
          <a:p>
            <a:pPr marL="0" indent="0">
              <a:buNone/>
            </a:pPr>
            <a:r>
              <a:rPr lang="ru-RU" dirty="0"/>
              <a:t>Модуль – это функционально законченная часть программы. Например, модуль вычисления определителя матрицы; модуль нахождения суммы элементов ряда. Каждый модуль программируется отдельно, а затем модули объединяются в единую программу.</a:t>
            </a:r>
          </a:p>
          <a:p>
            <a:pPr marL="0" indent="0">
              <a:buNone/>
            </a:pPr>
            <a:r>
              <a:rPr lang="ru-RU" dirty="0"/>
              <a:t>Процедурное программирование является дальнейшим развитием модульного программирования.</a:t>
            </a:r>
          </a:p>
          <a:p>
            <a:pPr marL="0" indent="0">
              <a:buNone/>
            </a:pPr>
            <a:r>
              <a:rPr lang="ru-RU" dirty="0"/>
              <a:t>Его методология основана на использовании подпрограмм (процедур) и независимых структур данных, объединяющих связанные между собой совокупности данных. Процедурный подход обеспечивает создание более понятных и легко читаемых программ, упрощает их тестирование и отладку.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200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приложения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В ходе работы над проектом разработка приложения была разделена на следующие модули:</a:t>
            </a:r>
          </a:p>
          <a:p>
            <a:r>
              <a:rPr lang="ru-RU" sz="2000" dirty="0"/>
              <a:t>Модуль пользовательского интерфейса;</a:t>
            </a:r>
          </a:p>
          <a:p>
            <a:r>
              <a:rPr lang="ru-RU" sz="2000" dirty="0"/>
              <a:t>Модуль работы с файлами;</a:t>
            </a:r>
          </a:p>
          <a:p>
            <a:r>
              <a:rPr lang="ru-RU" sz="2000" dirty="0"/>
              <a:t>Модуль формирования нейронной сети;</a:t>
            </a:r>
          </a:p>
          <a:p>
            <a:r>
              <a:rPr lang="ru-RU" sz="2000" dirty="0"/>
              <a:t>Модуль обучения нейронной сети.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Каждый модуль программируется отдельно, в произвольном порядке, а затем с помощью специальных процедур связывается с другими модулями в единую взаимосвязанную структуру.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8549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Структура приложения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14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794" y="1792728"/>
            <a:ext cx="7680960" cy="497319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541418" y="1698793"/>
            <a:ext cx="21771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Модуль пользовательского интерфейса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96936" y="1699415"/>
            <a:ext cx="1898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Модуль работы с файлами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42213" y="1691322"/>
            <a:ext cx="1898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Модуль формирования нейронной сети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02285" y="1691321"/>
            <a:ext cx="18984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>
                <a:solidFill>
                  <a:schemeClr val="bg1">
                    <a:lumMod val="50000"/>
                  </a:schemeClr>
                </a:solidFill>
              </a:rPr>
              <a:t>Модуль обучения нейронной сети</a:t>
            </a:r>
          </a:p>
        </p:txBody>
      </p:sp>
    </p:spTree>
    <p:extLst>
      <p:ext uri="{BB962C8B-B14F-4D97-AF65-F5344CB8AC3E}">
        <p14:creationId xmlns:p14="http://schemas.microsoft.com/office/powerpoint/2010/main" val="21363809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Описательная модель интерфейса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82138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Приветственный экран (заставка);</a:t>
            </a:r>
          </a:p>
          <a:p>
            <a:r>
              <a:rPr lang="ru-RU" dirty="0"/>
              <a:t>Выбор между созданием новой нейронной сети или готовой конфигурацией из открытого файла;</a:t>
            </a:r>
          </a:p>
          <a:p>
            <a:r>
              <a:rPr lang="ru-RU" dirty="0"/>
              <a:t>Пошаговый выбор всех доступных опций конфигурации сети и ее обучения;</a:t>
            </a:r>
          </a:p>
          <a:p>
            <a:r>
              <a:rPr lang="ru-RU" dirty="0"/>
              <a:t>Запрос на подтверждение пользователем выбранной конфигурации;</a:t>
            </a:r>
          </a:p>
          <a:p>
            <a:r>
              <a:rPr lang="ru-RU" dirty="0"/>
              <a:t>Опция сохранения выбранных настроек сети в текстовый файл;</a:t>
            </a:r>
          </a:p>
          <a:p>
            <a:r>
              <a:rPr lang="ru-RU" dirty="0"/>
              <a:t>Осуществление запуска нейронной сети;</a:t>
            </a:r>
          </a:p>
          <a:p>
            <a:r>
              <a:rPr lang="ru-RU" dirty="0"/>
              <a:t>Визуализация прогресса развертывания и обучения сети;</a:t>
            </a:r>
          </a:p>
          <a:p>
            <a:r>
              <a:rPr lang="ru-RU" dirty="0"/>
              <a:t>Подтверждение успешного (неудачного) завершения процесса формирования нейронной сети;</a:t>
            </a:r>
          </a:p>
          <a:p>
            <a:r>
              <a:rPr lang="ru-RU" dirty="0"/>
              <a:t>Вывод результатов работы приложения;</a:t>
            </a:r>
          </a:p>
          <a:p>
            <a:r>
              <a:rPr lang="ru-RU" dirty="0"/>
              <a:t>Наличие динамической строки состояний.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76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интерфейса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2" y="1828800"/>
            <a:ext cx="8595360" cy="48213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Язык программирования - </a:t>
            </a:r>
            <a:r>
              <a:rPr lang="ru-RU" dirty="0" err="1"/>
              <a:t>Python</a:t>
            </a:r>
            <a:r>
              <a:rPr lang="ru-RU" dirty="0"/>
              <a:t> (версия </a:t>
            </a:r>
            <a:r>
              <a:rPr lang="ru-RU" dirty="0" err="1"/>
              <a:t>Python</a:t>
            </a:r>
            <a:r>
              <a:rPr lang="ru-RU" dirty="0"/>
              <a:t> 3.7)</a:t>
            </a:r>
          </a:p>
          <a:p>
            <a:pPr marL="0" indent="0">
              <a:buNone/>
            </a:pPr>
            <a:r>
              <a:rPr lang="ru-RU" dirty="0"/>
              <a:t>Интегрированная среда разработки - </a:t>
            </a:r>
            <a:r>
              <a:rPr lang="ru-RU" dirty="0" err="1"/>
              <a:t>Microsoft</a:t>
            </a:r>
            <a:r>
              <a:rPr lang="ru-RU" dirty="0"/>
              <a:t> </a:t>
            </a:r>
            <a:r>
              <a:rPr lang="ru-RU" dirty="0" err="1"/>
              <a:t>Visual</a:t>
            </a:r>
            <a:r>
              <a:rPr lang="ru-RU" dirty="0"/>
              <a:t> </a:t>
            </a:r>
            <a:r>
              <a:rPr lang="ru-RU" dirty="0" err="1"/>
              <a:t>Studio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Библиотека для создания графических интерфейсов - </a:t>
            </a:r>
            <a:r>
              <a:rPr lang="ru-RU" dirty="0" err="1"/>
              <a:t>PyQt</a:t>
            </a:r>
            <a:r>
              <a:rPr lang="ru-RU" dirty="0"/>
              <a:t> (Версия PyQt6)</a:t>
            </a:r>
          </a:p>
          <a:p>
            <a:pPr marL="0" indent="0">
              <a:buNone/>
            </a:pPr>
            <a:r>
              <a:rPr lang="ru-RU" dirty="0"/>
              <a:t>Контрольный пример предполагает графическую реализацию пользовательского интерфейса, реализацию системы работы с текстовыми файлами, реализацию формирования одного из классов нейронных сетей и одного из алгоритмов обучения.</a:t>
            </a:r>
          </a:p>
          <a:p>
            <a:pPr marL="0" indent="0">
              <a:buNone/>
            </a:pPr>
            <a:r>
              <a:rPr lang="ru-RU" dirty="0"/>
              <a:t>К настоящему моменту проект реализован не полностью, однако среди уже выполненных задач осуществлено изучение теоретической части проекта, определена собственная классификация нейронных сетей, разработан алгоритм формирования и обучения одного из классов нейронных сетей в рамках контрольного примера.</a:t>
            </a:r>
          </a:p>
          <a:p>
            <a:pPr marL="0" indent="0">
              <a:buNone/>
            </a:pPr>
            <a:r>
              <a:rPr lang="ru-RU" dirty="0"/>
              <a:t>В настоящий момент ведется активная доработка графического интерфейса и файловой системы, что является финальным этапом реализации проекта.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09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Реализация интерфейса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17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809" y="2325008"/>
            <a:ext cx="3258005" cy="259116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51610" y="5155474"/>
            <a:ext cx="6078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«Черновой вариант» элементов разрабатываемого графического интерфейса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5991" y="2325008"/>
            <a:ext cx="3258005" cy="2591162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1900" y="2325008"/>
            <a:ext cx="3258005" cy="2591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190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Заключение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Изучены основные понятия и принципы работы нейронных сетей и алгоритмов обучения;</a:t>
            </a:r>
          </a:p>
          <a:p>
            <a:r>
              <a:rPr lang="ru-RU" sz="2400" dirty="0"/>
              <a:t>Определена собственная уникальная классификация используемых нейронных сетей;</a:t>
            </a:r>
          </a:p>
          <a:p>
            <a:r>
              <a:rPr lang="ru-RU" sz="2400" dirty="0"/>
              <a:t>Разработана описательная модель интерфейса;</a:t>
            </a:r>
          </a:p>
          <a:p>
            <a:r>
              <a:rPr lang="ru-RU" sz="2400" dirty="0"/>
              <a:t>Реализован алгоритм формирования и обучения одного из классов нейронных сетей в рамках контрольного примера;</a:t>
            </a:r>
          </a:p>
          <a:p>
            <a:r>
              <a:rPr lang="ru-RU" sz="2400" dirty="0"/>
              <a:t>Организована работа по активной доработке графического интерфейса и файловой системы.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1160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Разработка модуля интерактивного интерфейса программного комплекса машинного обучения и компьютерного зрения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>
                <a:cs typeface="Times New Roman" panose="02020603050405020304" pitchFamily="18" charset="0"/>
              </a:rPr>
              <a:t>Доклад подготовила Михолап В. С.</a:t>
            </a:r>
          </a:p>
          <a:p>
            <a:r>
              <a:rPr lang="ru-RU" dirty="0"/>
              <a:t>МУД-211, ВГТУ</a:t>
            </a:r>
          </a:p>
          <a:p>
            <a:r>
              <a:rPr lang="ru-RU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2964215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Актуальность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200" dirty="0"/>
              <a:t>Растущий интерес к технологиям, связанных с нейронными сетями и искусственным интеллектом</a:t>
            </a:r>
          </a:p>
          <a:p>
            <a:r>
              <a:rPr lang="ru-RU" sz="3200" dirty="0"/>
              <a:t>Конструирование собственных архитектур нейронных сетей</a:t>
            </a:r>
          </a:p>
          <a:p>
            <a:r>
              <a:rPr lang="ru-RU" sz="3200" dirty="0"/>
              <a:t>Экспериментальное исследование ИНС</a:t>
            </a:r>
          </a:p>
          <a:p>
            <a:r>
              <a:rPr lang="ru-RU" sz="3200" dirty="0"/>
              <a:t>Развитие модульно-процедурного подхода для конструирования интерфейсов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716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 задачи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b="1" u="sng" dirty="0"/>
              <a:t>Цель:</a:t>
            </a:r>
          </a:p>
          <a:p>
            <a:r>
              <a:rPr lang="ru-RU" dirty="0"/>
              <a:t>Разработать модуль интерактивного интерфейса программного комплекса машинного обучения и компьютерного зрения.</a:t>
            </a:r>
          </a:p>
          <a:p>
            <a:pPr marL="0" indent="0">
              <a:buNone/>
            </a:pPr>
            <a:r>
              <a:rPr lang="ru-RU" b="1" u="sng" dirty="0"/>
              <a:t>Задачи:</a:t>
            </a:r>
          </a:p>
          <a:p>
            <a:r>
              <a:rPr lang="ru-RU" dirty="0"/>
              <a:t>Рассмотреть основные понятия и принципы работы нейронных сетей и алгоритмов обучения;</a:t>
            </a:r>
          </a:p>
          <a:p>
            <a:r>
              <a:rPr lang="ru-RU" dirty="0"/>
              <a:t>Разработать описательную модель интерфейса системы;</a:t>
            </a:r>
          </a:p>
          <a:p>
            <a:r>
              <a:rPr lang="ru-RU" dirty="0"/>
              <a:t>Реализовать инициализацию и обучение нейронной сети с возможностью выбора алгоритма обработки данных;</a:t>
            </a:r>
          </a:p>
          <a:p>
            <a:r>
              <a:rPr lang="ru-RU" dirty="0"/>
              <a:t>Создать приложение с интерактивным интерфейсом для работы с нейронными сетями.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293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нейронных сетей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dirty="0"/>
              <a:t>Нейронные сети различают по ряду ключевых критериев, например:</a:t>
            </a:r>
          </a:p>
          <a:p>
            <a:pPr marL="0" lvl="0" indent="0">
              <a:buNone/>
            </a:pPr>
            <a:r>
              <a:rPr lang="ru-RU" sz="2000" u="sng" dirty="0"/>
              <a:t>По характеру обучения</a:t>
            </a:r>
            <a:r>
              <a:rPr lang="ru-RU" sz="2000" dirty="0"/>
              <a:t>:</a:t>
            </a:r>
          </a:p>
          <a:p>
            <a:pPr lvl="1"/>
            <a:r>
              <a:rPr lang="ru-RU" sz="1800" dirty="0"/>
              <a:t>С учителем;</a:t>
            </a:r>
          </a:p>
          <a:p>
            <a:pPr lvl="1"/>
            <a:r>
              <a:rPr lang="ru-RU" sz="1800" dirty="0"/>
              <a:t>Без учителя;</a:t>
            </a:r>
          </a:p>
          <a:p>
            <a:pPr lvl="1"/>
            <a:r>
              <a:rPr lang="ru-RU" sz="1800" dirty="0"/>
              <a:t>Подкрепляющее обучение.</a:t>
            </a:r>
          </a:p>
          <a:p>
            <a:pPr marL="0" lvl="0" indent="0">
              <a:buNone/>
            </a:pPr>
            <a:r>
              <a:rPr lang="ru-RU" sz="2000" u="sng" dirty="0"/>
              <a:t>По характеру настройки синапсов</a:t>
            </a:r>
            <a:r>
              <a:rPr lang="ru-RU" sz="2000" dirty="0"/>
              <a:t>:</a:t>
            </a:r>
          </a:p>
          <a:p>
            <a:pPr lvl="1"/>
            <a:r>
              <a:rPr lang="ru-RU" sz="1800" dirty="0"/>
              <a:t>Сети с фиксированными связями;</a:t>
            </a:r>
          </a:p>
          <a:p>
            <a:pPr lvl="1"/>
            <a:r>
              <a:rPr lang="ru-RU" sz="1800" dirty="0"/>
              <a:t>Сети с динамическими связями.</a:t>
            </a:r>
          </a:p>
          <a:p>
            <a:pPr marL="0" lvl="0" indent="0">
              <a:buNone/>
            </a:pPr>
            <a:r>
              <a:rPr lang="ru-RU" sz="2000" u="sng" dirty="0"/>
              <a:t>По топологии</a:t>
            </a:r>
            <a:r>
              <a:rPr lang="ru-RU" sz="2000" dirty="0"/>
              <a:t>:</a:t>
            </a:r>
          </a:p>
          <a:p>
            <a:pPr lvl="1"/>
            <a:r>
              <a:rPr lang="ru-RU" sz="1800" dirty="0" err="1"/>
              <a:t>Полносвязные</a:t>
            </a:r>
            <a:r>
              <a:rPr lang="ru-RU" sz="1800" dirty="0"/>
              <a:t>;</a:t>
            </a:r>
          </a:p>
          <a:p>
            <a:pPr lvl="1"/>
            <a:r>
              <a:rPr lang="ru-RU" sz="1800" dirty="0"/>
              <a:t>Многослойные;</a:t>
            </a:r>
          </a:p>
          <a:p>
            <a:pPr lvl="1"/>
            <a:r>
              <a:rPr lang="ru-RU" sz="1800" dirty="0" err="1"/>
              <a:t>Слабосвязные</a:t>
            </a:r>
            <a:r>
              <a:rPr lang="ru-RU" sz="1800" dirty="0"/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465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нейронных сетей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dirty="0"/>
              <a:t>Предлагается следующая классификация нейронных сетей:</a:t>
            </a:r>
          </a:p>
          <a:p>
            <a:r>
              <a:rPr lang="ru-RU" u="sng" dirty="0" err="1"/>
              <a:t>Персептронные</a:t>
            </a:r>
            <a:r>
              <a:rPr lang="ru-RU" dirty="0"/>
              <a:t> нейронные сети характеризуются, как правило, обучением с учителем. Архитектура базируется на многослойном персептроне, а в основе обучения лежит метод градиентного спуска;</a:t>
            </a:r>
          </a:p>
          <a:p>
            <a:r>
              <a:rPr lang="ru-RU" u="sng" dirty="0"/>
              <a:t>Самоорганизующиеся</a:t>
            </a:r>
            <a:r>
              <a:rPr lang="ru-RU" dirty="0"/>
              <a:t> нейронные сети характеризуются обучением без учителя, в результате которого происходит адаптация сети к решаемой задаче;</a:t>
            </a:r>
          </a:p>
          <a:p>
            <a:r>
              <a:rPr lang="ru-RU" u="sng" dirty="0"/>
              <a:t>Релаксационные</a:t>
            </a:r>
            <a:r>
              <a:rPr lang="ru-RU" dirty="0"/>
              <a:t> нейронные сети, в которых циркуляция информации происходит до тех пор, пока не перестанут изменяться выходные значения нейронной сети;</a:t>
            </a:r>
          </a:p>
          <a:p>
            <a:r>
              <a:rPr lang="ru-RU" u="sng" dirty="0"/>
              <a:t>Гибридные</a:t>
            </a:r>
            <a:r>
              <a:rPr lang="ru-RU" dirty="0"/>
              <a:t> нейронные сети отличаются применением двух подходов к обучению – с учителем и без учителя;</a:t>
            </a:r>
          </a:p>
          <a:p>
            <a:r>
              <a:rPr lang="ru-RU" u="sng" dirty="0"/>
              <a:t>Нейронные</a:t>
            </a:r>
            <a:r>
              <a:rPr lang="ru-RU" dirty="0"/>
              <a:t> иммунные сети, в которых применяются искусственные иммунные системы и нейронные сети.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743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Прямая соединительная линия 60"/>
          <p:cNvCxnSpPr>
            <a:stCxn id="8" idx="2"/>
          </p:cNvCxnSpPr>
          <p:nvPr/>
        </p:nvCxnSpPr>
        <p:spPr>
          <a:xfrm>
            <a:off x="8107420" y="3157980"/>
            <a:ext cx="9684" cy="15774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7" idx="2"/>
          </p:cNvCxnSpPr>
          <p:nvPr/>
        </p:nvCxnSpPr>
        <p:spPr>
          <a:xfrm>
            <a:off x="6027857" y="3157980"/>
            <a:ext cx="0" cy="157749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stCxn id="5" idx="2"/>
            <a:endCxn id="12" idx="0"/>
          </p:cNvCxnSpPr>
          <p:nvPr/>
        </p:nvCxnSpPr>
        <p:spPr>
          <a:xfrm>
            <a:off x="1242502" y="3157980"/>
            <a:ext cx="9686" cy="29601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Классификация нейронных сетей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1601" y="2359958"/>
            <a:ext cx="1961802" cy="7980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Персептронные</a:t>
            </a:r>
            <a:r>
              <a:rPr lang="ru-RU" dirty="0"/>
              <a:t> нейронные сети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287133" y="2359958"/>
            <a:ext cx="2640675" cy="7980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Самоорганизующиеся нейронные сети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991538" y="2359958"/>
            <a:ext cx="2072637" cy="7980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Релаксационные нейронные сети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27905" y="2359958"/>
            <a:ext cx="1959029" cy="7980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Гибридные нейронные сети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150664" y="2359958"/>
            <a:ext cx="1902229" cy="7980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Нейронные иммунные сети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1602" y="3355563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Многослойные персептроны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71287" y="4045520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Рекуррентные нейронные сети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6108" y="6118162"/>
            <a:ext cx="2372160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Рециркуляционные</a:t>
            </a:r>
            <a:r>
              <a:rPr lang="ru-RU" dirty="0"/>
              <a:t> нейронные сети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71287" y="4735477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Сверточные</a:t>
            </a:r>
            <a:r>
              <a:rPr lang="ru-RU" dirty="0"/>
              <a:t> нейронные сети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1602" y="5428205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Глубокие нейронные сети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043301" y="1691322"/>
            <a:ext cx="5073803" cy="4710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Нейронные сети</a:t>
            </a:r>
          </a:p>
        </p:txBody>
      </p:sp>
      <p:cxnSp>
        <p:nvCxnSpPr>
          <p:cNvPr id="20" name="Прямая соединительная линия 19"/>
          <p:cNvCxnSpPr>
            <a:stCxn id="16" idx="2"/>
            <a:endCxn id="5" idx="0"/>
          </p:cNvCxnSpPr>
          <p:nvPr/>
        </p:nvCxnSpPr>
        <p:spPr>
          <a:xfrm flipH="1">
            <a:off x="1242502" y="2162377"/>
            <a:ext cx="4337701" cy="197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16" idx="2"/>
            <a:endCxn id="6" idx="0"/>
          </p:cNvCxnSpPr>
          <p:nvPr/>
        </p:nvCxnSpPr>
        <p:spPr>
          <a:xfrm flipH="1">
            <a:off x="3607471" y="2162377"/>
            <a:ext cx="1972732" cy="197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16" idx="2"/>
            <a:endCxn id="7" idx="0"/>
          </p:cNvCxnSpPr>
          <p:nvPr/>
        </p:nvCxnSpPr>
        <p:spPr>
          <a:xfrm>
            <a:off x="5580203" y="2162377"/>
            <a:ext cx="447654" cy="197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6" idx="2"/>
            <a:endCxn id="8" idx="0"/>
          </p:cNvCxnSpPr>
          <p:nvPr/>
        </p:nvCxnSpPr>
        <p:spPr>
          <a:xfrm>
            <a:off x="5580203" y="2162377"/>
            <a:ext cx="2527217" cy="197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16" idx="2"/>
            <a:endCxn id="9" idx="0"/>
          </p:cNvCxnSpPr>
          <p:nvPr/>
        </p:nvCxnSpPr>
        <p:spPr>
          <a:xfrm>
            <a:off x="5580203" y="2162377"/>
            <a:ext cx="4521576" cy="1975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626570" y="3355563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Нейронные сети </a:t>
            </a:r>
            <a:r>
              <a:rPr lang="ru-RU" dirty="0" err="1"/>
              <a:t>Кохонена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5046956" y="3355563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Нейронные сети </a:t>
            </a:r>
            <a:r>
              <a:rPr lang="ru-RU" dirty="0" err="1"/>
              <a:t>Хопфилда</a:t>
            </a:r>
            <a:endParaRPr lang="ru-RU" dirty="0"/>
          </a:p>
        </p:txBody>
      </p:sp>
      <p:sp>
        <p:nvSpPr>
          <p:cNvPr id="36" name="Прямоугольник 35"/>
          <p:cNvSpPr/>
          <p:nvPr/>
        </p:nvSpPr>
        <p:spPr>
          <a:xfrm>
            <a:off x="5046956" y="4045520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Нейронные сети Хэмминга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779819" y="4735477"/>
            <a:ext cx="2223063" cy="8977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Двунаправленная ассоциативная память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125132" y="4738246"/>
            <a:ext cx="2101995" cy="8950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Нейронные сети встречного распространения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125133" y="3355561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Радиальные нейронные сети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125133" y="4045518"/>
            <a:ext cx="1961802" cy="6206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Нечеткие нейронные сети</a:t>
            </a:r>
          </a:p>
        </p:txBody>
      </p:sp>
      <p:cxnSp>
        <p:nvCxnSpPr>
          <p:cNvPr id="42" name="Прямая соединительная линия 41"/>
          <p:cNvCxnSpPr>
            <a:stCxn id="6" idx="2"/>
            <a:endCxn id="34" idx="0"/>
          </p:cNvCxnSpPr>
          <p:nvPr/>
        </p:nvCxnSpPr>
        <p:spPr>
          <a:xfrm>
            <a:off x="3607471" y="3157980"/>
            <a:ext cx="0" cy="19758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426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разработки интерфейсов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u="sng" dirty="0"/>
              <a:t>Пользовательский интерфейс</a:t>
            </a:r>
            <a:r>
              <a:rPr lang="ru-RU" sz="2000" dirty="0"/>
              <a:t>, или UI (</a:t>
            </a:r>
            <a:r>
              <a:rPr lang="ru-RU" sz="2000" dirty="0" err="1"/>
              <a:t>User</a:t>
            </a:r>
            <a:r>
              <a:rPr lang="ru-RU" sz="2000" dirty="0"/>
              <a:t> </a:t>
            </a:r>
            <a:r>
              <a:rPr lang="ru-RU" sz="2000" dirty="0" err="1"/>
              <a:t>Interface</a:t>
            </a:r>
            <a:r>
              <a:rPr lang="ru-RU" sz="2000" dirty="0"/>
              <a:t>) — это внешний вид продукта, совокупность средств, обеспечивающих взаимодействие функциональных устройств и/или программ в вычислительной системе (компьютере), а также взаимодействие их с пользователем.</a:t>
            </a:r>
          </a:p>
          <a:p>
            <a:pPr marL="0" indent="0">
              <a:buNone/>
            </a:pPr>
            <a:endParaRPr lang="ru-RU" sz="2000" dirty="0"/>
          </a:p>
          <a:p>
            <a:pPr marL="0" indent="0">
              <a:buNone/>
            </a:pPr>
            <a:r>
              <a:rPr lang="ru-RU" sz="2000" dirty="0"/>
              <a:t>Проектирование интерфейсов — это всегда поиск наиболее эффективного решения, которое основано на понимании задач, мотиваций и обстоятельств пользователей и в то же время учитывает цели, возможности и ограничения со стороны бизнеса и технологий.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587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разработки интерфейсов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Различают несколько основных типов интерфейсов:</a:t>
            </a:r>
            <a:endParaRPr lang="ru-RU" sz="2400" dirty="0"/>
          </a:p>
          <a:p>
            <a:r>
              <a:rPr lang="ru-RU" sz="2400" dirty="0" smtClean="0"/>
              <a:t>Аппаратный </a:t>
            </a:r>
            <a:r>
              <a:rPr lang="ru-RU" sz="2400" dirty="0"/>
              <a:t>(взаимосвязь между устройствами ПК);</a:t>
            </a:r>
          </a:p>
          <a:p>
            <a:r>
              <a:rPr lang="ru-RU" sz="2400" dirty="0" smtClean="0"/>
              <a:t>Программный </a:t>
            </a:r>
            <a:r>
              <a:rPr lang="ru-RU" sz="2400" dirty="0"/>
              <a:t>(взаимосвязь между программами ПК);</a:t>
            </a:r>
          </a:p>
          <a:p>
            <a:r>
              <a:rPr lang="ru-RU" sz="2400" dirty="0" smtClean="0"/>
              <a:t>Аппаратно-программный </a:t>
            </a:r>
            <a:r>
              <a:rPr lang="ru-RU" sz="2400" dirty="0"/>
              <a:t>(взаимосвязь между аппаратным и программным интерфейсами);</a:t>
            </a:r>
          </a:p>
          <a:p>
            <a:r>
              <a:rPr lang="ru-RU" sz="2400" dirty="0" smtClean="0"/>
              <a:t>Пользовательский </a:t>
            </a:r>
            <a:r>
              <a:rPr lang="ru-RU" sz="2400" dirty="0"/>
              <a:t>(средства взаимосвязи пользователя и ПК).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255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 разработки интерфейсов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1872" y="5995742"/>
            <a:ext cx="8595360" cy="3529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Основные задачи при разработке пользовательских интерфейсов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B912FF6E-FCDF-44F9-8661-140DEB609264}" type="slidenum">
              <a:rPr lang="ru-RU" smtClean="0"/>
              <a:t>9</a:t>
            </a:fld>
            <a:endParaRPr lang="ru-RU"/>
          </a:p>
        </p:txBody>
      </p:sp>
      <p:pic>
        <p:nvPicPr>
          <p:cNvPr id="1026" name="Picture 2" descr="https://www.osp.ru/FileStorage/ARTICLE/Otkrytye_sistemy._SUBD/2013-12/10_13/13153758/Otkrytye_sistemy._SUBD_1_(6315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701" y="1766830"/>
            <a:ext cx="7477702" cy="4060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16132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Вид</Template>
  <TotalTime>477</TotalTime>
  <Words>1086</Words>
  <Application>Microsoft Office PowerPoint</Application>
  <PresentationFormat>Широкоэкранный</PresentationFormat>
  <Paragraphs>146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Century Schoolbook</vt:lpstr>
      <vt:lpstr>Times New Roman</vt:lpstr>
      <vt:lpstr>Wingdings 2</vt:lpstr>
      <vt:lpstr>View</vt:lpstr>
      <vt:lpstr>Разработка модуля интерактивного интерфейса программного комплекса машинного обучения и компьютерного зрения</vt:lpstr>
      <vt:lpstr>Актуальность</vt:lpstr>
      <vt:lpstr>Цель и задачи</vt:lpstr>
      <vt:lpstr>Классификация нейронных сетей</vt:lpstr>
      <vt:lpstr>Классификация нейронных сетей</vt:lpstr>
      <vt:lpstr>Классификация нейронных сетей</vt:lpstr>
      <vt:lpstr>Теория разработки интерфейсов</vt:lpstr>
      <vt:lpstr>Теория разработки интерфейсов</vt:lpstr>
      <vt:lpstr>Теория разработки интерфейсов</vt:lpstr>
      <vt:lpstr>Теория разработки интерфейсов</vt:lpstr>
      <vt:lpstr>Разработка приложения</vt:lpstr>
      <vt:lpstr>Структура приложения</vt:lpstr>
      <vt:lpstr>Структура приложения</vt:lpstr>
      <vt:lpstr>Структура приложения</vt:lpstr>
      <vt:lpstr>Описательная модель интерфейса</vt:lpstr>
      <vt:lpstr>Реализация интерфейса</vt:lpstr>
      <vt:lpstr>Реализация интерфейса</vt:lpstr>
      <vt:lpstr>Заключение</vt:lpstr>
      <vt:lpstr>Разработка модуля интерактивного интерфейса программного комплекса машинного обучения и компьютерного зрения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модуля интерактивного интерфейса программного комплекса машинного обучения и компьютерного зрения</dc:title>
  <dc:creator>Валерия Михолап</dc:creator>
  <cp:lastModifiedBy>Валерия Михолап</cp:lastModifiedBy>
  <cp:revision>48</cp:revision>
  <dcterms:created xsi:type="dcterms:W3CDTF">2023-04-18T08:47:21Z</dcterms:created>
  <dcterms:modified xsi:type="dcterms:W3CDTF">2023-04-19T06:58:37Z</dcterms:modified>
</cp:coreProperties>
</file>