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63" r:id="rId5"/>
    <p:sldId id="279" r:id="rId6"/>
    <p:sldId id="280" r:id="rId7"/>
    <p:sldId id="286" r:id="rId8"/>
    <p:sldId id="287" r:id="rId9"/>
    <p:sldId id="288" r:id="rId10"/>
    <p:sldId id="289" r:id="rId11"/>
    <p:sldId id="284" r:id="rId12"/>
    <p:sldId id="281" r:id="rId13"/>
    <p:sldId id="282" r:id="rId14"/>
    <p:sldId id="283" r:id="rId15"/>
    <p:sldId id="265" r:id="rId16"/>
    <p:sldId id="277" r:id="rId17"/>
    <p:sldId id="285" r:id="rId18"/>
    <p:sldId id="259" r:id="rId19"/>
    <p:sldId id="278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BE28F-8288-4AF0-B2D7-C9910620799C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06051-0B94-4923-9DBE-779A8A2FDA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780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A84F21F-9FC4-42C8-9C95-AE490E4FAD40}" type="datetime1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B912FF6E-FCDF-44F9-8661-140DEB60926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35798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9BA5-7BEC-4B4C-9408-B775D6AA4A28}" type="datetime1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FF6E-FCDF-44F9-8661-140DEB609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11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83958-B433-451B-8AB3-53599A6B365C}" type="datetime1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FF6E-FCDF-44F9-8661-140DEB609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11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9D98-E0A4-44E8-9F1D-0468385A92F1}" type="datetime1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FF6E-FCDF-44F9-8661-140DEB609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07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DAB3-DBFE-4903-A87B-B912828DAC66}" type="datetime1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FF6E-FCDF-44F9-8661-140DEB60926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347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AD06-67D8-4F76-83D7-9297BF5931D0}" type="datetime1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FF6E-FCDF-44F9-8661-140DEB609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87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70E-0A11-4C60-B06D-47A25D2D2A3A}" type="datetime1">
              <a:rPr lang="ru-RU" smtClean="0"/>
              <a:t>19.04.2023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FF6E-FCDF-44F9-8661-140DEB609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67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15EC-A939-42D5-A840-B8368D5990AD}" type="datetime1">
              <a:rPr lang="ru-RU" smtClean="0"/>
              <a:t>19.04.2023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FF6E-FCDF-44F9-8661-140DEB609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09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2932-C067-48ED-8F71-388C895C41C8}" type="datetime1">
              <a:rPr lang="ru-RU" smtClean="0"/>
              <a:t>19.04.2023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FF6E-FCDF-44F9-8661-140DEB609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22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21DE-6FD0-4088-A349-7CD1E22E1A97}" type="datetime1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FF6E-FCDF-44F9-8661-140DEB609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17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722F-4B57-4B09-8068-648382F5A47C}" type="datetime1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FF6E-FCDF-44F9-8661-140DEB609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93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D41D0D52-1384-4C0B-9BEB-A84BD233D95E}" type="datetime1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912FF6E-FCDF-44F9-8661-140DEB609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72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/>
              <a:t>Разработка модуля интерактивного интерфейса программного комплекса машинного обучения и компьютерного зрения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cs typeface="Times New Roman" panose="02020603050405020304" pitchFamily="18" charset="0"/>
              </a:rPr>
              <a:t>Доклад подготовила Михолап В. С.</a:t>
            </a:r>
          </a:p>
          <a:p>
            <a:r>
              <a:rPr lang="ru-RU" dirty="0"/>
              <a:t>МУД-211, ВГТУ</a:t>
            </a:r>
          </a:p>
          <a:p>
            <a:r>
              <a:rPr lang="ru-RU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383913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 разработки интерфейсов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Основные этапы процесса создания интерфейса:</a:t>
            </a:r>
          </a:p>
          <a:p>
            <a:r>
              <a:rPr lang="ru-RU" sz="2000" u="sng" dirty="0"/>
              <a:t>Исследование</a:t>
            </a:r>
            <a:r>
              <a:rPr lang="ru-RU" sz="2000" dirty="0"/>
              <a:t> - сбор информации о продукте, клиенте, его конкурентах или близких аналогах;</a:t>
            </a:r>
          </a:p>
          <a:p>
            <a:r>
              <a:rPr lang="ru-RU" sz="2000" u="sng" dirty="0"/>
              <a:t>Проектирование</a:t>
            </a:r>
            <a:r>
              <a:rPr lang="ru-RU" sz="2000" dirty="0"/>
              <a:t> - разработка визуальной и/или описательной модели интерфейса, описывающей все его элементы, функции и их взаимодействие друг с другом;</a:t>
            </a:r>
          </a:p>
          <a:p>
            <a:r>
              <a:rPr lang="ru-RU" sz="2000" u="sng" dirty="0" err="1"/>
              <a:t>Прототипирование</a:t>
            </a:r>
            <a:r>
              <a:rPr lang="ru-RU" sz="2000" dirty="0"/>
              <a:t> - создание черновых и финальных схематичных прототипов интерфейса;</a:t>
            </a:r>
          </a:p>
          <a:p>
            <a:r>
              <a:rPr lang="ru-RU" sz="2000" u="sng" dirty="0"/>
              <a:t>Стилизация</a:t>
            </a:r>
            <a:r>
              <a:rPr lang="ru-RU" sz="2000" dirty="0"/>
              <a:t> - определение стилистики интерфейса, его оформления и </a:t>
            </a:r>
            <a:r>
              <a:rPr lang="ru-RU" sz="2000" dirty="0" err="1"/>
              <a:t>финализация</a:t>
            </a:r>
            <a:r>
              <a:rPr lang="ru-RU" sz="2000" dirty="0"/>
              <a:t> внешнего </a:t>
            </a:r>
            <a:r>
              <a:rPr lang="ru-RU" sz="2000" dirty="0" smtClean="0"/>
              <a:t>вида.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912FF6E-FCDF-44F9-8661-140DEB60926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131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приложения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Актуальность разрабатываемого проекта обусловлена растущей популярностью технологий на основе нейронных сетей и ИИ, и, как следствие, востребованностью приложений для работы с ними.</a:t>
            </a:r>
          </a:p>
          <a:p>
            <a:r>
              <a:rPr lang="ru-RU" dirty="0"/>
              <a:t>Новизна разрабатываемого проекта обусловлена уникальностью приведенной ранее классификации нейронных сетей, обобщенной в сравнении с другими подобными продуктами.</a:t>
            </a:r>
          </a:p>
          <a:p>
            <a:r>
              <a:rPr lang="ru-RU" dirty="0"/>
              <a:t>Использование интерактивного графического интерфейса делает работу с нейронными сетями удобной и понятной для любого пользователя.</a:t>
            </a:r>
          </a:p>
          <a:p>
            <a:r>
              <a:rPr lang="ru-RU" dirty="0"/>
              <a:t>Интеллектуальность приложения заключается в работе непосредственно с базой знаний (на основе реляционных правил).</a:t>
            </a:r>
          </a:p>
          <a:p>
            <a:r>
              <a:rPr lang="ru-RU" dirty="0"/>
              <a:t>Использование модульно-процедурного подхода в разработке значительно облегчает и ускоряет работу над приложением, а также позволяет при желании добавить/убрать любые параметры.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912FF6E-FCDF-44F9-8661-140DEB60926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946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приложения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При разработке приложения используется </a:t>
            </a:r>
            <a:r>
              <a:rPr lang="ru-RU" u="sng" dirty="0"/>
              <a:t>модульно-процедурный подход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Согласно принципу модульности программа разбивается на отдельные смысловые части (модули).</a:t>
            </a:r>
          </a:p>
          <a:p>
            <a:pPr marL="0" indent="0">
              <a:buNone/>
            </a:pPr>
            <a:r>
              <a:rPr lang="ru-RU" dirty="0"/>
              <a:t>Модуль – это функционально законченная часть программы. Например, модуль вычисления определителя матрицы; модуль нахождения суммы элементов ряда. Каждый модуль программируется отдельно, а затем модули объединяются в единую программу.</a:t>
            </a:r>
          </a:p>
          <a:p>
            <a:pPr marL="0" indent="0">
              <a:buNone/>
            </a:pPr>
            <a:r>
              <a:rPr lang="ru-RU" dirty="0"/>
              <a:t>Процедурное программирование является дальнейшим развитием модульного программирования.</a:t>
            </a:r>
          </a:p>
          <a:p>
            <a:pPr marL="0" indent="0">
              <a:buNone/>
            </a:pPr>
            <a:r>
              <a:rPr lang="ru-RU" dirty="0"/>
              <a:t>Его методология основана на использовании подпрограмм (процедур) и независимых структур данных, объединяющих связанные между собой совокупности данных. Процедурный подход обеспечивает создание более понятных и легко читаемых программ, упрощает их тестирование и отладку.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912FF6E-FCDF-44F9-8661-140DEB60926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20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приложения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В ходе работы над проектом разработка приложения была разделена на следующие модули:</a:t>
            </a:r>
          </a:p>
          <a:p>
            <a:r>
              <a:rPr lang="ru-RU" sz="2000" dirty="0"/>
              <a:t>Модуль пользовательского интерфейса;</a:t>
            </a:r>
          </a:p>
          <a:p>
            <a:r>
              <a:rPr lang="ru-RU" sz="2000" dirty="0"/>
              <a:t>Модуль работы с файлами;</a:t>
            </a:r>
          </a:p>
          <a:p>
            <a:r>
              <a:rPr lang="ru-RU" sz="2000" dirty="0"/>
              <a:t>Модуль формирования нейронной сети;</a:t>
            </a:r>
          </a:p>
          <a:p>
            <a:r>
              <a:rPr lang="ru-RU" sz="2000" dirty="0"/>
              <a:t>Модуль обучения нейронной сети.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Каждый модуль программируется отдельно, в произвольном порядке, а затем с помощью специальных процедур связывается с другими модулями в единую взаимосвязанную структуру.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912FF6E-FCDF-44F9-8661-140DEB60926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854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приложения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912FF6E-FCDF-44F9-8661-140DEB609264}" type="slidenum">
              <a:rPr lang="ru-RU" smtClean="0"/>
              <a:t>14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794" y="1792728"/>
            <a:ext cx="7680960" cy="49731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41418" y="1698793"/>
            <a:ext cx="2177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Модуль пользовательского интерфейса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96936" y="1699415"/>
            <a:ext cx="1898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Модуль работы с файлами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42213" y="1691322"/>
            <a:ext cx="1898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Модуль формирования нейронной сети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02285" y="1691321"/>
            <a:ext cx="1898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Модуль обучения нейронной сети</a:t>
            </a:r>
          </a:p>
        </p:txBody>
      </p:sp>
    </p:spTree>
    <p:extLst>
      <p:ext uri="{BB962C8B-B14F-4D97-AF65-F5344CB8AC3E}">
        <p14:creationId xmlns:p14="http://schemas.microsoft.com/office/powerpoint/2010/main" val="2136380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Описательная модель интерфейса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82138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Приветственный экран (заставка);</a:t>
            </a:r>
          </a:p>
          <a:p>
            <a:r>
              <a:rPr lang="ru-RU" dirty="0"/>
              <a:t>Выбор между созданием новой нейронной сети или готовой конфигурацией из открытого файла;</a:t>
            </a:r>
          </a:p>
          <a:p>
            <a:r>
              <a:rPr lang="ru-RU" dirty="0"/>
              <a:t>Пошаговый выбор всех доступных опций конфигурации сети и ее обучения;</a:t>
            </a:r>
          </a:p>
          <a:p>
            <a:r>
              <a:rPr lang="ru-RU" dirty="0"/>
              <a:t>Запрос на подтверждение пользователем выбранной конфигурации;</a:t>
            </a:r>
          </a:p>
          <a:p>
            <a:r>
              <a:rPr lang="ru-RU" dirty="0"/>
              <a:t>Опция сохранения выбранных настроек сети в текстовый файл;</a:t>
            </a:r>
          </a:p>
          <a:p>
            <a:r>
              <a:rPr lang="ru-RU" dirty="0"/>
              <a:t>Осуществление запуска нейронной сети;</a:t>
            </a:r>
          </a:p>
          <a:p>
            <a:r>
              <a:rPr lang="ru-RU" dirty="0"/>
              <a:t>Визуализация прогресса развертывания и обучения сети;</a:t>
            </a:r>
          </a:p>
          <a:p>
            <a:r>
              <a:rPr lang="ru-RU" dirty="0"/>
              <a:t>Подтверждение успешного (неудачного) завершения процесса формирования нейронной сети;</a:t>
            </a:r>
          </a:p>
          <a:p>
            <a:r>
              <a:rPr lang="ru-RU" dirty="0"/>
              <a:t>Вывод результатов работы приложения;</a:t>
            </a:r>
          </a:p>
          <a:p>
            <a:r>
              <a:rPr lang="ru-RU" dirty="0"/>
              <a:t>Наличие динамической строки состояний.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912FF6E-FCDF-44F9-8661-140DEB60926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76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интерфейса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8213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Язык программирования - </a:t>
            </a:r>
            <a:r>
              <a:rPr lang="ru-RU" dirty="0" err="1"/>
              <a:t>Python</a:t>
            </a:r>
            <a:r>
              <a:rPr lang="ru-RU" dirty="0"/>
              <a:t> (версия </a:t>
            </a:r>
            <a:r>
              <a:rPr lang="ru-RU" dirty="0" err="1"/>
              <a:t>Python</a:t>
            </a:r>
            <a:r>
              <a:rPr lang="ru-RU" dirty="0"/>
              <a:t> 3.7)</a:t>
            </a:r>
          </a:p>
          <a:p>
            <a:pPr marL="0" indent="0">
              <a:buNone/>
            </a:pPr>
            <a:r>
              <a:rPr lang="ru-RU" dirty="0"/>
              <a:t>Интегрированная среда разработки - 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Visual</a:t>
            </a:r>
            <a:r>
              <a:rPr lang="ru-RU" dirty="0"/>
              <a:t> </a:t>
            </a:r>
            <a:r>
              <a:rPr lang="ru-RU" dirty="0" err="1"/>
              <a:t>Studio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Библиотека для создания графических интерфейсов - </a:t>
            </a:r>
            <a:r>
              <a:rPr lang="ru-RU" dirty="0" err="1"/>
              <a:t>PyQt</a:t>
            </a:r>
            <a:r>
              <a:rPr lang="ru-RU" dirty="0"/>
              <a:t> (Версия PyQt6)</a:t>
            </a:r>
          </a:p>
          <a:p>
            <a:pPr marL="0" indent="0">
              <a:buNone/>
            </a:pPr>
            <a:r>
              <a:rPr lang="ru-RU" dirty="0"/>
              <a:t>Контрольный пример предполагает графическую реализацию пользовательского интерфейса, реализацию системы работы с текстовыми файлами, реализацию формирования одного из классов нейронных сетей и одного из алгоритмов обучения.</a:t>
            </a:r>
          </a:p>
          <a:p>
            <a:pPr marL="0" indent="0">
              <a:buNone/>
            </a:pPr>
            <a:r>
              <a:rPr lang="ru-RU" dirty="0"/>
              <a:t>К настоящему моменту проект реализован не полностью, однако среди уже выполненных задач осуществлено изучение теоретической части проекта, определена собственная классификация нейронных сетей, разработан алгоритм формирования и обучения одного из классов нейронных сетей в рамках контрольного примера.</a:t>
            </a:r>
          </a:p>
          <a:p>
            <a:pPr marL="0" indent="0">
              <a:buNone/>
            </a:pPr>
            <a:r>
              <a:rPr lang="ru-RU" dirty="0"/>
              <a:t>В настоящий момент ведется активная доработка графического интерфейса и файловой системы, что является финальным этапом реализации проекта.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912FF6E-FCDF-44F9-8661-140DEB60926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099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интерфейса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912FF6E-FCDF-44F9-8661-140DEB609264}" type="slidenum">
              <a:rPr lang="ru-RU" smtClean="0"/>
              <a:t>17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809" y="2325008"/>
            <a:ext cx="3258005" cy="25911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51610" y="5155474"/>
            <a:ext cx="6078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«Черновой вариант» элементов разрабатываемого графического интерфейса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5991" y="2325008"/>
            <a:ext cx="3258005" cy="259116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1900" y="2325008"/>
            <a:ext cx="3258005" cy="259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190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Изучены основные понятия и принципы работы нейронных сетей и алгоритмов обучения;</a:t>
            </a:r>
          </a:p>
          <a:p>
            <a:r>
              <a:rPr lang="ru-RU" sz="2400" dirty="0"/>
              <a:t>Определена собственная уникальная классификация используемых нейронных сетей;</a:t>
            </a:r>
          </a:p>
          <a:p>
            <a:r>
              <a:rPr lang="ru-RU" sz="2400" dirty="0"/>
              <a:t>Разработана описательная модель интерфейса;</a:t>
            </a:r>
          </a:p>
          <a:p>
            <a:r>
              <a:rPr lang="ru-RU" sz="2400" dirty="0"/>
              <a:t>Реализован алгоритм формирования и обучения одного из классов нейронных сетей в рамках контрольного примера;</a:t>
            </a:r>
          </a:p>
          <a:p>
            <a:r>
              <a:rPr lang="ru-RU" sz="2400" dirty="0"/>
              <a:t>Организована работа по активной доработке графического интерфейса и файловой системы.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912FF6E-FCDF-44F9-8661-140DEB60926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160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/>
              <a:t>Разработка модуля интерактивного интерфейса программного комплекса машинного обучения и компьютерного зрения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cs typeface="Times New Roman" panose="02020603050405020304" pitchFamily="18" charset="0"/>
              </a:rPr>
              <a:t>Доклад подготовила Михолап В. С.</a:t>
            </a:r>
          </a:p>
          <a:p>
            <a:r>
              <a:rPr lang="ru-RU" dirty="0"/>
              <a:t>МУД-211, ВГТУ</a:t>
            </a:r>
          </a:p>
          <a:p>
            <a:r>
              <a:rPr lang="ru-RU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96421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dirty="0"/>
              <a:t>Растущий интерес к технологиям, связанных с нейронными сетями и искусственным интеллектом</a:t>
            </a:r>
          </a:p>
          <a:p>
            <a:r>
              <a:rPr lang="ru-RU" sz="3200" dirty="0"/>
              <a:t>Конструирование собственных архитектур нейронных сетей</a:t>
            </a:r>
          </a:p>
          <a:p>
            <a:r>
              <a:rPr lang="ru-RU" sz="3200" dirty="0"/>
              <a:t>Экспериментальное исследование ИНС</a:t>
            </a:r>
          </a:p>
          <a:p>
            <a:r>
              <a:rPr lang="ru-RU" sz="3200" dirty="0"/>
              <a:t>Развитие модульно-процедурного подхода для конструирования интерфейсов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912FF6E-FCDF-44F9-8661-140DEB60926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716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b="1" u="sng" dirty="0"/>
              <a:t>Цель:</a:t>
            </a:r>
          </a:p>
          <a:p>
            <a:r>
              <a:rPr lang="ru-RU" dirty="0"/>
              <a:t>Разработать модуль интерактивного интерфейса программного комплекса машинного обучения и компьютерного зрения.</a:t>
            </a:r>
          </a:p>
          <a:p>
            <a:pPr marL="0" indent="0">
              <a:buNone/>
            </a:pPr>
            <a:r>
              <a:rPr lang="ru-RU" b="1" u="sng" dirty="0"/>
              <a:t>Задачи:</a:t>
            </a:r>
          </a:p>
          <a:p>
            <a:r>
              <a:rPr lang="ru-RU" dirty="0"/>
              <a:t>Рассмотреть основные понятия и принципы работы нейронных сетей и алгоритмов обучения;</a:t>
            </a:r>
          </a:p>
          <a:p>
            <a:r>
              <a:rPr lang="ru-RU" dirty="0"/>
              <a:t>Разработать описательную модель интерфейса системы;</a:t>
            </a:r>
          </a:p>
          <a:p>
            <a:r>
              <a:rPr lang="ru-RU" dirty="0"/>
              <a:t>Реализовать инициализацию и обучение нейронной сети с возможностью выбора алгоритма обработки данных;</a:t>
            </a:r>
          </a:p>
          <a:p>
            <a:r>
              <a:rPr lang="ru-RU" dirty="0"/>
              <a:t>Создать приложение с интерактивным интерфейсом для работы с нейронными сетями.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912FF6E-FCDF-44F9-8661-140DEB60926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293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нейронных сетей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000" dirty="0"/>
              <a:t>Нейронные сети различают по ряду ключевых критериев, например:</a:t>
            </a:r>
          </a:p>
          <a:p>
            <a:pPr marL="0" lvl="0" indent="0">
              <a:buNone/>
            </a:pPr>
            <a:r>
              <a:rPr lang="ru-RU" sz="2000" u="sng" dirty="0"/>
              <a:t>По характеру обучения</a:t>
            </a:r>
            <a:r>
              <a:rPr lang="ru-RU" sz="2000" dirty="0"/>
              <a:t>:</a:t>
            </a:r>
          </a:p>
          <a:p>
            <a:pPr lvl="1"/>
            <a:r>
              <a:rPr lang="ru-RU" sz="1800" dirty="0"/>
              <a:t>С учителем;</a:t>
            </a:r>
          </a:p>
          <a:p>
            <a:pPr lvl="1"/>
            <a:r>
              <a:rPr lang="ru-RU" sz="1800" dirty="0"/>
              <a:t>Без учителя;</a:t>
            </a:r>
          </a:p>
          <a:p>
            <a:pPr lvl="1"/>
            <a:r>
              <a:rPr lang="ru-RU" sz="1800" dirty="0"/>
              <a:t>Подкрепляющее обучение.</a:t>
            </a:r>
          </a:p>
          <a:p>
            <a:pPr marL="0" lvl="0" indent="0">
              <a:buNone/>
            </a:pPr>
            <a:r>
              <a:rPr lang="ru-RU" sz="2000" u="sng" dirty="0"/>
              <a:t>По характеру настройки синапсов</a:t>
            </a:r>
            <a:r>
              <a:rPr lang="ru-RU" sz="2000" dirty="0"/>
              <a:t>:</a:t>
            </a:r>
          </a:p>
          <a:p>
            <a:pPr lvl="1"/>
            <a:r>
              <a:rPr lang="ru-RU" sz="1800" dirty="0"/>
              <a:t>Сети с фиксированными связями;</a:t>
            </a:r>
          </a:p>
          <a:p>
            <a:pPr lvl="1"/>
            <a:r>
              <a:rPr lang="ru-RU" sz="1800" dirty="0"/>
              <a:t>Сети с динамическими связями.</a:t>
            </a:r>
          </a:p>
          <a:p>
            <a:pPr marL="0" lvl="0" indent="0">
              <a:buNone/>
            </a:pPr>
            <a:r>
              <a:rPr lang="ru-RU" sz="2000" u="sng" dirty="0"/>
              <a:t>По топологии</a:t>
            </a:r>
            <a:r>
              <a:rPr lang="ru-RU" sz="2000" dirty="0"/>
              <a:t>:</a:t>
            </a:r>
          </a:p>
          <a:p>
            <a:pPr lvl="1"/>
            <a:r>
              <a:rPr lang="ru-RU" sz="1800" dirty="0" err="1"/>
              <a:t>Полносвязные</a:t>
            </a:r>
            <a:r>
              <a:rPr lang="ru-RU" sz="1800" dirty="0"/>
              <a:t>;</a:t>
            </a:r>
          </a:p>
          <a:p>
            <a:pPr lvl="1"/>
            <a:r>
              <a:rPr lang="ru-RU" sz="1800" dirty="0"/>
              <a:t>Многослойные;</a:t>
            </a:r>
          </a:p>
          <a:p>
            <a:pPr lvl="1"/>
            <a:r>
              <a:rPr lang="ru-RU" sz="1800" dirty="0" err="1"/>
              <a:t>Слабосвязные</a:t>
            </a:r>
            <a:r>
              <a:rPr lang="ru-RU" sz="1800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912FF6E-FCDF-44F9-8661-140DEB60926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465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нейронных сетей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Предлагается следующая классификация нейронных сетей:</a:t>
            </a:r>
          </a:p>
          <a:p>
            <a:r>
              <a:rPr lang="ru-RU" u="sng" dirty="0" err="1"/>
              <a:t>Персептронные</a:t>
            </a:r>
            <a:r>
              <a:rPr lang="ru-RU" dirty="0"/>
              <a:t> нейронные сети характеризуются, как правило, обучением с учителем. Архитектура базируется на многослойном персептроне, а в основе обучения лежит метод градиентного спуска;</a:t>
            </a:r>
          </a:p>
          <a:p>
            <a:r>
              <a:rPr lang="ru-RU" u="sng" dirty="0"/>
              <a:t>Самоорганизующиеся</a:t>
            </a:r>
            <a:r>
              <a:rPr lang="ru-RU" dirty="0"/>
              <a:t> нейронные сети характеризуются обучением без учителя, в результате которого происходит адаптация сети к решаемой задаче;</a:t>
            </a:r>
          </a:p>
          <a:p>
            <a:r>
              <a:rPr lang="ru-RU" u="sng" dirty="0"/>
              <a:t>Релаксационные</a:t>
            </a:r>
            <a:r>
              <a:rPr lang="ru-RU" dirty="0"/>
              <a:t> нейронные сети, в которых циркуляция информации происходит до тех пор, пока не перестанут изменяться выходные значения нейронной сети;</a:t>
            </a:r>
          </a:p>
          <a:p>
            <a:r>
              <a:rPr lang="ru-RU" u="sng" dirty="0"/>
              <a:t>Гибридные</a:t>
            </a:r>
            <a:r>
              <a:rPr lang="ru-RU" dirty="0"/>
              <a:t> нейронные сети отличаются применением двух подходов к обучению – с учителем и без учителя;</a:t>
            </a:r>
          </a:p>
          <a:p>
            <a:r>
              <a:rPr lang="ru-RU" u="sng" dirty="0"/>
              <a:t>Нейронные</a:t>
            </a:r>
            <a:r>
              <a:rPr lang="ru-RU" dirty="0"/>
              <a:t> иммунные сети, в которых применяются искусственные иммунные системы и нейронные сети.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912FF6E-FCDF-44F9-8661-140DEB60926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743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Прямая соединительная линия 60"/>
          <p:cNvCxnSpPr>
            <a:stCxn id="8" idx="2"/>
          </p:cNvCxnSpPr>
          <p:nvPr/>
        </p:nvCxnSpPr>
        <p:spPr>
          <a:xfrm>
            <a:off x="8107420" y="3157980"/>
            <a:ext cx="9684" cy="15774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7" idx="2"/>
          </p:cNvCxnSpPr>
          <p:nvPr/>
        </p:nvCxnSpPr>
        <p:spPr>
          <a:xfrm>
            <a:off x="6027857" y="3157980"/>
            <a:ext cx="0" cy="15774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5" idx="2"/>
            <a:endCxn id="12" idx="0"/>
          </p:cNvCxnSpPr>
          <p:nvPr/>
        </p:nvCxnSpPr>
        <p:spPr>
          <a:xfrm>
            <a:off x="1242502" y="3157980"/>
            <a:ext cx="9686" cy="29601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нейронных сетей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1601" y="2359958"/>
            <a:ext cx="1961802" cy="7980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Персептронные</a:t>
            </a:r>
            <a:r>
              <a:rPr lang="ru-RU" dirty="0"/>
              <a:t> нейронные сети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7133" y="2359958"/>
            <a:ext cx="2640675" cy="7980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Самоорганизующиеся нейронные сети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91538" y="2359958"/>
            <a:ext cx="2072637" cy="7980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Релаксационные нейронные сети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27905" y="2359958"/>
            <a:ext cx="1959029" cy="7980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Гибридные нейронные сети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150664" y="2359958"/>
            <a:ext cx="1902229" cy="7980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Нейронные иммунные сети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1602" y="3355563"/>
            <a:ext cx="1961802" cy="6206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Многослойные персептроны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1287" y="4045520"/>
            <a:ext cx="1961802" cy="6206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Рекуррентные нейронные сети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6108" y="6118162"/>
            <a:ext cx="2372160" cy="6206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Рециркуляционные</a:t>
            </a:r>
            <a:r>
              <a:rPr lang="ru-RU" dirty="0"/>
              <a:t> нейронные сети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71287" y="4735477"/>
            <a:ext cx="1961802" cy="6206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Сверточные</a:t>
            </a:r>
            <a:r>
              <a:rPr lang="ru-RU" dirty="0"/>
              <a:t> нейронные сети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1602" y="5428205"/>
            <a:ext cx="1961802" cy="6206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Глубокие нейронные сети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043301" y="1691322"/>
            <a:ext cx="5073803" cy="4710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Нейронные сети</a:t>
            </a:r>
          </a:p>
        </p:txBody>
      </p:sp>
      <p:cxnSp>
        <p:nvCxnSpPr>
          <p:cNvPr id="20" name="Прямая соединительная линия 19"/>
          <p:cNvCxnSpPr>
            <a:stCxn id="16" idx="2"/>
            <a:endCxn id="5" idx="0"/>
          </p:cNvCxnSpPr>
          <p:nvPr/>
        </p:nvCxnSpPr>
        <p:spPr>
          <a:xfrm flipH="1">
            <a:off x="1242502" y="2162377"/>
            <a:ext cx="4337701" cy="1975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6" idx="2"/>
            <a:endCxn id="6" idx="0"/>
          </p:cNvCxnSpPr>
          <p:nvPr/>
        </p:nvCxnSpPr>
        <p:spPr>
          <a:xfrm flipH="1">
            <a:off x="3607471" y="2162377"/>
            <a:ext cx="1972732" cy="1975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6" idx="2"/>
            <a:endCxn id="7" idx="0"/>
          </p:cNvCxnSpPr>
          <p:nvPr/>
        </p:nvCxnSpPr>
        <p:spPr>
          <a:xfrm>
            <a:off x="5580203" y="2162377"/>
            <a:ext cx="447654" cy="1975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6" idx="2"/>
            <a:endCxn id="8" idx="0"/>
          </p:cNvCxnSpPr>
          <p:nvPr/>
        </p:nvCxnSpPr>
        <p:spPr>
          <a:xfrm>
            <a:off x="5580203" y="2162377"/>
            <a:ext cx="2527217" cy="1975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6" idx="2"/>
            <a:endCxn id="9" idx="0"/>
          </p:cNvCxnSpPr>
          <p:nvPr/>
        </p:nvCxnSpPr>
        <p:spPr>
          <a:xfrm>
            <a:off x="5580203" y="2162377"/>
            <a:ext cx="4521576" cy="1975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626570" y="3355563"/>
            <a:ext cx="1961802" cy="6206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Нейронные сети </a:t>
            </a:r>
            <a:r>
              <a:rPr lang="ru-RU" dirty="0" err="1"/>
              <a:t>Кохонена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046956" y="3355563"/>
            <a:ext cx="1961802" cy="6206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Нейронные сети </a:t>
            </a:r>
            <a:r>
              <a:rPr lang="ru-RU" dirty="0" err="1"/>
              <a:t>Хопфилда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046956" y="4045520"/>
            <a:ext cx="1961802" cy="6206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Нейронные сети Хэмминга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779819" y="4735477"/>
            <a:ext cx="2223063" cy="8977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Двунаправленная ассоциативная память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125132" y="4738246"/>
            <a:ext cx="2101995" cy="8950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Нейронные сети встречного распространения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125133" y="3355561"/>
            <a:ext cx="1961802" cy="6206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Радиальные нейронные сети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7125133" y="4045518"/>
            <a:ext cx="1961802" cy="6206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Нечеткие нейронные сети</a:t>
            </a:r>
          </a:p>
        </p:txBody>
      </p:sp>
      <p:cxnSp>
        <p:nvCxnSpPr>
          <p:cNvPr id="42" name="Прямая соединительная линия 41"/>
          <p:cNvCxnSpPr>
            <a:stCxn id="6" idx="2"/>
            <a:endCxn id="34" idx="0"/>
          </p:cNvCxnSpPr>
          <p:nvPr/>
        </p:nvCxnSpPr>
        <p:spPr>
          <a:xfrm>
            <a:off x="3607471" y="3157980"/>
            <a:ext cx="0" cy="1975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912FF6E-FCDF-44F9-8661-140DEB60926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426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 разработки интерфейсов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u="sng" dirty="0"/>
              <a:t>Пользовательский интерфейс</a:t>
            </a:r>
            <a:r>
              <a:rPr lang="ru-RU" sz="2000" dirty="0"/>
              <a:t>, или UI (</a:t>
            </a:r>
            <a:r>
              <a:rPr lang="ru-RU" sz="2000" dirty="0" err="1"/>
              <a:t>User</a:t>
            </a:r>
            <a:r>
              <a:rPr lang="ru-RU" sz="2000" dirty="0"/>
              <a:t> </a:t>
            </a:r>
            <a:r>
              <a:rPr lang="ru-RU" sz="2000" dirty="0" err="1"/>
              <a:t>Interface</a:t>
            </a:r>
            <a:r>
              <a:rPr lang="ru-RU" sz="2000" dirty="0"/>
              <a:t>) — это внешний вид продукта, совокупность средств, обеспечивающих взаимодействие функциональных устройств и/или программ в вычислительной системе (компьютере), а также взаимодействие их с пользователем.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Проектирование интерфейсов — это всегда поиск наиболее эффективного решения, которое основано на понимании задач, мотиваций и обстоятельств пользователей и в то же время учитывает цели, возможности и ограничения со стороны бизнеса и технологий.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912FF6E-FCDF-44F9-8661-140DEB60926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587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 разработки интерфейсов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Различают несколько основных типов интерфейсов:</a:t>
            </a:r>
            <a:endParaRPr lang="ru-RU" sz="2400" dirty="0"/>
          </a:p>
          <a:p>
            <a:r>
              <a:rPr lang="ru-RU" sz="2400" dirty="0" smtClean="0"/>
              <a:t>Аппаратный </a:t>
            </a:r>
            <a:r>
              <a:rPr lang="ru-RU" sz="2400" dirty="0"/>
              <a:t>(взаимосвязь между устройствами ПК);</a:t>
            </a:r>
          </a:p>
          <a:p>
            <a:r>
              <a:rPr lang="ru-RU" sz="2400" dirty="0" smtClean="0"/>
              <a:t>Программный </a:t>
            </a:r>
            <a:r>
              <a:rPr lang="ru-RU" sz="2400" dirty="0"/>
              <a:t>(взаимосвязь между программами ПК);</a:t>
            </a:r>
          </a:p>
          <a:p>
            <a:r>
              <a:rPr lang="ru-RU" sz="2400" dirty="0" smtClean="0"/>
              <a:t>Аппаратно-программный </a:t>
            </a:r>
            <a:r>
              <a:rPr lang="ru-RU" sz="2400" dirty="0"/>
              <a:t>(взаимосвязь между аппаратным и программным интерфейсами);</a:t>
            </a:r>
          </a:p>
          <a:p>
            <a:r>
              <a:rPr lang="ru-RU" sz="2400" dirty="0" smtClean="0"/>
              <a:t>Пользовательский </a:t>
            </a:r>
            <a:r>
              <a:rPr lang="ru-RU" sz="2400" dirty="0"/>
              <a:t>(средства взаимосвязи пользователя и ПК).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912FF6E-FCDF-44F9-8661-140DEB60926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255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 разработки интерфейсов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872" y="5995742"/>
            <a:ext cx="8595360" cy="3529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Основные задачи при разработке пользовательских интерфейсов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912FF6E-FCDF-44F9-8661-140DEB609264}" type="slidenum">
              <a:rPr lang="ru-RU" smtClean="0"/>
              <a:t>9</a:t>
            </a:fld>
            <a:endParaRPr lang="ru-RU"/>
          </a:p>
        </p:txBody>
      </p:sp>
      <p:pic>
        <p:nvPicPr>
          <p:cNvPr id="1026" name="Picture 2" descr="https://www.osp.ru/FileStorage/ARTICLE/Otkrytye_sistemy._SUBD/2013-12/10_13/13153758/Otkrytye_sistemy._SUBD_1_(631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701" y="1766830"/>
            <a:ext cx="7477702" cy="406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16132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477</TotalTime>
  <Words>1086</Words>
  <Application>Microsoft Office PowerPoint</Application>
  <PresentationFormat>Широкоэкранный</PresentationFormat>
  <Paragraphs>146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Schoolbook</vt:lpstr>
      <vt:lpstr>Times New Roman</vt:lpstr>
      <vt:lpstr>Wingdings 2</vt:lpstr>
      <vt:lpstr>View</vt:lpstr>
      <vt:lpstr>Разработка модуля интерактивного интерфейса программного комплекса машинного обучения и компьютерного зрения</vt:lpstr>
      <vt:lpstr>Актуальность</vt:lpstr>
      <vt:lpstr>Цель и задачи</vt:lpstr>
      <vt:lpstr>Классификация нейронных сетей</vt:lpstr>
      <vt:lpstr>Классификация нейронных сетей</vt:lpstr>
      <vt:lpstr>Классификация нейронных сетей</vt:lpstr>
      <vt:lpstr>Теория разработки интерфейсов</vt:lpstr>
      <vt:lpstr>Теория разработки интерфейсов</vt:lpstr>
      <vt:lpstr>Теория разработки интерфейсов</vt:lpstr>
      <vt:lpstr>Теория разработки интерфейсов</vt:lpstr>
      <vt:lpstr>Разработка приложения</vt:lpstr>
      <vt:lpstr>Структура приложения</vt:lpstr>
      <vt:lpstr>Структура приложения</vt:lpstr>
      <vt:lpstr>Структура приложения</vt:lpstr>
      <vt:lpstr>Описательная модель интерфейса</vt:lpstr>
      <vt:lpstr>Реализация интерфейса</vt:lpstr>
      <vt:lpstr>Реализация интерфейса</vt:lpstr>
      <vt:lpstr>Заключение</vt:lpstr>
      <vt:lpstr>Разработка модуля интерактивного интерфейса программного комплекса машинного обучения и компьютерного зрения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модуля интерактивного интерфейса программного комплекса машинного обучения и компьютерного зрения</dc:title>
  <dc:creator>Валерия Михолап</dc:creator>
  <cp:lastModifiedBy>Валерия Михолап</cp:lastModifiedBy>
  <cp:revision>48</cp:revision>
  <dcterms:created xsi:type="dcterms:W3CDTF">2023-04-18T08:47:21Z</dcterms:created>
  <dcterms:modified xsi:type="dcterms:W3CDTF">2023-04-19T06:58:37Z</dcterms:modified>
</cp:coreProperties>
</file>