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6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8" r:id="rId17"/>
    <p:sldId id="279" r:id="rId18"/>
    <p:sldId id="280" r:id="rId19"/>
    <p:sldId id="277" r:id="rId20"/>
    <p:sldId id="260" r:id="rId21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1" autoAdjust="0"/>
    <p:restoredTop sz="94648" autoAdjust="0"/>
  </p:normalViewPr>
  <p:slideViewPr>
    <p:cSldViewPr snapToGrid="0">
      <p:cViewPr varScale="1">
        <p:scale>
          <a:sx n="51" d="100"/>
          <a:sy n="51" d="100"/>
        </p:scale>
        <p:origin x="48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379FFB6-878B-4D89-A9F1-908C5F95EE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2E99EC-6DAC-40C4-9CB0-839F706897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BDA83-60F2-4E0C-99F1-3B198C71DA2A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36B973-D323-4241-8653-DEF1D8539A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A8A117-4B44-48FF-836C-74493A3812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BC633-CCA9-47F5-BCED-A56AA433DCD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140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E1020-F5BA-43CF-AAA9-C04B3B12EF98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73D1A-6084-4304-99B6-284B940079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64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3D1A-6084-4304-99B6-284B940079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175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3D1A-6084-4304-99B6-284B940079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267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3D1A-6084-4304-99B6-284B940079FF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33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5C8F0DE-DCFB-4354-8112-588B45C19F1A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9" name="Заголовок 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B28829-F9CE-4A60-BAD2-B30F1BE4EFBD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7638BE5-3B62-4C03-A438-E1216F2C074B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87B0E0-754C-4477-80CA-88F8319B7DB8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317EAC1-6C84-442C-8E88-63BE1308B9AD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B404C7-1C11-4173-AE97-ACE1CDB1DA83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 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A08C9A-F61E-410C-8D06-F83B63A4711B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D3CD88-AC87-4FC1-8AA2-0F05556AC852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 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8" name="Заголовок 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B0009C-43A7-442E-9A53-3E5FB03870F2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 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9AADAC3-179B-49AA-A8D7-B2E70D0E899B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/>
              <a:t>Щелкните значок, чтобы добавить изображение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E95E6D-EE8A-4AB4-A6E4-CDAE9E775FB7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585DD959-E34E-4321-8E46-EA4484D707DA}" type="datetime1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рямоугольник 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0" name="Прямоугольник 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 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Прямоугольник 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7" name="Рисунок 6" descr="Цифровые подключения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grpSp>
        <p:nvGrpSpPr>
          <p:cNvPr id="17" name="Группа 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Прямоугольник 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Прямоугольник 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Прямоугольник 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4CBF90B-21C1-4DA3-9EDF-B1FA2BBF6A7A}"/>
              </a:ext>
            </a:extLst>
          </p:cNvPr>
          <p:cNvSpPr/>
          <p:nvPr/>
        </p:nvSpPr>
        <p:spPr>
          <a:xfrm>
            <a:off x="446534" y="2648607"/>
            <a:ext cx="11260667" cy="3741957"/>
          </a:xfrm>
          <a:prstGeom prst="rect">
            <a:avLst/>
          </a:prstGeom>
          <a:solidFill>
            <a:srgbClr val="1A32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0B946-263D-4837-9B51-8D9D3FB834F2}"/>
              </a:ext>
            </a:extLst>
          </p:cNvPr>
          <p:cNvSpPr txBox="1"/>
          <p:nvPr/>
        </p:nvSpPr>
        <p:spPr>
          <a:xfrm>
            <a:off x="427391" y="3088424"/>
            <a:ext cx="11260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0" i="0" dirty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Распознавание изображений на основе метода скрытых Марковских моделей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Чем описываются?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8733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4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состоянием конкретного распределения вероятностей f для вывода моделей</a:t>
            </a:r>
            <a:endParaRPr lang="ru-RU" sz="59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image">
            <a:extLst>
              <a:ext uri="{FF2B5EF4-FFF2-40B4-BE49-F238E27FC236}">
                <a16:creationId xmlns:a16="http://schemas.microsoft.com/office/drawing/2014/main" id="{EB5D053B-B198-4302-8F81-63A47523F1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3" y="4299584"/>
            <a:ext cx="10529252" cy="1013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457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1190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Параметр </a:t>
            </a:r>
            <a:r>
              <a:rPr lang="ru-RU" sz="360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bj</a:t>
            </a:r>
            <a:r>
              <a:rPr lang="ru-RU" sz="36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360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ok</a:t>
            </a:r>
            <a:r>
              <a:rPr lang="ru-RU" sz="36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представляет дискретную вероятность распределения, который может быть сгруппирован в матрицу вероятностей выходных данных:</a:t>
            </a:r>
            <a:endParaRPr lang="ru-RU" sz="16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image">
            <a:extLst>
              <a:ext uri="{FF2B5EF4-FFF2-40B4-BE49-F238E27FC236}">
                <a16:creationId xmlns:a16="http://schemas.microsoft.com/office/drawing/2014/main" id="{7C6C2C6B-EE70-4588-837A-C78B36ABB6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355" y="4293589"/>
            <a:ext cx="7761287" cy="1584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0229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178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Если при наблюдается вектор значений последовательности x e </a:t>
            </a:r>
            <a:r>
              <a:rPr lang="ru-RU" sz="320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IRn</a:t>
            </a:r>
            <a:r>
              <a:rPr lang="ru-RU" sz="32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а не выхода данных распределения описанных на основе непрерывной функции распределения вероятности:</a:t>
            </a:r>
            <a:endParaRPr lang="ru-RU" sz="34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image">
            <a:extLst>
              <a:ext uri="{FF2B5EF4-FFF2-40B4-BE49-F238E27FC236}">
                <a16:creationId xmlns:a16="http://schemas.microsoft.com/office/drawing/2014/main" id="{0F92E833-A0D0-47B0-8DC1-198DE161CF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82" y="4358640"/>
            <a:ext cx="7600633" cy="1962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867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1870"/>
          </a:xfrm>
        </p:spPr>
        <p:txBody>
          <a:bodyPr>
            <a:noAutofit/>
          </a:bodyPr>
          <a:lstStyle/>
          <a:p>
            <a:pPr algn="ctr"/>
            <a:r>
              <a:rPr lang="ru-RU" sz="3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Изображение с точки зрения распознавания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84258D84-C15B-4D54-8DA7-62F531A124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12" y="1863974"/>
            <a:ext cx="5766176" cy="42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67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6782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лиц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image">
            <a:extLst>
              <a:ext uri="{FF2B5EF4-FFF2-40B4-BE49-F238E27FC236}">
                <a16:creationId xmlns:a16="http://schemas.microsoft.com/office/drawing/2014/main" id="{9AD5CC4F-7732-4E5E-9414-65BBC20CB46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17" y="1899435"/>
            <a:ext cx="6781966" cy="4051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860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99173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Возможные проблемы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8F9210-D1BC-4D16-8E08-1AE711DF6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методы, основанные на этих моделях, дают лишь оценку соответствия модели изображения. Иными словами, эта оценка позволяет решить, какая из моделей соответствует изображению больше, чем остальные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данном этапе не представляется возможным использовать СММ для поиска расстояния между двумя отдельными изображениями. Это объясняется тем, что алгоритмы поиска требуют обученной модели: обучение модели на одном изображении является проблематичным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61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CBE15-38DD-49B9-8A99-3F3B4F51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Современное применение</a:t>
            </a:r>
          </a:p>
        </p:txBody>
      </p:sp>
      <p:pic>
        <p:nvPicPr>
          <p:cNvPr id="7170" name="Picture 2" descr="Бесплатное векторное изображение Визуализация данных динамический волновой вектор">
            <a:extLst>
              <a:ext uri="{FF2B5EF4-FFF2-40B4-BE49-F238E27FC236}">
                <a16:creationId xmlns:a16="http://schemas.microsoft.com/office/drawing/2014/main" id="{FD9FF01A-7327-4111-A430-8607FBEA984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84" y="1963647"/>
            <a:ext cx="5422900" cy="361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Бесплатное фото Человек в умных очках за технологией виртуального сканирования в эффекте сбоя">
            <a:extLst>
              <a:ext uri="{FF2B5EF4-FFF2-40B4-BE49-F238E27FC236}">
                <a16:creationId xmlns:a16="http://schemas.microsoft.com/office/drawing/2014/main" id="{3FA919B0-D920-4D23-A698-505F4B5D078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418" y="1963647"/>
            <a:ext cx="5422900" cy="361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FC9E12-9AA7-48F0-8EFF-EF515A3FBA0C}"/>
              </a:ext>
            </a:extLst>
          </p:cNvPr>
          <p:cNvSpPr txBox="1"/>
          <p:nvPr/>
        </p:nvSpPr>
        <p:spPr>
          <a:xfrm>
            <a:off x="580684" y="5805176"/>
            <a:ext cx="5422900" cy="646331"/>
          </a:xfrm>
          <a:prstGeom prst="rect">
            <a:avLst/>
          </a:prstGeom>
          <a:solidFill>
            <a:srgbClr val="1A32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Распознавание звуков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DF6C5-A7CD-4472-B20E-D1E9D64A06C3}"/>
              </a:ext>
            </a:extLst>
          </p:cNvPr>
          <p:cNvSpPr txBox="1"/>
          <p:nvPr/>
        </p:nvSpPr>
        <p:spPr>
          <a:xfrm>
            <a:off x="6188418" y="5866731"/>
            <a:ext cx="5422900" cy="523220"/>
          </a:xfrm>
          <a:prstGeom prst="rect">
            <a:avLst/>
          </a:prstGeom>
          <a:solidFill>
            <a:srgbClr val="1A32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Распознавание изображений</a:t>
            </a:r>
          </a:p>
        </p:txBody>
      </p:sp>
    </p:spTree>
    <p:extLst>
      <p:ext uri="{BB962C8B-B14F-4D97-AF65-F5344CB8AC3E}">
        <p14:creationId xmlns:p14="http://schemas.microsoft.com/office/powerpoint/2010/main" val="473962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Прямоугольник 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5" name="Рисунок 4" descr="Числа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 rtlCol="0">
            <a:normAutofit/>
          </a:bodyPr>
          <a:lstStyle/>
          <a:p>
            <a:pPr rtl="0"/>
            <a:r>
              <a:rPr lang="ru-RU" dirty="0">
                <a:solidFill>
                  <a:srgbClr val="FFFFFF"/>
                </a:solidFill>
              </a:rPr>
              <a:t>Спасибо за внимание!</a:t>
            </a:r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2629006"/>
          </a:xfrm>
        </p:spPr>
        <p:txBody>
          <a:bodyPr rtlCol="0">
            <a:normAutofit/>
          </a:bodyPr>
          <a:lstStyle/>
          <a:p>
            <a:pPr rtl="0"/>
            <a:r>
              <a:rPr lang="ru-RU" dirty="0">
                <a:solidFill>
                  <a:schemeClr val="bg2"/>
                </a:solidFill>
              </a:rPr>
              <a:t>proverka@example.com</a:t>
            </a:r>
          </a:p>
          <a:p>
            <a:pPr rtl="0"/>
            <a:endParaRPr lang="ru-RU" dirty="0">
              <a:solidFill>
                <a:schemeClr val="bg2"/>
              </a:solidFill>
            </a:endParaRPr>
          </a:p>
          <a:p>
            <a:pPr rtl="0"/>
            <a:endParaRPr lang="ru-RU" dirty="0">
              <a:solidFill>
                <a:schemeClr val="bg2"/>
              </a:solidFill>
            </a:endParaRPr>
          </a:p>
        </p:txBody>
      </p:sp>
      <p:grpSp>
        <p:nvGrpSpPr>
          <p:cNvPr id="14" name="Группа 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Прямоугольник 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Прямоугольник 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Прямоугольник 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 23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6"/>
            <a:ext cx="11029616" cy="1029363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5400" dirty="0">
                <a:solidFill>
                  <a:srgbClr val="FFFE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применения</a:t>
            </a:r>
          </a:p>
        </p:txBody>
      </p:sp>
      <p:pic>
        <p:nvPicPr>
          <p:cNvPr id="5" name="Рисунок 4" descr="Молоток судьи со сплошной заливкой">
            <a:extLst>
              <a:ext uri="{FF2B5EF4-FFF2-40B4-BE49-F238E27FC236}">
                <a16:creationId xmlns:a16="http://schemas.microsoft.com/office/drawing/2014/main" id="{96F8BBBD-ABE5-44CB-B2F3-1B2D1718E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7956" y="654361"/>
            <a:ext cx="1908807" cy="1908807"/>
          </a:xfrm>
          <a:prstGeom prst="rect">
            <a:avLst/>
          </a:prstGeom>
        </p:spPr>
      </p:pic>
      <p:pic>
        <p:nvPicPr>
          <p:cNvPr id="7" name="Рисунок 6" descr="База данных со сплошной заливкой">
            <a:extLst>
              <a:ext uri="{FF2B5EF4-FFF2-40B4-BE49-F238E27FC236}">
                <a16:creationId xmlns:a16="http://schemas.microsoft.com/office/drawing/2014/main" id="{FE2F365F-12FC-4FA8-A4DD-66D9922CD5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88517" y="1943764"/>
            <a:ext cx="1908807" cy="1908807"/>
          </a:xfrm>
          <a:prstGeom prst="rect">
            <a:avLst/>
          </a:prstGeom>
        </p:spPr>
      </p:pic>
      <p:pic>
        <p:nvPicPr>
          <p:cNvPr id="9" name="Рисунок 8" descr="Интернет со сплошной заливкой">
            <a:extLst>
              <a:ext uri="{FF2B5EF4-FFF2-40B4-BE49-F238E27FC236}">
                <a16:creationId xmlns:a16="http://schemas.microsoft.com/office/drawing/2014/main" id="{BDD2D1B2-CD12-45C5-A0CD-D5405CB839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696494" y="654360"/>
            <a:ext cx="1908808" cy="1908808"/>
          </a:xfrm>
          <a:prstGeom prst="rect">
            <a:avLst/>
          </a:prstGeom>
        </p:spPr>
      </p:pic>
      <p:pic>
        <p:nvPicPr>
          <p:cNvPr id="11" name="Рисунок 10" descr="Документ со сплошной заливкой">
            <a:extLst>
              <a:ext uri="{FF2B5EF4-FFF2-40B4-BE49-F238E27FC236}">
                <a16:creationId xmlns:a16="http://schemas.microsoft.com/office/drawing/2014/main" id="{C83D8ED6-A7FF-4D77-A3A2-14D2B767B5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07395" y="1788547"/>
            <a:ext cx="1908808" cy="1908808"/>
          </a:xfrm>
          <a:prstGeom prst="rect">
            <a:avLst/>
          </a:prstGeom>
        </p:spPr>
      </p:pic>
      <p:pic>
        <p:nvPicPr>
          <p:cNvPr id="13" name="Рисунок 12" descr="Робот со сплошной заливкой">
            <a:extLst>
              <a:ext uri="{FF2B5EF4-FFF2-40B4-BE49-F238E27FC236}">
                <a16:creationId xmlns:a16="http://schemas.microsoft.com/office/drawing/2014/main" id="{210A362F-6D2F-4B93-8118-781D211E3DD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1192" y="654361"/>
            <a:ext cx="1908807" cy="1908807"/>
          </a:xfrm>
          <a:prstGeom prst="rect">
            <a:avLst/>
          </a:prstGeom>
        </p:spPr>
      </p:pic>
      <p:pic>
        <p:nvPicPr>
          <p:cNvPr id="17" name="Рисунок 16" descr="Ракета со сплошной заливкой">
            <a:extLst>
              <a:ext uri="{FF2B5EF4-FFF2-40B4-BE49-F238E27FC236}">
                <a16:creationId xmlns:a16="http://schemas.microsoft.com/office/drawing/2014/main" id="{3C8DFAEC-5CC4-4609-9DC9-3A24055FE46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38843" y="2977991"/>
            <a:ext cx="1908807" cy="190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5DBC1-CBB1-40AF-AB02-2AFB8B77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Что такое скрытые модели Маркова?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image">
            <a:extLst>
              <a:ext uri="{FF2B5EF4-FFF2-40B4-BE49-F238E27FC236}">
                <a16:creationId xmlns:a16="http://schemas.microsoft.com/office/drawing/2014/main" id="{1272F37D-4E5F-4E8C-87BF-6667CF2632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7" y="2220119"/>
            <a:ext cx="59150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06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D7D2C-A329-47EA-8CB6-F161E9CC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Первый этап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719D0-B173-4791-BFFA-257ECF51D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роцесс вероятностно описывает состояние перехода в дискретность, конечное пространство состояний.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Поведение процесса в данный момент времени t зависит только от непосредственного состояния предшествующего элемента и может быть охарактеризовано следующим образом:</a:t>
            </a:r>
            <a:br>
              <a:rPr lang="ru-RU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image">
            <a:extLst>
              <a:ext uri="{FF2B5EF4-FFF2-40B4-BE49-F238E27FC236}">
                <a16:creationId xmlns:a16="http://schemas.microsoft.com/office/drawing/2014/main" id="{3461FF6F-3D26-40B9-9032-E17EF10678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955" y="4252011"/>
            <a:ext cx="7294088" cy="11753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679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3A89B-CE62-4E72-AD69-BF845D28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Второй этап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C354D3-9E9B-49D5-866F-A4EE11C2B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848704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ru-RU" sz="2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 втором этапе для каждого момента времени t дополнительно, путем вывода или выходных данных, генерируется </a:t>
            </a:r>
            <a:r>
              <a:rPr lang="ru-RU" sz="280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Ot</a:t>
            </a:r>
            <a:r>
              <a:rPr lang="ru-RU" sz="2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Распространение ассоциативной вероятности зависит только от текущего состояния St, а не от каких-либо предыдущих состояний или выводных данных.</a:t>
            </a:r>
            <a:br>
              <a:rPr lang="ru-RU" sz="2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pic>
        <p:nvPicPr>
          <p:cNvPr id="4" name="Рисунок 3" descr="image">
            <a:extLst>
              <a:ext uri="{FF2B5EF4-FFF2-40B4-BE49-F238E27FC236}">
                <a16:creationId xmlns:a16="http://schemas.microsoft.com/office/drawing/2014/main" id="{0202EDF2-4CB1-4D49-9B26-E3D12B2D85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622" y="4604537"/>
            <a:ext cx="6542139" cy="1191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265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1CE67-AE06-4B5D-AC22-1DAAC34B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Почему модель скрытая?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4C586D-5113-4D53-A6C2-5B20EF9F3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Эта последовательность выводных данных единственное, что можно наблюдать в поведении модели. С другой стороны, состояние последовательности принятое во время генерации данных не может быть исследована. Это и есть, так называемая, «скрытость», из которой выводится определение скрытых моделей Маркова. Если посмотреть на модель внешне – то есть понаблюдать за ее поведением – довольно часто встречаются ссылки на последовательность выводных состояний </a:t>
            </a:r>
            <a:r>
              <a:rPr lang="ru-RU" sz="280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Oi</a:t>
            </a:r>
            <a:r>
              <a:rPr lang="ru-RU" sz="2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O2… OT, как на причину наблюдения за последовательностью. Далее отдельные элементы этой последовательности будем называть результатом наблюдения.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432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Чем описываются?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установлением конечного множества состояний {s| 1&lt;s&lt;N}, в литературе, как правило, называют только их индексы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26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Чем описываются?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9038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состоянием вероятностей переходов, матрицей А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image">
            <a:extLst>
              <a:ext uri="{FF2B5EF4-FFF2-40B4-BE49-F238E27FC236}">
                <a16:creationId xmlns:a16="http://schemas.microsoft.com/office/drawing/2014/main" id="{B7910F7F-A94A-4D56-B14B-F96D1D325B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855" y="4274820"/>
            <a:ext cx="8132288" cy="1546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69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ED85E-254E-40F7-9F22-A25006E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Чем описываются?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88EDB-C475-4F48-85D3-02A22907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9038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вектором начала состояний π</a:t>
            </a:r>
            <a:endParaRPr lang="ru-RU" sz="19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image">
            <a:extLst>
              <a:ext uri="{FF2B5EF4-FFF2-40B4-BE49-F238E27FC236}">
                <a16:creationId xmlns:a16="http://schemas.microsoft.com/office/drawing/2014/main" id="{37F9E006-BEED-4DDA-8100-76496F5B8C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10" y="3596950"/>
            <a:ext cx="6545580" cy="1903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568767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«Дивиденд» для ИТ-бизнеса</Template>
  <TotalTime>539</TotalTime>
  <Words>383</Words>
  <Application>Microsoft Office PowerPoint</Application>
  <PresentationFormat>Широкоэкранный</PresentationFormat>
  <Paragraphs>34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Дивиденд</vt:lpstr>
      <vt:lpstr>Презентация PowerPoint</vt:lpstr>
      <vt:lpstr>Области применения</vt:lpstr>
      <vt:lpstr>Что такое скрытые модели Маркова?</vt:lpstr>
      <vt:lpstr>Первый этап</vt:lpstr>
      <vt:lpstr>Второй этап</vt:lpstr>
      <vt:lpstr>Почему модель скрытая?</vt:lpstr>
      <vt:lpstr>Чем описываются?</vt:lpstr>
      <vt:lpstr>Чем описываются?</vt:lpstr>
      <vt:lpstr>Чем описываются?</vt:lpstr>
      <vt:lpstr>Чем описываются?</vt:lpstr>
      <vt:lpstr>важно</vt:lpstr>
      <vt:lpstr>важно</vt:lpstr>
      <vt:lpstr>Изображение с точки зрения распознавания</vt:lpstr>
      <vt:lpstr>Поиск лиц</vt:lpstr>
      <vt:lpstr>Возможные проблемы</vt:lpstr>
      <vt:lpstr>Современное применение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23</cp:revision>
  <dcterms:created xsi:type="dcterms:W3CDTF">2023-04-18T11:48:18Z</dcterms:created>
  <dcterms:modified xsi:type="dcterms:W3CDTF">2023-04-19T07:18:39Z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