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0" r:id="rId2"/>
    <p:sldId id="271" r:id="rId3"/>
    <p:sldId id="272" r:id="rId4"/>
    <p:sldId id="273" r:id="rId5"/>
    <p:sldId id="274" r:id="rId6"/>
    <p:sldId id="275" r:id="rId7"/>
    <p:sldId id="276" r:id="rId8"/>
    <p:sldId id="283" r:id="rId9"/>
    <p:sldId id="277" r:id="rId10"/>
    <p:sldId id="278" r:id="rId11"/>
    <p:sldId id="279" r:id="rId12"/>
    <p:sldId id="285" r:id="rId13"/>
    <p:sldId id="287" r:id="rId14"/>
    <p:sldId id="288" r:id="rId15"/>
    <p:sldId id="257" r:id="rId16"/>
    <p:sldId id="289" r:id="rId17"/>
    <p:sldId id="286" r:id="rId18"/>
    <p:sldId id="268" r:id="rId1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07" initials="A0" lastIdx="1" clrIdx="0">
    <p:extLst>
      <p:ext uri="{19B8F6BF-5375-455C-9EA6-DF929625EA0E}">
        <p15:presenceInfo xmlns:p15="http://schemas.microsoft.com/office/powerpoint/2012/main" userId="ef5812c9e777fb4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0" d="100"/>
          <a:sy n="100" d="100"/>
        </p:scale>
        <p:origin x="954" y="27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min 07" userId="ef5812c9e777fb44" providerId="LiveId" clId="{5321F807-D32D-4D71-82B2-276A69D53CA2}"/>
    <pc:docChg chg="modSld">
      <pc:chgData name="Admin 07" userId="ef5812c9e777fb44" providerId="LiveId" clId="{5321F807-D32D-4D71-82B2-276A69D53CA2}" dt="2023-04-19T06:59:14.926" v="0"/>
      <pc:docMkLst>
        <pc:docMk/>
      </pc:docMkLst>
      <pc:sldChg chg="modSp mod">
        <pc:chgData name="Admin 07" userId="ef5812c9e777fb44" providerId="LiveId" clId="{5321F807-D32D-4D71-82B2-276A69D53CA2}" dt="2023-04-19T06:59:14.926" v="0"/>
        <pc:sldMkLst>
          <pc:docMk/>
          <pc:sldMk cId="3344918330" sldId="270"/>
        </pc:sldMkLst>
        <pc:spChg chg="mod">
          <ac:chgData name="Admin 07" userId="ef5812c9e777fb44" providerId="LiveId" clId="{5321F807-D32D-4D71-82B2-276A69D53CA2}" dt="2023-04-19T06:59:14.926" v="0"/>
          <ac:spMkLst>
            <pc:docMk/>
            <pc:sldMk cId="3344918330" sldId="270"/>
            <ac:spMk id="2" creationId="{D2465E2D-7A28-4819-AC80-9F68CDD11215}"/>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3-04-19T04:57:36.460" idx="1">
    <p:pos x="7503" y="144"/>
    <p:text/>
    <p:extLst>
      <p:ext uri="{C676402C-5697-4E1C-873F-D02D1690AC5C}">
        <p15:threadingInfo xmlns:p15="http://schemas.microsoft.com/office/powerpoint/2012/main" timeZoneBias="-18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D49F279-0EC8-4DD7-B433-A7262E64DD22}"/>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CEE21B34-6C34-4537-96B1-85002B5D4E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C5FB2FCE-DB3A-4E78-922D-1581BA90E77D}"/>
              </a:ext>
            </a:extLst>
          </p:cNvPr>
          <p:cNvSpPr>
            <a:spLocks noGrp="1"/>
          </p:cNvSpPr>
          <p:nvPr>
            <p:ph type="dt" sz="half" idx="10"/>
          </p:nvPr>
        </p:nvSpPr>
        <p:spPr/>
        <p:txBody>
          <a:bodyPr/>
          <a:lstStyle/>
          <a:p>
            <a:fld id="{CB8C11B8-0B36-4720-B4AC-FD6EE5AC673F}" type="datetimeFigureOut">
              <a:rPr lang="ru-RU" smtClean="0"/>
              <a:t>19.04.2023</a:t>
            </a:fld>
            <a:endParaRPr lang="ru-RU"/>
          </a:p>
        </p:txBody>
      </p:sp>
      <p:sp>
        <p:nvSpPr>
          <p:cNvPr id="5" name="Нижний колонтитул 4">
            <a:extLst>
              <a:ext uri="{FF2B5EF4-FFF2-40B4-BE49-F238E27FC236}">
                <a16:creationId xmlns:a16="http://schemas.microsoft.com/office/drawing/2014/main" id="{8808FE68-BE77-4C91-AD80-221D0A4C7D5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E355D826-20A1-4842-9227-8F8633271698}"/>
              </a:ext>
            </a:extLst>
          </p:cNvPr>
          <p:cNvSpPr>
            <a:spLocks noGrp="1"/>
          </p:cNvSpPr>
          <p:nvPr>
            <p:ph type="sldNum" sz="quarter" idx="12"/>
          </p:nvPr>
        </p:nvSpPr>
        <p:spPr/>
        <p:txBody>
          <a:bodyPr/>
          <a:lstStyle/>
          <a:p>
            <a:fld id="{FE3051C6-3CF5-418E-AAB0-115B7CA71A78}" type="slidenum">
              <a:rPr lang="ru-RU" smtClean="0"/>
              <a:t>‹#›</a:t>
            </a:fld>
            <a:endParaRPr lang="ru-RU"/>
          </a:p>
        </p:txBody>
      </p:sp>
    </p:spTree>
    <p:extLst>
      <p:ext uri="{BB962C8B-B14F-4D97-AF65-F5344CB8AC3E}">
        <p14:creationId xmlns:p14="http://schemas.microsoft.com/office/powerpoint/2010/main" val="2032235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7CD7BE1-055C-43F8-9AB7-278FE8105FE7}"/>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9B0978CD-114D-4581-B98A-809305CA0D5A}"/>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04A9547-4E0F-45B8-84CB-FDC86EEB0783}"/>
              </a:ext>
            </a:extLst>
          </p:cNvPr>
          <p:cNvSpPr>
            <a:spLocks noGrp="1"/>
          </p:cNvSpPr>
          <p:nvPr>
            <p:ph type="dt" sz="half" idx="10"/>
          </p:nvPr>
        </p:nvSpPr>
        <p:spPr/>
        <p:txBody>
          <a:bodyPr/>
          <a:lstStyle/>
          <a:p>
            <a:fld id="{CB8C11B8-0B36-4720-B4AC-FD6EE5AC673F}" type="datetimeFigureOut">
              <a:rPr lang="ru-RU" smtClean="0"/>
              <a:t>19.04.2023</a:t>
            </a:fld>
            <a:endParaRPr lang="ru-RU"/>
          </a:p>
        </p:txBody>
      </p:sp>
      <p:sp>
        <p:nvSpPr>
          <p:cNvPr id="5" name="Нижний колонтитул 4">
            <a:extLst>
              <a:ext uri="{FF2B5EF4-FFF2-40B4-BE49-F238E27FC236}">
                <a16:creationId xmlns:a16="http://schemas.microsoft.com/office/drawing/2014/main" id="{77421550-05E3-4ADF-A688-95B2357620E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539F7CBA-7AA4-4CAF-AED9-698174056CBE}"/>
              </a:ext>
            </a:extLst>
          </p:cNvPr>
          <p:cNvSpPr>
            <a:spLocks noGrp="1"/>
          </p:cNvSpPr>
          <p:nvPr>
            <p:ph type="sldNum" sz="quarter" idx="12"/>
          </p:nvPr>
        </p:nvSpPr>
        <p:spPr/>
        <p:txBody>
          <a:bodyPr/>
          <a:lstStyle/>
          <a:p>
            <a:fld id="{FE3051C6-3CF5-418E-AAB0-115B7CA71A78}" type="slidenum">
              <a:rPr lang="ru-RU" smtClean="0"/>
              <a:t>‹#›</a:t>
            </a:fld>
            <a:endParaRPr lang="ru-RU"/>
          </a:p>
        </p:txBody>
      </p:sp>
    </p:spTree>
    <p:extLst>
      <p:ext uri="{BB962C8B-B14F-4D97-AF65-F5344CB8AC3E}">
        <p14:creationId xmlns:p14="http://schemas.microsoft.com/office/powerpoint/2010/main" val="2695809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39D31D9E-4437-4FAC-A341-0C6179ACD51B}"/>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73D0BFAB-C791-45E6-8573-8D70BD615E4F}"/>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26DA0DF1-CF55-4959-916D-A3EFE455FEF9}"/>
              </a:ext>
            </a:extLst>
          </p:cNvPr>
          <p:cNvSpPr>
            <a:spLocks noGrp="1"/>
          </p:cNvSpPr>
          <p:nvPr>
            <p:ph type="dt" sz="half" idx="10"/>
          </p:nvPr>
        </p:nvSpPr>
        <p:spPr/>
        <p:txBody>
          <a:bodyPr/>
          <a:lstStyle/>
          <a:p>
            <a:fld id="{CB8C11B8-0B36-4720-B4AC-FD6EE5AC673F}" type="datetimeFigureOut">
              <a:rPr lang="ru-RU" smtClean="0"/>
              <a:t>19.04.2023</a:t>
            </a:fld>
            <a:endParaRPr lang="ru-RU"/>
          </a:p>
        </p:txBody>
      </p:sp>
      <p:sp>
        <p:nvSpPr>
          <p:cNvPr id="5" name="Нижний колонтитул 4">
            <a:extLst>
              <a:ext uri="{FF2B5EF4-FFF2-40B4-BE49-F238E27FC236}">
                <a16:creationId xmlns:a16="http://schemas.microsoft.com/office/drawing/2014/main" id="{9DD914D8-F8D0-4413-86CA-81FB577FA9F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E1761414-68D5-44E9-8852-D605BA35AD57}"/>
              </a:ext>
            </a:extLst>
          </p:cNvPr>
          <p:cNvSpPr>
            <a:spLocks noGrp="1"/>
          </p:cNvSpPr>
          <p:nvPr>
            <p:ph type="sldNum" sz="quarter" idx="12"/>
          </p:nvPr>
        </p:nvSpPr>
        <p:spPr/>
        <p:txBody>
          <a:bodyPr/>
          <a:lstStyle/>
          <a:p>
            <a:fld id="{FE3051C6-3CF5-418E-AAB0-115B7CA71A78}" type="slidenum">
              <a:rPr lang="ru-RU" smtClean="0"/>
              <a:t>‹#›</a:t>
            </a:fld>
            <a:endParaRPr lang="ru-RU"/>
          </a:p>
        </p:txBody>
      </p:sp>
    </p:spTree>
    <p:extLst>
      <p:ext uri="{BB962C8B-B14F-4D97-AF65-F5344CB8AC3E}">
        <p14:creationId xmlns:p14="http://schemas.microsoft.com/office/powerpoint/2010/main" val="467819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3C4A6E9-63CA-42F4-BB24-F140EBBD7C9B}"/>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D0135323-3C23-40F9-8BA1-6D285F6D5992}"/>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D11E23A1-7296-4587-B53D-9460DDED1F26}"/>
              </a:ext>
            </a:extLst>
          </p:cNvPr>
          <p:cNvSpPr>
            <a:spLocks noGrp="1"/>
          </p:cNvSpPr>
          <p:nvPr>
            <p:ph type="dt" sz="half" idx="10"/>
          </p:nvPr>
        </p:nvSpPr>
        <p:spPr/>
        <p:txBody>
          <a:bodyPr/>
          <a:lstStyle/>
          <a:p>
            <a:fld id="{CB8C11B8-0B36-4720-B4AC-FD6EE5AC673F}" type="datetimeFigureOut">
              <a:rPr lang="ru-RU" smtClean="0"/>
              <a:t>19.04.2023</a:t>
            </a:fld>
            <a:endParaRPr lang="ru-RU"/>
          </a:p>
        </p:txBody>
      </p:sp>
      <p:sp>
        <p:nvSpPr>
          <p:cNvPr id="5" name="Нижний колонтитул 4">
            <a:extLst>
              <a:ext uri="{FF2B5EF4-FFF2-40B4-BE49-F238E27FC236}">
                <a16:creationId xmlns:a16="http://schemas.microsoft.com/office/drawing/2014/main" id="{F6FB322F-F1EC-43F1-8EB5-DBD8C7EB3B2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F7D3A45F-BBB4-46C3-ABB8-A51C9D107442}"/>
              </a:ext>
            </a:extLst>
          </p:cNvPr>
          <p:cNvSpPr>
            <a:spLocks noGrp="1"/>
          </p:cNvSpPr>
          <p:nvPr>
            <p:ph type="sldNum" sz="quarter" idx="12"/>
          </p:nvPr>
        </p:nvSpPr>
        <p:spPr/>
        <p:txBody>
          <a:bodyPr/>
          <a:lstStyle/>
          <a:p>
            <a:fld id="{FE3051C6-3CF5-418E-AAB0-115B7CA71A78}" type="slidenum">
              <a:rPr lang="ru-RU" smtClean="0"/>
              <a:t>‹#›</a:t>
            </a:fld>
            <a:endParaRPr lang="ru-RU"/>
          </a:p>
        </p:txBody>
      </p:sp>
    </p:spTree>
    <p:extLst>
      <p:ext uri="{BB962C8B-B14F-4D97-AF65-F5344CB8AC3E}">
        <p14:creationId xmlns:p14="http://schemas.microsoft.com/office/powerpoint/2010/main" val="3233787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C1BA991-CB24-4DB8-BB70-4D50812E23D3}"/>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699FD56A-83E1-4AAE-98EC-0C65B91307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BB4F0C83-6DF2-4D80-9107-2299665B07A9}"/>
              </a:ext>
            </a:extLst>
          </p:cNvPr>
          <p:cNvSpPr>
            <a:spLocks noGrp="1"/>
          </p:cNvSpPr>
          <p:nvPr>
            <p:ph type="dt" sz="half" idx="10"/>
          </p:nvPr>
        </p:nvSpPr>
        <p:spPr/>
        <p:txBody>
          <a:bodyPr/>
          <a:lstStyle/>
          <a:p>
            <a:fld id="{CB8C11B8-0B36-4720-B4AC-FD6EE5AC673F}" type="datetimeFigureOut">
              <a:rPr lang="ru-RU" smtClean="0"/>
              <a:t>19.04.2023</a:t>
            </a:fld>
            <a:endParaRPr lang="ru-RU"/>
          </a:p>
        </p:txBody>
      </p:sp>
      <p:sp>
        <p:nvSpPr>
          <p:cNvPr id="5" name="Нижний колонтитул 4">
            <a:extLst>
              <a:ext uri="{FF2B5EF4-FFF2-40B4-BE49-F238E27FC236}">
                <a16:creationId xmlns:a16="http://schemas.microsoft.com/office/drawing/2014/main" id="{2DC05BF5-90B4-4099-920B-89CAC617C93B}"/>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2D2A6879-E632-4980-AA68-B8624426F301}"/>
              </a:ext>
            </a:extLst>
          </p:cNvPr>
          <p:cNvSpPr>
            <a:spLocks noGrp="1"/>
          </p:cNvSpPr>
          <p:nvPr>
            <p:ph type="sldNum" sz="quarter" idx="12"/>
          </p:nvPr>
        </p:nvSpPr>
        <p:spPr/>
        <p:txBody>
          <a:bodyPr/>
          <a:lstStyle/>
          <a:p>
            <a:fld id="{FE3051C6-3CF5-418E-AAB0-115B7CA71A78}" type="slidenum">
              <a:rPr lang="ru-RU" smtClean="0"/>
              <a:t>‹#›</a:t>
            </a:fld>
            <a:endParaRPr lang="ru-RU"/>
          </a:p>
        </p:txBody>
      </p:sp>
    </p:spTree>
    <p:extLst>
      <p:ext uri="{BB962C8B-B14F-4D97-AF65-F5344CB8AC3E}">
        <p14:creationId xmlns:p14="http://schemas.microsoft.com/office/powerpoint/2010/main" val="1484499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E2471A7-0288-4019-904D-47D11801E3B5}"/>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E4404F77-CFFC-4C09-A42C-85A7A0673548}"/>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2757AFB0-5970-4377-A52A-53E3D5E3B26C}"/>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D1FA99D5-9902-4725-A4AE-894DD80846AE}"/>
              </a:ext>
            </a:extLst>
          </p:cNvPr>
          <p:cNvSpPr>
            <a:spLocks noGrp="1"/>
          </p:cNvSpPr>
          <p:nvPr>
            <p:ph type="dt" sz="half" idx="10"/>
          </p:nvPr>
        </p:nvSpPr>
        <p:spPr/>
        <p:txBody>
          <a:bodyPr/>
          <a:lstStyle/>
          <a:p>
            <a:fld id="{CB8C11B8-0B36-4720-B4AC-FD6EE5AC673F}" type="datetimeFigureOut">
              <a:rPr lang="ru-RU" smtClean="0"/>
              <a:t>19.04.2023</a:t>
            </a:fld>
            <a:endParaRPr lang="ru-RU"/>
          </a:p>
        </p:txBody>
      </p:sp>
      <p:sp>
        <p:nvSpPr>
          <p:cNvPr id="6" name="Нижний колонтитул 5">
            <a:extLst>
              <a:ext uri="{FF2B5EF4-FFF2-40B4-BE49-F238E27FC236}">
                <a16:creationId xmlns:a16="http://schemas.microsoft.com/office/drawing/2014/main" id="{E6540363-1167-4629-8B43-3ADF1C14EF90}"/>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55AED477-0FF1-48D9-B317-FE7C7A70D056}"/>
              </a:ext>
            </a:extLst>
          </p:cNvPr>
          <p:cNvSpPr>
            <a:spLocks noGrp="1"/>
          </p:cNvSpPr>
          <p:nvPr>
            <p:ph type="sldNum" sz="quarter" idx="12"/>
          </p:nvPr>
        </p:nvSpPr>
        <p:spPr/>
        <p:txBody>
          <a:bodyPr/>
          <a:lstStyle/>
          <a:p>
            <a:fld id="{FE3051C6-3CF5-418E-AAB0-115B7CA71A78}" type="slidenum">
              <a:rPr lang="ru-RU" smtClean="0"/>
              <a:t>‹#›</a:t>
            </a:fld>
            <a:endParaRPr lang="ru-RU"/>
          </a:p>
        </p:txBody>
      </p:sp>
    </p:spTree>
    <p:extLst>
      <p:ext uri="{BB962C8B-B14F-4D97-AF65-F5344CB8AC3E}">
        <p14:creationId xmlns:p14="http://schemas.microsoft.com/office/powerpoint/2010/main" val="3575818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38116D8-4D80-4C9A-8CE9-34E59028122B}"/>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2EB44D22-9CB9-48B4-8F91-369F82A8DF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16208C70-A297-47EE-88ED-92A7CCE6B57A}"/>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BCC0C0B8-C30D-474D-8E1A-5B2DF5618B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33DD420B-AA99-4296-BA20-6F5A51C2F4A9}"/>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5F67A47C-A90C-44A4-99EC-9552A3637597}"/>
              </a:ext>
            </a:extLst>
          </p:cNvPr>
          <p:cNvSpPr>
            <a:spLocks noGrp="1"/>
          </p:cNvSpPr>
          <p:nvPr>
            <p:ph type="dt" sz="half" idx="10"/>
          </p:nvPr>
        </p:nvSpPr>
        <p:spPr/>
        <p:txBody>
          <a:bodyPr/>
          <a:lstStyle/>
          <a:p>
            <a:fld id="{CB8C11B8-0B36-4720-B4AC-FD6EE5AC673F}" type="datetimeFigureOut">
              <a:rPr lang="ru-RU" smtClean="0"/>
              <a:t>19.04.2023</a:t>
            </a:fld>
            <a:endParaRPr lang="ru-RU"/>
          </a:p>
        </p:txBody>
      </p:sp>
      <p:sp>
        <p:nvSpPr>
          <p:cNvPr id="8" name="Нижний колонтитул 7">
            <a:extLst>
              <a:ext uri="{FF2B5EF4-FFF2-40B4-BE49-F238E27FC236}">
                <a16:creationId xmlns:a16="http://schemas.microsoft.com/office/drawing/2014/main" id="{05930939-0A53-4A99-8355-C120AE192100}"/>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F52CF239-B521-4148-8B53-72283F8F4ADC}"/>
              </a:ext>
            </a:extLst>
          </p:cNvPr>
          <p:cNvSpPr>
            <a:spLocks noGrp="1"/>
          </p:cNvSpPr>
          <p:nvPr>
            <p:ph type="sldNum" sz="quarter" idx="12"/>
          </p:nvPr>
        </p:nvSpPr>
        <p:spPr/>
        <p:txBody>
          <a:bodyPr/>
          <a:lstStyle/>
          <a:p>
            <a:fld id="{FE3051C6-3CF5-418E-AAB0-115B7CA71A78}" type="slidenum">
              <a:rPr lang="ru-RU" smtClean="0"/>
              <a:t>‹#›</a:t>
            </a:fld>
            <a:endParaRPr lang="ru-RU"/>
          </a:p>
        </p:txBody>
      </p:sp>
    </p:spTree>
    <p:extLst>
      <p:ext uri="{BB962C8B-B14F-4D97-AF65-F5344CB8AC3E}">
        <p14:creationId xmlns:p14="http://schemas.microsoft.com/office/powerpoint/2010/main" val="468513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06CA673-11EC-4621-A24F-EA4A4A44AAF1}"/>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9C6A2721-2E97-4486-86DE-79C53E3D3143}"/>
              </a:ext>
            </a:extLst>
          </p:cNvPr>
          <p:cNvSpPr>
            <a:spLocks noGrp="1"/>
          </p:cNvSpPr>
          <p:nvPr>
            <p:ph type="dt" sz="half" idx="10"/>
          </p:nvPr>
        </p:nvSpPr>
        <p:spPr/>
        <p:txBody>
          <a:bodyPr/>
          <a:lstStyle/>
          <a:p>
            <a:fld id="{CB8C11B8-0B36-4720-B4AC-FD6EE5AC673F}" type="datetimeFigureOut">
              <a:rPr lang="ru-RU" smtClean="0"/>
              <a:t>19.04.2023</a:t>
            </a:fld>
            <a:endParaRPr lang="ru-RU"/>
          </a:p>
        </p:txBody>
      </p:sp>
      <p:sp>
        <p:nvSpPr>
          <p:cNvPr id="4" name="Нижний колонтитул 3">
            <a:extLst>
              <a:ext uri="{FF2B5EF4-FFF2-40B4-BE49-F238E27FC236}">
                <a16:creationId xmlns:a16="http://schemas.microsoft.com/office/drawing/2014/main" id="{ED1B193A-14EE-4152-8C56-739A3F5AD5DC}"/>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8C9F77CB-C15A-43BC-80E5-7BE28BF7AA1D}"/>
              </a:ext>
            </a:extLst>
          </p:cNvPr>
          <p:cNvSpPr>
            <a:spLocks noGrp="1"/>
          </p:cNvSpPr>
          <p:nvPr>
            <p:ph type="sldNum" sz="quarter" idx="12"/>
          </p:nvPr>
        </p:nvSpPr>
        <p:spPr/>
        <p:txBody>
          <a:bodyPr/>
          <a:lstStyle/>
          <a:p>
            <a:fld id="{FE3051C6-3CF5-418E-AAB0-115B7CA71A78}" type="slidenum">
              <a:rPr lang="ru-RU" smtClean="0"/>
              <a:t>‹#›</a:t>
            </a:fld>
            <a:endParaRPr lang="ru-RU"/>
          </a:p>
        </p:txBody>
      </p:sp>
    </p:spTree>
    <p:extLst>
      <p:ext uri="{BB962C8B-B14F-4D97-AF65-F5344CB8AC3E}">
        <p14:creationId xmlns:p14="http://schemas.microsoft.com/office/powerpoint/2010/main" val="386277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A6FFAA43-B122-496B-8A6B-CC8493F05B10}"/>
              </a:ext>
            </a:extLst>
          </p:cNvPr>
          <p:cNvSpPr>
            <a:spLocks noGrp="1"/>
          </p:cNvSpPr>
          <p:nvPr>
            <p:ph type="dt" sz="half" idx="10"/>
          </p:nvPr>
        </p:nvSpPr>
        <p:spPr/>
        <p:txBody>
          <a:bodyPr/>
          <a:lstStyle/>
          <a:p>
            <a:fld id="{CB8C11B8-0B36-4720-B4AC-FD6EE5AC673F}" type="datetimeFigureOut">
              <a:rPr lang="ru-RU" smtClean="0"/>
              <a:t>19.04.2023</a:t>
            </a:fld>
            <a:endParaRPr lang="ru-RU"/>
          </a:p>
        </p:txBody>
      </p:sp>
      <p:sp>
        <p:nvSpPr>
          <p:cNvPr id="3" name="Нижний колонтитул 2">
            <a:extLst>
              <a:ext uri="{FF2B5EF4-FFF2-40B4-BE49-F238E27FC236}">
                <a16:creationId xmlns:a16="http://schemas.microsoft.com/office/drawing/2014/main" id="{6ACB9050-1C2B-4082-92A0-F82D24C0A712}"/>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0A472986-AEF9-4F2E-A274-3D9B33F6C928}"/>
              </a:ext>
            </a:extLst>
          </p:cNvPr>
          <p:cNvSpPr>
            <a:spLocks noGrp="1"/>
          </p:cNvSpPr>
          <p:nvPr>
            <p:ph type="sldNum" sz="quarter" idx="12"/>
          </p:nvPr>
        </p:nvSpPr>
        <p:spPr/>
        <p:txBody>
          <a:bodyPr/>
          <a:lstStyle/>
          <a:p>
            <a:fld id="{FE3051C6-3CF5-418E-AAB0-115B7CA71A78}" type="slidenum">
              <a:rPr lang="ru-RU" smtClean="0"/>
              <a:t>‹#›</a:t>
            </a:fld>
            <a:endParaRPr lang="ru-RU"/>
          </a:p>
        </p:txBody>
      </p:sp>
    </p:spTree>
    <p:extLst>
      <p:ext uri="{BB962C8B-B14F-4D97-AF65-F5344CB8AC3E}">
        <p14:creationId xmlns:p14="http://schemas.microsoft.com/office/powerpoint/2010/main" val="3652821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A9D7ED0-D6C2-4046-96D8-D0FBB71C92CA}"/>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FAC07619-43E0-43F1-A620-9DA43FA8DE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DD02EC3C-3FEC-4C58-A550-39B1D42FEF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36A24C4D-D187-4256-8D1D-7BF66D6268E0}"/>
              </a:ext>
            </a:extLst>
          </p:cNvPr>
          <p:cNvSpPr>
            <a:spLocks noGrp="1"/>
          </p:cNvSpPr>
          <p:nvPr>
            <p:ph type="dt" sz="half" idx="10"/>
          </p:nvPr>
        </p:nvSpPr>
        <p:spPr/>
        <p:txBody>
          <a:bodyPr/>
          <a:lstStyle/>
          <a:p>
            <a:fld id="{CB8C11B8-0B36-4720-B4AC-FD6EE5AC673F}" type="datetimeFigureOut">
              <a:rPr lang="ru-RU" smtClean="0"/>
              <a:t>19.04.2023</a:t>
            </a:fld>
            <a:endParaRPr lang="ru-RU"/>
          </a:p>
        </p:txBody>
      </p:sp>
      <p:sp>
        <p:nvSpPr>
          <p:cNvPr id="6" name="Нижний колонтитул 5">
            <a:extLst>
              <a:ext uri="{FF2B5EF4-FFF2-40B4-BE49-F238E27FC236}">
                <a16:creationId xmlns:a16="http://schemas.microsoft.com/office/drawing/2014/main" id="{D0FAD287-F476-4642-B318-1735E5B4E3C0}"/>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7A2BF7DF-610A-43BA-A141-6DDC3126EF0D}"/>
              </a:ext>
            </a:extLst>
          </p:cNvPr>
          <p:cNvSpPr>
            <a:spLocks noGrp="1"/>
          </p:cNvSpPr>
          <p:nvPr>
            <p:ph type="sldNum" sz="quarter" idx="12"/>
          </p:nvPr>
        </p:nvSpPr>
        <p:spPr/>
        <p:txBody>
          <a:bodyPr/>
          <a:lstStyle/>
          <a:p>
            <a:fld id="{FE3051C6-3CF5-418E-AAB0-115B7CA71A78}" type="slidenum">
              <a:rPr lang="ru-RU" smtClean="0"/>
              <a:t>‹#›</a:t>
            </a:fld>
            <a:endParaRPr lang="ru-RU"/>
          </a:p>
        </p:txBody>
      </p:sp>
    </p:spTree>
    <p:extLst>
      <p:ext uri="{BB962C8B-B14F-4D97-AF65-F5344CB8AC3E}">
        <p14:creationId xmlns:p14="http://schemas.microsoft.com/office/powerpoint/2010/main" val="3407539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382D55B-73C5-4206-BC44-70F2CE962452}"/>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83F3C3B7-0058-4D66-A2E2-32E73F8D10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6E023C02-2A75-4C04-A392-42FEA01485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140E0943-4A42-4CC4-AB7E-306B7CC6BD52}"/>
              </a:ext>
            </a:extLst>
          </p:cNvPr>
          <p:cNvSpPr>
            <a:spLocks noGrp="1"/>
          </p:cNvSpPr>
          <p:nvPr>
            <p:ph type="dt" sz="half" idx="10"/>
          </p:nvPr>
        </p:nvSpPr>
        <p:spPr/>
        <p:txBody>
          <a:bodyPr/>
          <a:lstStyle/>
          <a:p>
            <a:fld id="{CB8C11B8-0B36-4720-B4AC-FD6EE5AC673F}" type="datetimeFigureOut">
              <a:rPr lang="ru-RU" smtClean="0"/>
              <a:t>19.04.2023</a:t>
            </a:fld>
            <a:endParaRPr lang="ru-RU"/>
          </a:p>
        </p:txBody>
      </p:sp>
      <p:sp>
        <p:nvSpPr>
          <p:cNvPr id="6" name="Нижний колонтитул 5">
            <a:extLst>
              <a:ext uri="{FF2B5EF4-FFF2-40B4-BE49-F238E27FC236}">
                <a16:creationId xmlns:a16="http://schemas.microsoft.com/office/drawing/2014/main" id="{D9F99A6F-AFE1-4626-8FB9-2CAB5736DA04}"/>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52558456-E264-4437-8529-C13A304BD469}"/>
              </a:ext>
            </a:extLst>
          </p:cNvPr>
          <p:cNvSpPr>
            <a:spLocks noGrp="1"/>
          </p:cNvSpPr>
          <p:nvPr>
            <p:ph type="sldNum" sz="quarter" idx="12"/>
          </p:nvPr>
        </p:nvSpPr>
        <p:spPr/>
        <p:txBody>
          <a:bodyPr/>
          <a:lstStyle/>
          <a:p>
            <a:fld id="{FE3051C6-3CF5-418E-AAB0-115B7CA71A78}" type="slidenum">
              <a:rPr lang="ru-RU" smtClean="0"/>
              <a:t>‹#›</a:t>
            </a:fld>
            <a:endParaRPr lang="ru-RU"/>
          </a:p>
        </p:txBody>
      </p:sp>
    </p:spTree>
    <p:extLst>
      <p:ext uri="{BB962C8B-B14F-4D97-AF65-F5344CB8AC3E}">
        <p14:creationId xmlns:p14="http://schemas.microsoft.com/office/powerpoint/2010/main" val="73282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55418C8-F882-4396-ACE8-D0F18B1538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E02EBCC5-CA61-4871-9F73-1AC4B2ECFE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BD684A26-043B-4BA7-AED2-95E13859D5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8C11B8-0B36-4720-B4AC-FD6EE5AC673F}" type="datetimeFigureOut">
              <a:rPr lang="ru-RU" smtClean="0"/>
              <a:t>19.04.2023</a:t>
            </a:fld>
            <a:endParaRPr lang="ru-RU"/>
          </a:p>
        </p:txBody>
      </p:sp>
      <p:sp>
        <p:nvSpPr>
          <p:cNvPr id="5" name="Нижний колонтитул 4">
            <a:extLst>
              <a:ext uri="{FF2B5EF4-FFF2-40B4-BE49-F238E27FC236}">
                <a16:creationId xmlns:a16="http://schemas.microsoft.com/office/drawing/2014/main" id="{D5AD4C92-D0E8-4565-8EB9-BEA87EEDC5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624C8AA6-85A8-4D8F-863F-6427D6E629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051C6-3CF5-418E-AAB0-115B7CA71A78}" type="slidenum">
              <a:rPr lang="ru-RU" smtClean="0"/>
              <a:t>‹#›</a:t>
            </a:fld>
            <a:endParaRPr lang="ru-RU"/>
          </a:p>
        </p:txBody>
      </p:sp>
    </p:spTree>
    <p:extLst>
      <p:ext uri="{BB962C8B-B14F-4D97-AF65-F5344CB8AC3E}">
        <p14:creationId xmlns:p14="http://schemas.microsoft.com/office/powerpoint/2010/main" val="9367446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BB6A423A-0F0B-2B93-AAA7-92F29E9A142A}"/>
              </a:ext>
            </a:extLst>
          </p:cNvPr>
          <p:cNvPicPr>
            <a:picLocks noChangeAspect="1"/>
          </p:cNvPicPr>
          <p:nvPr/>
        </p:nvPicPr>
        <p:blipFill>
          <a:blip r:embed="rId2"/>
          <a:stretch>
            <a:fillRect/>
          </a:stretch>
        </p:blipFill>
        <p:spPr>
          <a:xfrm>
            <a:off x="280987" y="2862335"/>
            <a:ext cx="11630025" cy="1138959"/>
          </a:xfrm>
          <a:prstGeom prst="rect">
            <a:avLst/>
          </a:prstGeom>
        </p:spPr>
      </p:pic>
      <p:sp>
        <p:nvSpPr>
          <p:cNvPr id="2" name="Заголовок 1">
            <a:extLst>
              <a:ext uri="{FF2B5EF4-FFF2-40B4-BE49-F238E27FC236}">
                <a16:creationId xmlns:a16="http://schemas.microsoft.com/office/drawing/2014/main" id="{D2465E2D-7A28-4819-AC80-9F68CDD11215}"/>
              </a:ext>
            </a:extLst>
          </p:cNvPr>
          <p:cNvSpPr>
            <a:spLocks noGrp="1"/>
          </p:cNvSpPr>
          <p:nvPr>
            <p:ph type="title"/>
          </p:nvPr>
        </p:nvSpPr>
        <p:spPr>
          <a:xfrm>
            <a:off x="1113037" y="2985687"/>
            <a:ext cx="9965924" cy="886626"/>
          </a:xfrm>
        </p:spPr>
        <p:txBody>
          <a:bodyPr>
            <a:normAutofit fontScale="90000"/>
          </a:bodyPr>
          <a:lstStyle/>
          <a:p>
            <a:pPr algn="ctr"/>
            <a:r>
              <a:rPr lang="ru-RU">
                <a:solidFill>
                  <a:schemeClr val="bg1"/>
                </a:solidFill>
              </a:rPr>
              <a:t>Модели и алгоритмы в технологиях компьютерного зрения</a:t>
            </a:r>
            <a:endParaRPr lang="ru-RU" dirty="0">
              <a:solidFill>
                <a:schemeClr val="bg1"/>
              </a:solidFill>
            </a:endParaRPr>
          </a:p>
        </p:txBody>
      </p:sp>
      <p:sp>
        <p:nvSpPr>
          <p:cNvPr id="3" name="Объект 2">
            <a:extLst>
              <a:ext uri="{FF2B5EF4-FFF2-40B4-BE49-F238E27FC236}">
                <a16:creationId xmlns:a16="http://schemas.microsoft.com/office/drawing/2014/main" id="{D9D452F4-0293-679D-8D39-2270A9DB568D}"/>
              </a:ext>
            </a:extLst>
          </p:cNvPr>
          <p:cNvSpPr>
            <a:spLocks noGrp="1"/>
          </p:cNvSpPr>
          <p:nvPr>
            <p:ph idx="1"/>
          </p:nvPr>
        </p:nvSpPr>
        <p:spPr>
          <a:xfrm>
            <a:off x="6205537" y="5635626"/>
            <a:ext cx="5705475" cy="1012824"/>
          </a:xfrm>
        </p:spPr>
        <p:txBody>
          <a:bodyPr>
            <a:normAutofit/>
          </a:bodyPr>
          <a:lstStyle/>
          <a:p>
            <a:pPr marL="0" indent="0">
              <a:buNone/>
            </a:pPr>
            <a:r>
              <a:rPr lang="ru-RU" sz="1800" dirty="0"/>
              <a:t>Выполнил: Кутовой Андрей Александрович мПСУ-221</a:t>
            </a:r>
          </a:p>
        </p:txBody>
      </p:sp>
    </p:spTree>
    <p:extLst>
      <p:ext uri="{BB962C8B-B14F-4D97-AF65-F5344CB8AC3E}">
        <p14:creationId xmlns:p14="http://schemas.microsoft.com/office/powerpoint/2010/main" val="33449183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01166091-632B-5410-03FB-4274989FAEA6}"/>
              </a:ext>
            </a:extLst>
          </p:cNvPr>
          <p:cNvPicPr>
            <a:picLocks noChangeAspect="1"/>
          </p:cNvPicPr>
          <p:nvPr/>
        </p:nvPicPr>
        <p:blipFill>
          <a:blip r:embed="rId2"/>
          <a:stretch>
            <a:fillRect/>
          </a:stretch>
        </p:blipFill>
        <p:spPr>
          <a:xfrm>
            <a:off x="4900611" y="2762250"/>
            <a:ext cx="7010400" cy="3867727"/>
          </a:xfrm>
          <a:prstGeom prst="rect">
            <a:avLst/>
          </a:prstGeom>
        </p:spPr>
      </p:pic>
      <p:pic>
        <p:nvPicPr>
          <p:cNvPr id="4" name="Рисунок 3">
            <a:extLst>
              <a:ext uri="{FF2B5EF4-FFF2-40B4-BE49-F238E27FC236}">
                <a16:creationId xmlns:a16="http://schemas.microsoft.com/office/drawing/2014/main" id="{BAA6013F-19F9-CAF8-78B6-7B26B9B38626}"/>
              </a:ext>
            </a:extLst>
          </p:cNvPr>
          <p:cNvPicPr>
            <a:picLocks noChangeAspect="1"/>
          </p:cNvPicPr>
          <p:nvPr/>
        </p:nvPicPr>
        <p:blipFill>
          <a:blip r:embed="rId3"/>
          <a:stretch>
            <a:fillRect/>
          </a:stretch>
        </p:blipFill>
        <p:spPr>
          <a:xfrm>
            <a:off x="280987" y="228023"/>
            <a:ext cx="11630025" cy="1138959"/>
          </a:xfrm>
          <a:prstGeom prst="rect">
            <a:avLst/>
          </a:prstGeom>
        </p:spPr>
      </p:pic>
      <p:sp>
        <p:nvSpPr>
          <p:cNvPr id="2" name="Заголовок 1">
            <a:extLst>
              <a:ext uri="{FF2B5EF4-FFF2-40B4-BE49-F238E27FC236}">
                <a16:creationId xmlns:a16="http://schemas.microsoft.com/office/drawing/2014/main" id="{A875B0BD-8673-CD6A-5DEE-C3B18A91E44B}"/>
              </a:ext>
            </a:extLst>
          </p:cNvPr>
          <p:cNvSpPr>
            <a:spLocks noGrp="1"/>
          </p:cNvSpPr>
          <p:nvPr>
            <p:ph type="title"/>
          </p:nvPr>
        </p:nvSpPr>
        <p:spPr>
          <a:xfrm>
            <a:off x="838200" y="134720"/>
            <a:ext cx="10515600" cy="1325563"/>
          </a:xfrm>
        </p:spPr>
        <p:txBody>
          <a:bodyPr/>
          <a:lstStyle/>
          <a:p>
            <a:pPr algn="ctr"/>
            <a:r>
              <a:rPr lang="ru-RU" dirty="0">
                <a:solidFill>
                  <a:schemeClr val="bg1"/>
                </a:solidFill>
              </a:rPr>
              <a:t>Выделение краёв</a:t>
            </a:r>
          </a:p>
        </p:txBody>
      </p:sp>
      <p:sp>
        <p:nvSpPr>
          <p:cNvPr id="3" name="Объект 2">
            <a:extLst>
              <a:ext uri="{FF2B5EF4-FFF2-40B4-BE49-F238E27FC236}">
                <a16:creationId xmlns:a16="http://schemas.microsoft.com/office/drawing/2014/main" id="{FDF9E22D-E80B-5548-13FE-10D01B21D546}"/>
              </a:ext>
            </a:extLst>
          </p:cNvPr>
          <p:cNvSpPr>
            <a:spLocks noGrp="1"/>
          </p:cNvSpPr>
          <p:nvPr>
            <p:ph idx="1"/>
          </p:nvPr>
        </p:nvSpPr>
        <p:spPr>
          <a:xfrm>
            <a:off x="280986" y="1460283"/>
            <a:ext cx="11630025" cy="2500674"/>
          </a:xfrm>
        </p:spPr>
        <p:txBody>
          <a:bodyPr>
            <a:noAutofit/>
          </a:bodyPr>
          <a:lstStyle/>
          <a:p>
            <a:pPr marL="0" indent="0">
              <a:lnSpc>
                <a:spcPct val="107000"/>
              </a:lnSpc>
              <a:spcAft>
                <a:spcPts val="800"/>
              </a:spcAft>
              <a:buNone/>
            </a:pPr>
            <a:r>
              <a:rPr lang="ru-RU"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Выделение краёв — базируется на методах, которые выделяют места цифрового изображения. Главной целью считается фиксирование главных событий и изменений мира. Они имеют все шансы отражать разнообразные предположения о модели образования изображения. К примеру, перемены в яркости изображения имеют все шансы указывать на:</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50000"/>
              </a:lnSpc>
              <a:spcAft>
                <a:spcPts val="800"/>
              </a:spcAft>
              <a:buFont typeface="Arial" panose="020B0604020202020204" pitchFamily="34" charset="0"/>
              <a:buChar char="•"/>
              <a:tabLst>
                <a:tab pos="457200" algn="l"/>
              </a:tabLst>
            </a:pPr>
            <a:r>
              <a:rPr lang="ru-RU"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Изменения глубины.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50000"/>
              </a:lnSpc>
              <a:spcAft>
                <a:spcPts val="800"/>
              </a:spcAft>
              <a:buFont typeface="Arial" panose="020B0604020202020204" pitchFamily="34" charset="0"/>
              <a:buChar char="•"/>
              <a:tabLst>
                <a:tab pos="457200" algn="l"/>
              </a:tabLst>
            </a:pPr>
            <a:r>
              <a:rPr lang="ru-RU"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Изменения ориентации поверхностей.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50000"/>
              </a:lnSpc>
              <a:spcAft>
                <a:spcPts val="800"/>
              </a:spcAft>
              <a:buFont typeface="Arial" panose="020B0604020202020204" pitchFamily="34" charset="0"/>
              <a:buChar char="•"/>
              <a:tabLst>
                <a:tab pos="457200" algn="l"/>
              </a:tabLst>
            </a:pPr>
            <a:r>
              <a:rPr lang="ru-RU"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 Изменения в свойствах материала.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50000"/>
              </a:lnSpc>
              <a:spcAft>
                <a:spcPts val="800"/>
              </a:spcAft>
              <a:buFont typeface="Arial" panose="020B0604020202020204" pitchFamily="34" charset="0"/>
              <a:buChar char="•"/>
              <a:tabLst>
                <a:tab pos="457200" algn="l"/>
              </a:tabLst>
            </a:pPr>
            <a:r>
              <a:rPr lang="ru-RU"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 Различие в освещении сцены.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39640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356F3B0C-D2CA-B035-6ACA-FD8E2A272479}"/>
              </a:ext>
            </a:extLst>
          </p:cNvPr>
          <p:cNvPicPr>
            <a:picLocks noChangeAspect="1"/>
          </p:cNvPicPr>
          <p:nvPr/>
        </p:nvPicPr>
        <p:blipFill>
          <a:blip r:embed="rId2"/>
          <a:stretch>
            <a:fillRect/>
          </a:stretch>
        </p:blipFill>
        <p:spPr>
          <a:xfrm>
            <a:off x="280987" y="228023"/>
            <a:ext cx="11630025" cy="1138959"/>
          </a:xfrm>
          <a:prstGeom prst="rect">
            <a:avLst/>
          </a:prstGeom>
        </p:spPr>
      </p:pic>
      <p:sp>
        <p:nvSpPr>
          <p:cNvPr id="2" name="Заголовок 1">
            <a:extLst>
              <a:ext uri="{FF2B5EF4-FFF2-40B4-BE49-F238E27FC236}">
                <a16:creationId xmlns:a16="http://schemas.microsoft.com/office/drawing/2014/main" id="{2EAA6D5D-890F-0807-C8D6-0218E8C1EC8C}"/>
              </a:ext>
            </a:extLst>
          </p:cNvPr>
          <p:cNvSpPr>
            <a:spLocks noGrp="1"/>
          </p:cNvSpPr>
          <p:nvPr>
            <p:ph type="title"/>
          </p:nvPr>
        </p:nvSpPr>
        <p:spPr>
          <a:xfrm>
            <a:off x="838199" y="134720"/>
            <a:ext cx="10515600" cy="1325563"/>
          </a:xfrm>
        </p:spPr>
        <p:txBody>
          <a:bodyPr/>
          <a:lstStyle/>
          <a:p>
            <a:pPr algn="ctr"/>
            <a:r>
              <a:rPr lang="ru-RU" dirty="0">
                <a:solidFill>
                  <a:schemeClr val="bg1"/>
                </a:solidFill>
              </a:rPr>
              <a:t>Контурный анализ</a:t>
            </a:r>
          </a:p>
        </p:txBody>
      </p:sp>
      <p:sp>
        <p:nvSpPr>
          <p:cNvPr id="3" name="Объект 2">
            <a:extLst>
              <a:ext uri="{FF2B5EF4-FFF2-40B4-BE49-F238E27FC236}">
                <a16:creationId xmlns:a16="http://schemas.microsoft.com/office/drawing/2014/main" id="{1A642B82-C96E-8D7B-D96E-6B58AA80479B}"/>
              </a:ext>
            </a:extLst>
          </p:cNvPr>
          <p:cNvSpPr>
            <a:spLocks noGrp="1"/>
          </p:cNvSpPr>
          <p:nvPr>
            <p:ph idx="1"/>
          </p:nvPr>
        </p:nvSpPr>
        <p:spPr>
          <a:xfrm>
            <a:off x="280987" y="1657351"/>
            <a:ext cx="11630025" cy="2781299"/>
          </a:xfrm>
        </p:spPr>
        <p:txBody>
          <a:bodyPr>
            <a:normAutofit/>
          </a:bodyPr>
          <a:lstStyle/>
          <a:p>
            <a:pPr marL="0" indent="0">
              <a:buNone/>
            </a:pPr>
            <a:r>
              <a:rPr lang="ru-RU" sz="1800" dirty="0">
                <a:effectLst/>
                <a:latin typeface="Times New Roman" panose="02020603050405020304" pitchFamily="18" charset="0"/>
                <a:ea typeface="Calibri" panose="020F0502020204030204" pitchFamily="34" charset="0"/>
              </a:rPr>
              <a:t>Контурный анализ представляет из себя инструмент описания, хранения, определения, сравнения, а также поиска графических образов (предметов) согласно их контурам. Под контуром имеется в виду кривая, которая описывает границу объекта на изображении. Использование этого подхода предполагает, то что контур содержит предостаточно сведений о форме объекта, при этом внутренние точки никак не учитываются. Анализ только контуров объектов позволяет уйти от пространства изображения к пространству контуров, что намного уменьшает трудность алгоритмов и вычислений. Ключевым плюсом контурного анализа считается инвариантность относительно вращения, масштаба и смещения контура на тестируемом изображении. Он отлично подойдет для поиска предмета некой заданной формы. Хотя описанные предположения о контуре накладывают немаловажные ограничения на область применения данного способа.</a:t>
            </a:r>
            <a:endParaRPr lang="ru-RU" dirty="0"/>
          </a:p>
        </p:txBody>
      </p:sp>
      <p:pic>
        <p:nvPicPr>
          <p:cNvPr id="6" name="Рисунок 5">
            <a:extLst>
              <a:ext uri="{FF2B5EF4-FFF2-40B4-BE49-F238E27FC236}">
                <a16:creationId xmlns:a16="http://schemas.microsoft.com/office/drawing/2014/main" id="{F357A176-87C7-68FB-C9FE-3B4548A4EB82}"/>
              </a:ext>
            </a:extLst>
          </p:cNvPr>
          <p:cNvPicPr>
            <a:picLocks noChangeAspect="1"/>
          </p:cNvPicPr>
          <p:nvPr/>
        </p:nvPicPr>
        <p:blipFill>
          <a:blip r:embed="rId3"/>
          <a:stretch>
            <a:fillRect/>
          </a:stretch>
        </p:blipFill>
        <p:spPr>
          <a:xfrm>
            <a:off x="1371601" y="4556233"/>
            <a:ext cx="4358595" cy="1288832"/>
          </a:xfrm>
          <a:prstGeom prst="rect">
            <a:avLst/>
          </a:prstGeom>
        </p:spPr>
      </p:pic>
      <p:pic>
        <p:nvPicPr>
          <p:cNvPr id="8" name="Рисунок 7">
            <a:extLst>
              <a:ext uri="{FF2B5EF4-FFF2-40B4-BE49-F238E27FC236}">
                <a16:creationId xmlns:a16="http://schemas.microsoft.com/office/drawing/2014/main" id="{5382D2B5-6CE6-E9A6-697E-66B6AEE12ABC}"/>
              </a:ext>
            </a:extLst>
          </p:cNvPr>
          <p:cNvPicPr>
            <a:picLocks noChangeAspect="1"/>
          </p:cNvPicPr>
          <p:nvPr/>
        </p:nvPicPr>
        <p:blipFill>
          <a:blip r:embed="rId4"/>
          <a:stretch>
            <a:fillRect/>
          </a:stretch>
        </p:blipFill>
        <p:spPr>
          <a:xfrm>
            <a:off x="7124699" y="3992317"/>
            <a:ext cx="2838451" cy="2637660"/>
          </a:xfrm>
          <a:prstGeom prst="rect">
            <a:avLst/>
          </a:prstGeom>
        </p:spPr>
      </p:pic>
    </p:spTree>
    <p:extLst>
      <p:ext uri="{BB962C8B-B14F-4D97-AF65-F5344CB8AC3E}">
        <p14:creationId xmlns:p14="http://schemas.microsoft.com/office/powerpoint/2010/main" val="2997665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464EA02C-B977-1D7B-6457-BDDA15535FCB}"/>
              </a:ext>
            </a:extLst>
          </p:cNvPr>
          <p:cNvPicPr>
            <a:picLocks noChangeAspect="1"/>
          </p:cNvPicPr>
          <p:nvPr/>
        </p:nvPicPr>
        <p:blipFill>
          <a:blip r:embed="rId2"/>
          <a:stretch>
            <a:fillRect/>
          </a:stretch>
        </p:blipFill>
        <p:spPr>
          <a:xfrm>
            <a:off x="280987" y="228023"/>
            <a:ext cx="11630025" cy="1138959"/>
          </a:xfrm>
          <a:prstGeom prst="rect">
            <a:avLst/>
          </a:prstGeom>
        </p:spPr>
      </p:pic>
      <p:sp>
        <p:nvSpPr>
          <p:cNvPr id="2" name="Заголовок 1">
            <a:extLst>
              <a:ext uri="{FF2B5EF4-FFF2-40B4-BE49-F238E27FC236}">
                <a16:creationId xmlns:a16="http://schemas.microsoft.com/office/drawing/2014/main" id="{E9ED869B-BB47-5E2E-8FD2-8AD49422CD49}"/>
              </a:ext>
            </a:extLst>
          </p:cNvPr>
          <p:cNvSpPr>
            <a:spLocks noGrp="1"/>
          </p:cNvSpPr>
          <p:nvPr>
            <p:ph type="title"/>
          </p:nvPr>
        </p:nvSpPr>
        <p:spPr>
          <a:xfrm>
            <a:off x="838200" y="134720"/>
            <a:ext cx="10515600" cy="1325563"/>
          </a:xfrm>
        </p:spPr>
        <p:txBody>
          <a:bodyPr/>
          <a:lstStyle/>
          <a:p>
            <a:pPr algn="ctr"/>
            <a:r>
              <a:rPr lang="en-US" dirty="0" err="1">
                <a:solidFill>
                  <a:schemeClr val="bg1"/>
                </a:solidFill>
                <a:latin typeface="Times New Roman"/>
              </a:rPr>
              <a:t>Метод</a:t>
            </a:r>
            <a:r>
              <a:rPr lang="en-US" dirty="0">
                <a:solidFill>
                  <a:schemeClr val="bg1"/>
                </a:solidFill>
                <a:latin typeface="Times New Roman"/>
              </a:rPr>
              <a:t> </a:t>
            </a:r>
            <a:r>
              <a:rPr lang="ru-RU" dirty="0">
                <a:solidFill>
                  <a:schemeClr val="bg1"/>
                </a:solidFill>
                <a:latin typeface="Times New Roman"/>
              </a:rPr>
              <a:t>В</a:t>
            </a:r>
            <a:r>
              <a:rPr lang="en-US" dirty="0" err="1">
                <a:solidFill>
                  <a:schemeClr val="bg1"/>
                </a:solidFill>
                <a:latin typeface="Times New Roman"/>
              </a:rPr>
              <a:t>иолы</a:t>
            </a:r>
            <a:r>
              <a:rPr lang="en-US" dirty="0">
                <a:solidFill>
                  <a:schemeClr val="bg1"/>
                </a:solidFill>
                <a:latin typeface="Times New Roman"/>
              </a:rPr>
              <a:t>-</a:t>
            </a:r>
            <a:r>
              <a:rPr lang="ru-RU" dirty="0">
                <a:solidFill>
                  <a:schemeClr val="bg1"/>
                </a:solidFill>
                <a:latin typeface="Times New Roman"/>
              </a:rPr>
              <a:t>Д</a:t>
            </a:r>
            <a:r>
              <a:rPr lang="en-US" dirty="0" err="1">
                <a:solidFill>
                  <a:schemeClr val="bg1"/>
                </a:solidFill>
                <a:latin typeface="Times New Roman"/>
              </a:rPr>
              <a:t>жонса</a:t>
            </a:r>
            <a:endParaRPr lang="ru-RU" dirty="0">
              <a:solidFill>
                <a:schemeClr val="bg1"/>
              </a:solidFill>
            </a:endParaRPr>
          </a:p>
        </p:txBody>
      </p:sp>
      <p:sp>
        <p:nvSpPr>
          <p:cNvPr id="3" name="Объект 2">
            <a:extLst>
              <a:ext uri="{FF2B5EF4-FFF2-40B4-BE49-F238E27FC236}">
                <a16:creationId xmlns:a16="http://schemas.microsoft.com/office/drawing/2014/main" id="{5011CEE6-14DD-F82E-E611-12D1789328FB}"/>
              </a:ext>
            </a:extLst>
          </p:cNvPr>
          <p:cNvSpPr>
            <a:spLocks noGrp="1"/>
          </p:cNvSpPr>
          <p:nvPr>
            <p:ph idx="1"/>
          </p:nvPr>
        </p:nvSpPr>
        <p:spPr>
          <a:xfrm>
            <a:off x="280987" y="1825625"/>
            <a:ext cx="11630025" cy="1593940"/>
          </a:xfrm>
        </p:spPr>
        <p:txBody>
          <a:bodyPr/>
          <a:lstStyle/>
          <a:p>
            <a:pPr marL="0" indent="0">
              <a:buNone/>
            </a:pPr>
            <a:r>
              <a:rPr lang="en-US" sz="1800" dirty="0" err="1">
                <a:latin typeface="Times New Roman"/>
              </a:rPr>
              <a:t>Метод</a:t>
            </a:r>
            <a:r>
              <a:rPr lang="en-US" sz="1800" dirty="0">
                <a:latin typeface="Times New Roman"/>
              </a:rPr>
              <a:t> </a:t>
            </a:r>
            <a:r>
              <a:rPr lang="ru-RU" sz="1800" dirty="0">
                <a:latin typeface="Times New Roman"/>
              </a:rPr>
              <a:t>В</a:t>
            </a:r>
            <a:r>
              <a:rPr lang="en-US" sz="1800" dirty="0" err="1">
                <a:latin typeface="Times New Roman"/>
              </a:rPr>
              <a:t>иолы</a:t>
            </a:r>
            <a:r>
              <a:rPr lang="ru-RU" sz="1800" dirty="0">
                <a:latin typeface="Times New Roman"/>
              </a:rPr>
              <a:t> Д</a:t>
            </a:r>
            <a:r>
              <a:rPr lang="en-US" sz="1800" dirty="0" err="1">
                <a:latin typeface="Times New Roman"/>
              </a:rPr>
              <a:t>жонса</a:t>
            </a:r>
            <a:r>
              <a:rPr lang="ru-RU" sz="1800" dirty="0">
                <a:latin typeface="Times New Roman"/>
              </a:rPr>
              <a:t>,</a:t>
            </a:r>
            <a:r>
              <a:rPr lang="en-US" sz="1800" dirty="0">
                <a:latin typeface="Times New Roman"/>
              </a:rPr>
              <a:t> </a:t>
            </a:r>
            <a:r>
              <a:rPr lang="en-US" sz="1800" dirty="0" err="1">
                <a:latin typeface="Times New Roman"/>
              </a:rPr>
              <a:t>распознавающий</a:t>
            </a:r>
            <a:r>
              <a:rPr lang="en-US" sz="1800" dirty="0">
                <a:latin typeface="Times New Roman"/>
              </a:rPr>
              <a:t> </a:t>
            </a:r>
            <a:r>
              <a:rPr lang="en-US" sz="1800" dirty="0" err="1">
                <a:latin typeface="Times New Roman"/>
              </a:rPr>
              <a:t>объекты</a:t>
            </a:r>
            <a:r>
              <a:rPr lang="en-US" sz="1800" dirty="0">
                <a:latin typeface="Times New Roman"/>
              </a:rPr>
              <a:t> </a:t>
            </a:r>
            <a:r>
              <a:rPr lang="en-US" sz="1800" dirty="0" err="1">
                <a:latin typeface="Times New Roman"/>
              </a:rPr>
              <a:t>по</a:t>
            </a:r>
            <a:r>
              <a:rPr lang="en-US" sz="1800" dirty="0">
                <a:latin typeface="Times New Roman"/>
              </a:rPr>
              <a:t> </a:t>
            </a:r>
            <a:r>
              <a:rPr lang="en-US" sz="1800" dirty="0" err="1">
                <a:latin typeface="Times New Roman"/>
              </a:rPr>
              <a:t>форме</a:t>
            </a:r>
            <a:r>
              <a:rPr lang="en-US" sz="1800" dirty="0">
                <a:latin typeface="Times New Roman"/>
              </a:rPr>
              <a:t> </a:t>
            </a:r>
            <a:r>
              <a:rPr lang="en-US" sz="1800" dirty="0" err="1">
                <a:latin typeface="Times New Roman"/>
              </a:rPr>
              <a:t>по</a:t>
            </a:r>
            <a:r>
              <a:rPr lang="en-US" sz="1800" dirty="0">
                <a:latin typeface="Times New Roman"/>
              </a:rPr>
              <a:t> </a:t>
            </a:r>
            <a:r>
              <a:rPr lang="en-US" sz="1800" dirty="0" err="1">
                <a:latin typeface="Times New Roman"/>
              </a:rPr>
              <a:t>предварительно</a:t>
            </a:r>
            <a:r>
              <a:rPr lang="en-US" sz="1800" dirty="0">
                <a:latin typeface="Times New Roman"/>
              </a:rPr>
              <a:t> </a:t>
            </a:r>
            <a:r>
              <a:rPr lang="en-US" sz="1800" dirty="0" err="1">
                <a:latin typeface="Times New Roman"/>
              </a:rPr>
              <a:t>сгенерированому</a:t>
            </a:r>
            <a:r>
              <a:rPr lang="en-US" sz="1800" dirty="0">
                <a:latin typeface="Times New Roman"/>
              </a:rPr>
              <a:t> </a:t>
            </a:r>
            <a:r>
              <a:rPr lang="en-US" sz="1800" dirty="0" err="1">
                <a:latin typeface="Times New Roman"/>
              </a:rPr>
              <a:t>каскаду</a:t>
            </a:r>
            <a:r>
              <a:rPr lang="en-US" sz="1800" dirty="0">
                <a:latin typeface="Times New Roman"/>
              </a:rPr>
              <a:t> </a:t>
            </a:r>
            <a:r>
              <a:rPr lang="en-US" sz="1800" dirty="0" err="1">
                <a:latin typeface="Times New Roman"/>
              </a:rPr>
              <a:t>хаара</a:t>
            </a:r>
            <a:r>
              <a:rPr lang="en-US" sz="1800" dirty="0">
                <a:latin typeface="Times New Roman"/>
              </a:rPr>
              <a:t>(</a:t>
            </a:r>
            <a:r>
              <a:rPr lang="en-US" sz="1800" dirty="0" err="1">
                <a:latin typeface="Times New Roman"/>
              </a:rPr>
              <a:t>Совокупности</a:t>
            </a:r>
            <a:r>
              <a:rPr lang="en-US" sz="1800" dirty="0">
                <a:latin typeface="Times New Roman"/>
              </a:rPr>
              <a:t> </a:t>
            </a:r>
            <a:r>
              <a:rPr lang="en-US" sz="1800" dirty="0" err="1">
                <a:latin typeface="Times New Roman"/>
              </a:rPr>
              <a:t>примеров</a:t>
            </a:r>
            <a:r>
              <a:rPr lang="en-US" sz="1800" dirty="0">
                <a:latin typeface="Times New Roman"/>
              </a:rPr>
              <a:t> </a:t>
            </a:r>
            <a:r>
              <a:rPr lang="en-US" sz="1800" dirty="0" err="1">
                <a:latin typeface="Times New Roman"/>
              </a:rPr>
              <a:t>Хаара</a:t>
            </a:r>
            <a:r>
              <a:rPr lang="en-US" sz="1800" dirty="0">
                <a:latin typeface="Times New Roman"/>
              </a:rPr>
              <a:t>). </a:t>
            </a:r>
            <a:r>
              <a:rPr lang="en-US" sz="1800" dirty="0" err="1">
                <a:latin typeface="Times New Roman"/>
              </a:rPr>
              <a:t>Пример</a:t>
            </a:r>
            <a:r>
              <a:rPr lang="en-US" sz="1800" dirty="0">
                <a:latin typeface="Times New Roman"/>
              </a:rPr>
              <a:t> </a:t>
            </a:r>
            <a:r>
              <a:rPr lang="en-US" sz="1800" dirty="0" err="1">
                <a:latin typeface="Times New Roman"/>
              </a:rPr>
              <a:t>работы</a:t>
            </a:r>
            <a:r>
              <a:rPr lang="en-US" sz="1800" dirty="0">
                <a:latin typeface="Times New Roman"/>
              </a:rPr>
              <a:t> </a:t>
            </a:r>
            <a:r>
              <a:rPr lang="en-US" sz="1800" dirty="0" err="1">
                <a:latin typeface="Times New Roman"/>
              </a:rPr>
              <a:t>программы</a:t>
            </a:r>
            <a:r>
              <a:rPr lang="en-US" sz="1800" dirty="0">
                <a:latin typeface="Times New Roman"/>
              </a:rPr>
              <a:t>, </a:t>
            </a:r>
            <a:r>
              <a:rPr lang="en-US" sz="1800" dirty="0" err="1">
                <a:latin typeface="Times New Roman"/>
              </a:rPr>
              <a:t>распознавающей</a:t>
            </a:r>
            <a:r>
              <a:rPr lang="en-US" sz="1800" dirty="0">
                <a:latin typeface="Times New Roman"/>
              </a:rPr>
              <a:t> </a:t>
            </a:r>
            <a:r>
              <a:rPr lang="en-US" sz="1800" dirty="0" err="1">
                <a:latin typeface="Times New Roman"/>
              </a:rPr>
              <a:t>объекты</a:t>
            </a:r>
            <a:r>
              <a:rPr lang="en-US" sz="1800" dirty="0">
                <a:latin typeface="Times New Roman"/>
              </a:rPr>
              <a:t> </a:t>
            </a:r>
            <a:r>
              <a:rPr lang="en-US" sz="1800" dirty="0" err="1">
                <a:latin typeface="Times New Roman"/>
              </a:rPr>
              <a:t>по</a:t>
            </a:r>
            <a:r>
              <a:rPr lang="en-US" sz="1800" dirty="0">
                <a:latin typeface="Times New Roman"/>
              </a:rPr>
              <a:t> </a:t>
            </a:r>
            <a:r>
              <a:rPr lang="en-US" sz="1800" dirty="0" err="1">
                <a:latin typeface="Times New Roman"/>
              </a:rPr>
              <a:t>классификатору</a:t>
            </a:r>
            <a:r>
              <a:rPr lang="en-US" sz="1800" dirty="0">
                <a:latin typeface="Times New Roman"/>
              </a:rPr>
              <a:t> </a:t>
            </a:r>
            <a:r>
              <a:rPr lang="en-US" sz="1800" dirty="0" err="1">
                <a:latin typeface="Times New Roman"/>
              </a:rPr>
              <a:t>лица</a:t>
            </a:r>
            <a:r>
              <a:rPr lang="en-US" sz="1800" dirty="0">
                <a:latin typeface="Times New Roman"/>
              </a:rPr>
              <a:t> </a:t>
            </a:r>
            <a:r>
              <a:rPr lang="en-US" sz="1800" dirty="0" err="1">
                <a:latin typeface="Times New Roman"/>
              </a:rPr>
              <a:t>человека</a:t>
            </a:r>
            <a:r>
              <a:rPr lang="en-US" sz="1800" dirty="0">
                <a:latin typeface="Times New Roman"/>
              </a:rPr>
              <a:t>:</a:t>
            </a:r>
            <a:endParaRPr lang="en-US" sz="1800" dirty="0">
              <a:solidFill>
                <a:srgbClr val="FFFFFF"/>
              </a:solidFill>
              <a:latin typeface="Times New Roman"/>
            </a:endParaRPr>
          </a:p>
          <a:p>
            <a:endParaRPr lang="ru-RU" dirty="0"/>
          </a:p>
        </p:txBody>
      </p:sp>
      <p:pic>
        <p:nvPicPr>
          <p:cNvPr id="5" name="Picture 3">
            <a:extLst>
              <a:ext uri="{FF2B5EF4-FFF2-40B4-BE49-F238E27FC236}">
                <a16:creationId xmlns:a16="http://schemas.microsoft.com/office/drawing/2014/main" id="{3AF255FE-2402-A194-92E0-C50CAC4E66F9}"/>
              </a:ext>
            </a:extLst>
          </p:cNvPr>
          <p:cNvPicPr>
            <a:picLocks noChangeAspect="1"/>
          </p:cNvPicPr>
          <p:nvPr/>
        </p:nvPicPr>
        <p:blipFill>
          <a:blip r:embed="rId3"/>
          <a:stretch>
            <a:fillRect/>
          </a:stretch>
        </p:blipFill>
        <p:spPr>
          <a:xfrm>
            <a:off x="1901947" y="2895600"/>
            <a:ext cx="8388106" cy="3827680"/>
          </a:xfrm>
          <a:prstGeom prst="rect">
            <a:avLst/>
          </a:prstGeom>
        </p:spPr>
      </p:pic>
    </p:spTree>
    <p:extLst>
      <p:ext uri="{BB962C8B-B14F-4D97-AF65-F5344CB8AC3E}">
        <p14:creationId xmlns:p14="http://schemas.microsoft.com/office/powerpoint/2010/main" val="26045326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C07CA76D-FEF0-2FBB-76FC-3E467573FF1A}"/>
              </a:ext>
            </a:extLst>
          </p:cNvPr>
          <p:cNvPicPr>
            <a:picLocks noChangeAspect="1"/>
          </p:cNvPicPr>
          <p:nvPr/>
        </p:nvPicPr>
        <p:blipFill>
          <a:blip r:embed="rId2"/>
          <a:stretch>
            <a:fillRect/>
          </a:stretch>
        </p:blipFill>
        <p:spPr>
          <a:xfrm>
            <a:off x="280987" y="228023"/>
            <a:ext cx="11630025" cy="1138959"/>
          </a:xfrm>
          <a:prstGeom prst="rect">
            <a:avLst/>
          </a:prstGeom>
        </p:spPr>
      </p:pic>
      <p:sp>
        <p:nvSpPr>
          <p:cNvPr id="2" name="Заголовок 1">
            <a:extLst>
              <a:ext uri="{FF2B5EF4-FFF2-40B4-BE49-F238E27FC236}">
                <a16:creationId xmlns:a16="http://schemas.microsoft.com/office/drawing/2014/main" id="{0778A017-D1B8-B342-8321-4B6317226BCC}"/>
              </a:ext>
            </a:extLst>
          </p:cNvPr>
          <p:cNvSpPr>
            <a:spLocks noGrp="1"/>
          </p:cNvSpPr>
          <p:nvPr>
            <p:ph type="title"/>
          </p:nvPr>
        </p:nvSpPr>
        <p:spPr>
          <a:xfrm>
            <a:off x="838199" y="134720"/>
            <a:ext cx="10515600" cy="1325563"/>
          </a:xfrm>
        </p:spPr>
        <p:txBody>
          <a:bodyPr/>
          <a:lstStyle/>
          <a:p>
            <a:pPr algn="ctr"/>
            <a:r>
              <a:rPr lang="en-US" dirty="0" err="1">
                <a:solidFill>
                  <a:schemeClr val="bg1"/>
                </a:solidFill>
                <a:latin typeface="Times New Roman"/>
              </a:rPr>
              <a:t>Метод</a:t>
            </a:r>
            <a:r>
              <a:rPr lang="en-US" dirty="0">
                <a:solidFill>
                  <a:schemeClr val="bg1"/>
                </a:solidFill>
                <a:latin typeface="Times New Roman"/>
              </a:rPr>
              <a:t> </a:t>
            </a:r>
            <a:r>
              <a:rPr lang="ru-RU" dirty="0">
                <a:solidFill>
                  <a:schemeClr val="bg1"/>
                </a:solidFill>
                <a:latin typeface="Times New Roman"/>
              </a:rPr>
              <a:t>В</a:t>
            </a:r>
            <a:r>
              <a:rPr lang="en-US" dirty="0" err="1">
                <a:solidFill>
                  <a:schemeClr val="bg1"/>
                </a:solidFill>
                <a:latin typeface="Times New Roman"/>
              </a:rPr>
              <a:t>иолы</a:t>
            </a:r>
            <a:r>
              <a:rPr lang="en-US" dirty="0">
                <a:solidFill>
                  <a:schemeClr val="bg1"/>
                </a:solidFill>
                <a:latin typeface="Times New Roman"/>
              </a:rPr>
              <a:t>-</a:t>
            </a:r>
            <a:r>
              <a:rPr lang="ru-RU" dirty="0">
                <a:solidFill>
                  <a:schemeClr val="bg1"/>
                </a:solidFill>
                <a:latin typeface="Times New Roman"/>
              </a:rPr>
              <a:t>Д</a:t>
            </a:r>
            <a:r>
              <a:rPr lang="en-US" dirty="0" err="1">
                <a:solidFill>
                  <a:schemeClr val="bg1"/>
                </a:solidFill>
                <a:latin typeface="Times New Roman"/>
              </a:rPr>
              <a:t>жонса</a:t>
            </a:r>
            <a:endParaRPr lang="ru-RU" dirty="0"/>
          </a:p>
        </p:txBody>
      </p:sp>
      <p:sp>
        <p:nvSpPr>
          <p:cNvPr id="3" name="Объект 2">
            <a:extLst>
              <a:ext uri="{FF2B5EF4-FFF2-40B4-BE49-F238E27FC236}">
                <a16:creationId xmlns:a16="http://schemas.microsoft.com/office/drawing/2014/main" id="{D113F369-1F32-7F7B-9571-01FF6D4D40B9}"/>
              </a:ext>
            </a:extLst>
          </p:cNvPr>
          <p:cNvSpPr>
            <a:spLocks noGrp="1"/>
          </p:cNvSpPr>
          <p:nvPr>
            <p:ph idx="1"/>
          </p:nvPr>
        </p:nvSpPr>
        <p:spPr>
          <a:xfrm>
            <a:off x="280986" y="1642954"/>
            <a:ext cx="11630025" cy="792972"/>
          </a:xfrm>
        </p:spPr>
        <p:txBody>
          <a:bodyPr/>
          <a:lstStyle/>
          <a:p>
            <a:pPr marL="0" indent="0">
              <a:buNone/>
            </a:pPr>
            <a:r>
              <a:rPr lang="en-US" sz="1800" dirty="0" err="1">
                <a:latin typeface="Times New Roman"/>
              </a:rPr>
              <a:t>Пример</a:t>
            </a:r>
            <a:r>
              <a:rPr lang="en-US" sz="1800" dirty="0">
                <a:latin typeface="Times New Roman"/>
              </a:rPr>
              <a:t> </a:t>
            </a:r>
            <a:r>
              <a:rPr lang="en-US" sz="1800" dirty="0" err="1">
                <a:latin typeface="Times New Roman"/>
              </a:rPr>
              <a:t>работы</a:t>
            </a:r>
            <a:r>
              <a:rPr lang="en-US" sz="1800" dirty="0">
                <a:latin typeface="Times New Roman"/>
              </a:rPr>
              <a:t> </a:t>
            </a:r>
            <a:r>
              <a:rPr lang="en-US" sz="1800" dirty="0" err="1">
                <a:latin typeface="Times New Roman"/>
              </a:rPr>
              <a:t>программы</a:t>
            </a:r>
            <a:r>
              <a:rPr lang="en-US" sz="1800" dirty="0">
                <a:latin typeface="Times New Roman"/>
              </a:rPr>
              <a:t>, </a:t>
            </a:r>
            <a:r>
              <a:rPr lang="en-US" sz="1800" dirty="0" err="1">
                <a:latin typeface="Times New Roman"/>
              </a:rPr>
              <a:t>распознавающей</a:t>
            </a:r>
            <a:r>
              <a:rPr lang="en-US" sz="1800" dirty="0">
                <a:latin typeface="Times New Roman"/>
              </a:rPr>
              <a:t> </a:t>
            </a:r>
            <a:r>
              <a:rPr lang="en-US" sz="1800" dirty="0" err="1">
                <a:latin typeface="Times New Roman"/>
              </a:rPr>
              <a:t>объекты</a:t>
            </a:r>
            <a:r>
              <a:rPr lang="en-US" sz="1800" dirty="0">
                <a:latin typeface="Times New Roman"/>
              </a:rPr>
              <a:t> </a:t>
            </a:r>
            <a:r>
              <a:rPr lang="en-US" sz="1800" dirty="0" err="1">
                <a:latin typeface="Times New Roman"/>
              </a:rPr>
              <a:t>по</a:t>
            </a:r>
            <a:r>
              <a:rPr lang="en-US" sz="1800" dirty="0">
                <a:latin typeface="Times New Roman"/>
              </a:rPr>
              <a:t> </a:t>
            </a:r>
            <a:r>
              <a:rPr lang="en-US" sz="1800" dirty="0" err="1">
                <a:latin typeface="Times New Roman"/>
              </a:rPr>
              <a:t>классификатору</a:t>
            </a:r>
            <a:r>
              <a:rPr lang="en-US" sz="1800" dirty="0">
                <a:latin typeface="Times New Roman"/>
              </a:rPr>
              <a:t> </a:t>
            </a:r>
            <a:r>
              <a:rPr lang="en-US" sz="1800" dirty="0" err="1">
                <a:latin typeface="Times New Roman"/>
              </a:rPr>
              <a:t>человека</a:t>
            </a:r>
            <a:r>
              <a:rPr lang="en-US" sz="1800" dirty="0">
                <a:latin typeface="Times New Roman"/>
              </a:rPr>
              <a:t> в </a:t>
            </a:r>
            <a:r>
              <a:rPr lang="en-US" sz="1800" dirty="0" err="1">
                <a:latin typeface="Times New Roman"/>
              </a:rPr>
              <a:t>полный</a:t>
            </a:r>
            <a:r>
              <a:rPr lang="en-US" sz="1800" dirty="0">
                <a:latin typeface="Times New Roman"/>
              </a:rPr>
              <a:t> </a:t>
            </a:r>
            <a:r>
              <a:rPr lang="en-US" sz="1800" dirty="0" err="1">
                <a:latin typeface="Times New Roman"/>
              </a:rPr>
              <a:t>рост</a:t>
            </a:r>
            <a:r>
              <a:rPr lang="en-US" sz="1800" dirty="0">
                <a:latin typeface="Times New Roman"/>
              </a:rPr>
              <a:t>:</a:t>
            </a:r>
            <a:r>
              <a:rPr lang="en-US" sz="1800" dirty="0">
                <a:solidFill>
                  <a:srgbClr val="000000"/>
                </a:solidFill>
                <a:latin typeface="Times New Roman"/>
              </a:rPr>
              <a:t> </a:t>
            </a:r>
          </a:p>
          <a:p>
            <a:endParaRPr lang="ru-RU" dirty="0"/>
          </a:p>
        </p:txBody>
      </p:sp>
      <p:pic>
        <p:nvPicPr>
          <p:cNvPr id="5" name="Picture 3">
            <a:extLst>
              <a:ext uri="{FF2B5EF4-FFF2-40B4-BE49-F238E27FC236}">
                <a16:creationId xmlns:a16="http://schemas.microsoft.com/office/drawing/2014/main" id="{7ABFCBED-C43A-FB88-15E4-94C1D85B14BF}"/>
              </a:ext>
            </a:extLst>
          </p:cNvPr>
          <p:cNvPicPr>
            <a:picLocks noChangeAspect="1"/>
          </p:cNvPicPr>
          <p:nvPr/>
        </p:nvPicPr>
        <p:blipFill>
          <a:blip r:embed="rId3"/>
          <a:stretch>
            <a:fillRect/>
          </a:stretch>
        </p:blipFill>
        <p:spPr>
          <a:xfrm>
            <a:off x="1181504" y="2124075"/>
            <a:ext cx="9828991" cy="4505902"/>
          </a:xfrm>
          <a:prstGeom prst="rect">
            <a:avLst/>
          </a:prstGeom>
        </p:spPr>
      </p:pic>
    </p:spTree>
    <p:extLst>
      <p:ext uri="{BB962C8B-B14F-4D97-AF65-F5344CB8AC3E}">
        <p14:creationId xmlns:p14="http://schemas.microsoft.com/office/powerpoint/2010/main" val="1780694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224CB50B-8BB4-9301-2755-A653F8B2B594}"/>
              </a:ext>
            </a:extLst>
          </p:cNvPr>
          <p:cNvPicPr>
            <a:picLocks noChangeAspect="1"/>
          </p:cNvPicPr>
          <p:nvPr/>
        </p:nvPicPr>
        <p:blipFill>
          <a:blip r:embed="rId2"/>
          <a:stretch>
            <a:fillRect/>
          </a:stretch>
        </p:blipFill>
        <p:spPr>
          <a:xfrm>
            <a:off x="280987" y="228023"/>
            <a:ext cx="11630025" cy="1138959"/>
          </a:xfrm>
          <a:prstGeom prst="rect">
            <a:avLst/>
          </a:prstGeom>
        </p:spPr>
      </p:pic>
      <p:sp>
        <p:nvSpPr>
          <p:cNvPr id="2" name="Заголовок 1">
            <a:extLst>
              <a:ext uri="{FF2B5EF4-FFF2-40B4-BE49-F238E27FC236}">
                <a16:creationId xmlns:a16="http://schemas.microsoft.com/office/drawing/2014/main" id="{6C093E01-9740-8AFC-DF44-A2A567AA9D1D}"/>
              </a:ext>
            </a:extLst>
          </p:cNvPr>
          <p:cNvSpPr>
            <a:spLocks noGrp="1"/>
          </p:cNvSpPr>
          <p:nvPr>
            <p:ph type="title"/>
          </p:nvPr>
        </p:nvSpPr>
        <p:spPr>
          <a:xfrm>
            <a:off x="838199" y="134720"/>
            <a:ext cx="10515600" cy="1325563"/>
          </a:xfrm>
        </p:spPr>
        <p:txBody>
          <a:bodyPr/>
          <a:lstStyle/>
          <a:p>
            <a:pPr algn="ctr"/>
            <a:r>
              <a:rPr lang="en-US" dirty="0" err="1">
                <a:solidFill>
                  <a:schemeClr val="bg1"/>
                </a:solidFill>
                <a:latin typeface="Times New Roman"/>
              </a:rPr>
              <a:t>Алгоритм</a:t>
            </a:r>
            <a:r>
              <a:rPr lang="en-US" dirty="0">
                <a:solidFill>
                  <a:schemeClr val="bg1"/>
                </a:solidFill>
                <a:latin typeface="Times New Roman"/>
              </a:rPr>
              <a:t> </a:t>
            </a:r>
            <a:r>
              <a:rPr lang="en-US" dirty="0" err="1">
                <a:solidFill>
                  <a:schemeClr val="bg1"/>
                </a:solidFill>
                <a:latin typeface="Times New Roman"/>
              </a:rPr>
              <a:t>camshift</a:t>
            </a:r>
            <a:endParaRPr lang="ru-RU" dirty="0">
              <a:solidFill>
                <a:schemeClr val="bg1"/>
              </a:solidFill>
            </a:endParaRPr>
          </a:p>
        </p:txBody>
      </p:sp>
      <p:sp>
        <p:nvSpPr>
          <p:cNvPr id="3" name="Объект 2">
            <a:extLst>
              <a:ext uri="{FF2B5EF4-FFF2-40B4-BE49-F238E27FC236}">
                <a16:creationId xmlns:a16="http://schemas.microsoft.com/office/drawing/2014/main" id="{7E8D7FA6-9B5D-C2FD-DBCE-73282607F889}"/>
              </a:ext>
            </a:extLst>
          </p:cNvPr>
          <p:cNvSpPr>
            <a:spLocks noGrp="1"/>
          </p:cNvSpPr>
          <p:nvPr>
            <p:ph idx="1"/>
          </p:nvPr>
        </p:nvSpPr>
        <p:spPr>
          <a:xfrm>
            <a:off x="280986" y="1553586"/>
            <a:ext cx="11630025" cy="1403350"/>
          </a:xfrm>
        </p:spPr>
        <p:txBody>
          <a:bodyPr>
            <a:normAutofit/>
          </a:bodyPr>
          <a:lstStyle/>
          <a:p>
            <a:pPr marL="0" indent="0">
              <a:buNone/>
            </a:pPr>
            <a:r>
              <a:rPr lang="en-US" sz="1800" dirty="0" err="1">
                <a:latin typeface="Times New Roman"/>
              </a:rPr>
              <a:t>Camshift</a:t>
            </a:r>
            <a:r>
              <a:rPr lang="en-US" sz="1800" dirty="0">
                <a:latin typeface="Times New Roman"/>
              </a:rPr>
              <a:t> - </a:t>
            </a:r>
            <a:r>
              <a:rPr lang="en-US" sz="1800" dirty="0" err="1">
                <a:latin typeface="Times New Roman"/>
              </a:rPr>
              <a:t>алгоритм</a:t>
            </a:r>
            <a:r>
              <a:rPr lang="en-US" sz="1800" dirty="0">
                <a:latin typeface="Times New Roman"/>
              </a:rPr>
              <a:t>, </a:t>
            </a:r>
            <a:r>
              <a:rPr lang="en-US" sz="1800" dirty="0" err="1">
                <a:latin typeface="Times New Roman"/>
              </a:rPr>
              <a:t>определяющий</a:t>
            </a:r>
            <a:r>
              <a:rPr lang="en-US" sz="1800" dirty="0">
                <a:latin typeface="Times New Roman"/>
              </a:rPr>
              <a:t> </a:t>
            </a:r>
            <a:r>
              <a:rPr lang="en-US" sz="1800" dirty="0" err="1">
                <a:latin typeface="Times New Roman"/>
              </a:rPr>
              <a:t>область</a:t>
            </a:r>
            <a:r>
              <a:rPr lang="en-US" sz="1800" dirty="0">
                <a:latin typeface="Times New Roman"/>
              </a:rPr>
              <a:t> </a:t>
            </a:r>
            <a:r>
              <a:rPr lang="en-US" sz="1800" dirty="0" err="1">
                <a:latin typeface="Times New Roman"/>
              </a:rPr>
              <a:t>на</a:t>
            </a:r>
            <a:r>
              <a:rPr lang="en-US" sz="1800" dirty="0">
                <a:latin typeface="Times New Roman"/>
              </a:rPr>
              <a:t> </a:t>
            </a:r>
            <a:r>
              <a:rPr lang="en-US" sz="1800" dirty="0" err="1">
                <a:latin typeface="Times New Roman"/>
              </a:rPr>
              <a:t>изображении</a:t>
            </a:r>
            <a:r>
              <a:rPr lang="en-US" sz="1800" dirty="0">
                <a:latin typeface="Times New Roman"/>
              </a:rPr>
              <a:t> </a:t>
            </a:r>
            <a:r>
              <a:rPr lang="en-US" sz="1800" dirty="0" err="1">
                <a:latin typeface="Times New Roman"/>
              </a:rPr>
              <a:t>по</a:t>
            </a:r>
            <a:r>
              <a:rPr lang="en-US" sz="1800" dirty="0">
                <a:latin typeface="Times New Roman"/>
              </a:rPr>
              <a:t> </a:t>
            </a:r>
            <a:r>
              <a:rPr lang="en-US" sz="1800" dirty="0" err="1">
                <a:latin typeface="Times New Roman"/>
              </a:rPr>
              <a:t>предварительно</a:t>
            </a:r>
            <a:r>
              <a:rPr lang="en-US" sz="1800" dirty="0">
                <a:latin typeface="Times New Roman"/>
              </a:rPr>
              <a:t> </a:t>
            </a:r>
            <a:r>
              <a:rPr lang="en-US" sz="1800" dirty="0" err="1">
                <a:latin typeface="Times New Roman"/>
              </a:rPr>
              <a:t>вычисленной</a:t>
            </a:r>
            <a:r>
              <a:rPr lang="en-US" sz="1800" dirty="0">
                <a:latin typeface="Times New Roman"/>
              </a:rPr>
              <a:t> </a:t>
            </a:r>
            <a:r>
              <a:rPr lang="en-US" sz="1800" dirty="0" err="1">
                <a:latin typeface="Times New Roman"/>
              </a:rPr>
              <a:t>гистограмме</a:t>
            </a:r>
            <a:r>
              <a:rPr lang="en-US" sz="1800" dirty="0">
                <a:latin typeface="Times New Roman"/>
              </a:rPr>
              <a:t>. </a:t>
            </a:r>
            <a:endParaRPr lang="ru-RU" sz="1800" dirty="0">
              <a:latin typeface="Times New Roman"/>
            </a:endParaRPr>
          </a:p>
          <a:p>
            <a:pPr marL="0" indent="0">
              <a:buNone/>
            </a:pPr>
            <a:r>
              <a:rPr lang="en-US" sz="1800" dirty="0" err="1">
                <a:latin typeface="Times New Roman"/>
              </a:rPr>
              <a:t>Пример</a:t>
            </a:r>
            <a:r>
              <a:rPr lang="en-US" sz="1800" dirty="0">
                <a:latin typeface="Times New Roman"/>
              </a:rPr>
              <a:t> </a:t>
            </a:r>
            <a:r>
              <a:rPr lang="en-US" sz="1800" dirty="0" err="1">
                <a:latin typeface="Times New Roman"/>
              </a:rPr>
              <a:t>работы</a:t>
            </a:r>
            <a:r>
              <a:rPr lang="en-US" sz="1800" dirty="0">
                <a:latin typeface="Times New Roman"/>
              </a:rPr>
              <a:t> </a:t>
            </a:r>
            <a:r>
              <a:rPr lang="en-US" sz="1800" dirty="0" err="1">
                <a:latin typeface="Times New Roman"/>
              </a:rPr>
              <a:t>программы</a:t>
            </a:r>
            <a:endParaRPr lang="ru-RU" sz="1800" dirty="0"/>
          </a:p>
        </p:txBody>
      </p:sp>
      <p:pic>
        <p:nvPicPr>
          <p:cNvPr id="5" name="Picture 3">
            <a:extLst>
              <a:ext uri="{FF2B5EF4-FFF2-40B4-BE49-F238E27FC236}">
                <a16:creationId xmlns:a16="http://schemas.microsoft.com/office/drawing/2014/main" id="{EFC21349-B33E-7C84-7EB2-0F04A4DC28D3}"/>
              </a:ext>
            </a:extLst>
          </p:cNvPr>
          <p:cNvPicPr>
            <a:picLocks noChangeAspect="1"/>
          </p:cNvPicPr>
          <p:nvPr/>
        </p:nvPicPr>
        <p:blipFill>
          <a:blip r:embed="rId3"/>
          <a:stretch>
            <a:fillRect/>
          </a:stretch>
        </p:blipFill>
        <p:spPr>
          <a:xfrm>
            <a:off x="435668" y="2462213"/>
            <a:ext cx="5298382" cy="3919537"/>
          </a:xfrm>
          <a:prstGeom prst="rect">
            <a:avLst/>
          </a:prstGeom>
        </p:spPr>
      </p:pic>
      <p:pic>
        <p:nvPicPr>
          <p:cNvPr id="7" name="Picture 4">
            <a:extLst>
              <a:ext uri="{FF2B5EF4-FFF2-40B4-BE49-F238E27FC236}">
                <a16:creationId xmlns:a16="http://schemas.microsoft.com/office/drawing/2014/main" id="{94BADDD7-817B-4884-76B4-21B258465C4B}"/>
              </a:ext>
            </a:extLst>
          </p:cNvPr>
          <p:cNvPicPr>
            <a:picLocks noChangeAspect="1"/>
          </p:cNvPicPr>
          <p:nvPr/>
        </p:nvPicPr>
        <p:blipFill>
          <a:blip r:embed="rId4"/>
          <a:stretch>
            <a:fillRect/>
          </a:stretch>
        </p:blipFill>
        <p:spPr>
          <a:xfrm>
            <a:off x="5965451" y="2462213"/>
            <a:ext cx="5549753" cy="3919537"/>
          </a:xfrm>
          <a:prstGeom prst="rect">
            <a:avLst/>
          </a:prstGeom>
        </p:spPr>
      </p:pic>
    </p:spTree>
    <p:extLst>
      <p:ext uri="{BB962C8B-B14F-4D97-AF65-F5344CB8AC3E}">
        <p14:creationId xmlns:p14="http://schemas.microsoft.com/office/powerpoint/2010/main" val="6092765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05819367-B1A4-4939-A78A-0EE388DF90DB}"/>
              </a:ext>
            </a:extLst>
          </p:cNvPr>
          <p:cNvSpPr>
            <a:spLocks noGrp="1"/>
          </p:cNvSpPr>
          <p:nvPr>
            <p:ph idx="1"/>
          </p:nvPr>
        </p:nvSpPr>
        <p:spPr/>
        <p:txBody>
          <a:bodyPr/>
          <a:lstStyle/>
          <a:p>
            <a:endParaRPr lang="ru-RU" dirty="0"/>
          </a:p>
        </p:txBody>
      </p:sp>
      <p:pic>
        <p:nvPicPr>
          <p:cNvPr id="4" name="Рисунок 3">
            <a:extLst>
              <a:ext uri="{FF2B5EF4-FFF2-40B4-BE49-F238E27FC236}">
                <a16:creationId xmlns:a16="http://schemas.microsoft.com/office/drawing/2014/main" id="{57C53C2E-46CA-400C-BC4E-8437D9D23761}"/>
              </a:ext>
            </a:extLst>
          </p:cNvPr>
          <p:cNvPicPr>
            <a:picLocks noChangeAspect="1"/>
          </p:cNvPicPr>
          <p:nvPr/>
        </p:nvPicPr>
        <p:blipFill>
          <a:blip r:embed="rId2"/>
          <a:stretch>
            <a:fillRect/>
          </a:stretch>
        </p:blipFill>
        <p:spPr>
          <a:xfrm>
            <a:off x="28575" y="0"/>
            <a:ext cx="12163425" cy="6858000"/>
          </a:xfrm>
          <a:prstGeom prst="rect">
            <a:avLst/>
          </a:prstGeom>
        </p:spPr>
      </p:pic>
      <p:pic>
        <p:nvPicPr>
          <p:cNvPr id="5" name="Рисунок 4">
            <a:extLst>
              <a:ext uri="{FF2B5EF4-FFF2-40B4-BE49-F238E27FC236}">
                <a16:creationId xmlns:a16="http://schemas.microsoft.com/office/drawing/2014/main" id="{71964C12-1970-A161-EA74-D09D4D81FCF8}"/>
              </a:ext>
            </a:extLst>
          </p:cNvPr>
          <p:cNvPicPr>
            <a:picLocks noChangeAspect="1"/>
          </p:cNvPicPr>
          <p:nvPr/>
        </p:nvPicPr>
        <p:blipFill>
          <a:blip r:embed="rId3"/>
          <a:stretch>
            <a:fillRect/>
          </a:stretch>
        </p:blipFill>
        <p:spPr>
          <a:xfrm>
            <a:off x="295275" y="206375"/>
            <a:ext cx="11615738" cy="1160607"/>
          </a:xfrm>
          <a:prstGeom prst="rect">
            <a:avLst/>
          </a:prstGeom>
        </p:spPr>
      </p:pic>
      <p:sp>
        <p:nvSpPr>
          <p:cNvPr id="2" name="Заголовок 1">
            <a:extLst>
              <a:ext uri="{FF2B5EF4-FFF2-40B4-BE49-F238E27FC236}">
                <a16:creationId xmlns:a16="http://schemas.microsoft.com/office/drawing/2014/main" id="{C0F436D3-A985-4F5F-BDE7-EBBC930B2C01}"/>
              </a:ext>
            </a:extLst>
          </p:cNvPr>
          <p:cNvSpPr>
            <a:spLocks noGrp="1"/>
          </p:cNvSpPr>
          <p:nvPr>
            <p:ph type="title"/>
          </p:nvPr>
        </p:nvSpPr>
        <p:spPr>
          <a:xfrm>
            <a:off x="845344" y="123896"/>
            <a:ext cx="10515600" cy="1325563"/>
          </a:xfrm>
        </p:spPr>
        <p:txBody>
          <a:bodyPr/>
          <a:lstStyle/>
          <a:p>
            <a:pPr algn="ctr"/>
            <a:r>
              <a:rPr lang="ru-RU" dirty="0">
                <a:solidFill>
                  <a:schemeClr val="bg1"/>
                </a:solidFill>
              </a:rPr>
              <a:t>Разновидность изображений</a:t>
            </a:r>
          </a:p>
        </p:txBody>
      </p:sp>
    </p:spTree>
    <p:extLst>
      <p:ext uri="{BB962C8B-B14F-4D97-AF65-F5344CB8AC3E}">
        <p14:creationId xmlns:p14="http://schemas.microsoft.com/office/powerpoint/2010/main" val="33331476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4364921B-5EF3-D7AA-AEE8-C63E17430FAB}"/>
              </a:ext>
            </a:extLst>
          </p:cNvPr>
          <p:cNvPicPr>
            <a:picLocks noChangeAspect="1"/>
          </p:cNvPicPr>
          <p:nvPr/>
        </p:nvPicPr>
        <p:blipFill>
          <a:blip r:embed="rId2"/>
          <a:stretch>
            <a:fillRect/>
          </a:stretch>
        </p:blipFill>
        <p:spPr>
          <a:xfrm>
            <a:off x="295275" y="206375"/>
            <a:ext cx="11615738" cy="1160607"/>
          </a:xfrm>
          <a:prstGeom prst="rect">
            <a:avLst/>
          </a:prstGeom>
        </p:spPr>
      </p:pic>
      <p:sp>
        <p:nvSpPr>
          <p:cNvPr id="2" name="Заголовок 1">
            <a:extLst>
              <a:ext uri="{FF2B5EF4-FFF2-40B4-BE49-F238E27FC236}">
                <a16:creationId xmlns:a16="http://schemas.microsoft.com/office/drawing/2014/main" id="{BFEC9A5D-E837-E4B3-2F24-68530C5C6F97}"/>
              </a:ext>
            </a:extLst>
          </p:cNvPr>
          <p:cNvSpPr>
            <a:spLocks noGrp="1"/>
          </p:cNvSpPr>
          <p:nvPr>
            <p:ph type="title"/>
          </p:nvPr>
        </p:nvSpPr>
        <p:spPr>
          <a:xfrm>
            <a:off x="845344" y="206375"/>
            <a:ext cx="10515600" cy="1325563"/>
          </a:xfrm>
        </p:spPr>
        <p:txBody>
          <a:bodyPr/>
          <a:lstStyle/>
          <a:p>
            <a:pPr algn="ctr"/>
            <a:r>
              <a:rPr lang="ru-RU" dirty="0">
                <a:solidFill>
                  <a:schemeClr val="bg1"/>
                </a:solidFill>
              </a:rPr>
              <a:t>Заключение</a:t>
            </a:r>
          </a:p>
        </p:txBody>
      </p:sp>
      <p:sp>
        <p:nvSpPr>
          <p:cNvPr id="3" name="Объект 2">
            <a:extLst>
              <a:ext uri="{FF2B5EF4-FFF2-40B4-BE49-F238E27FC236}">
                <a16:creationId xmlns:a16="http://schemas.microsoft.com/office/drawing/2014/main" id="{1806D395-4169-49E7-26AC-E2F5D61DA47D}"/>
              </a:ext>
            </a:extLst>
          </p:cNvPr>
          <p:cNvSpPr>
            <a:spLocks noGrp="1"/>
          </p:cNvSpPr>
          <p:nvPr>
            <p:ph idx="1"/>
          </p:nvPr>
        </p:nvSpPr>
        <p:spPr/>
        <p:txBody>
          <a:bodyPr>
            <a:normAutofit fontScale="92500" lnSpcReduction="20000"/>
          </a:bodyPr>
          <a:lstStyle/>
          <a:p>
            <a:r>
              <a:rPr lang="ru-RU" dirty="0"/>
              <a:t>Современные технологии, построенные на системах машинного зрения, основательно вошли в нашу жизнь за какое-то десятилетие и прочно заняли свои позиции. Такие технологии встречаются нам практически каждый день. Будь это обследование в поликлинике на аппарате УЗИ, сканер на считывающей ленте в супермаркете, прибор освещения с датчиком движения, который установлен в подъезде вашего дома или комфортный автомобиль со встроенной системой круиз-контроля – все это машинное зрение. В данной области учеными всего мира получены впечатляющие результаты и, что радует, ведутся постоянные разработки. Но фактом остается то, что машинному зрению еще далеко до зрения человека. Поэтому как в дальнейшем будет идти развитие в данной области еще не известно. Опередят ли технологии, построенные на системах машинного зрения, человечество или останутся на том же уровне.</a:t>
            </a:r>
          </a:p>
        </p:txBody>
      </p:sp>
    </p:spTree>
    <p:extLst>
      <p:ext uri="{BB962C8B-B14F-4D97-AF65-F5344CB8AC3E}">
        <p14:creationId xmlns:p14="http://schemas.microsoft.com/office/powerpoint/2010/main" val="13604169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C48ABDEE-BEC5-24D4-CB3F-3EAAD985644B}"/>
              </a:ext>
            </a:extLst>
          </p:cNvPr>
          <p:cNvPicPr>
            <a:picLocks noChangeAspect="1"/>
          </p:cNvPicPr>
          <p:nvPr/>
        </p:nvPicPr>
        <p:blipFill>
          <a:blip r:embed="rId2"/>
          <a:stretch>
            <a:fillRect/>
          </a:stretch>
        </p:blipFill>
        <p:spPr>
          <a:xfrm>
            <a:off x="504825" y="2840687"/>
            <a:ext cx="11615738" cy="1160607"/>
          </a:xfrm>
          <a:prstGeom prst="rect">
            <a:avLst/>
          </a:prstGeom>
        </p:spPr>
      </p:pic>
      <p:sp>
        <p:nvSpPr>
          <p:cNvPr id="2" name="Заголовок 1">
            <a:extLst>
              <a:ext uri="{FF2B5EF4-FFF2-40B4-BE49-F238E27FC236}">
                <a16:creationId xmlns:a16="http://schemas.microsoft.com/office/drawing/2014/main" id="{CC0796BD-96D4-ABB0-48FF-EBBDADF00DFB}"/>
              </a:ext>
            </a:extLst>
          </p:cNvPr>
          <p:cNvSpPr>
            <a:spLocks noGrp="1"/>
          </p:cNvSpPr>
          <p:nvPr>
            <p:ph type="title"/>
          </p:nvPr>
        </p:nvSpPr>
        <p:spPr>
          <a:xfrm>
            <a:off x="1221582" y="2758208"/>
            <a:ext cx="10515600" cy="1325563"/>
          </a:xfrm>
        </p:spPr>
        <p:txBody>
          <a:bodyPr/>
          <a:lstStyle/>
          <a:p>
            <a:pPr algn="ctr"/>
            <a:r>
              <a:rPr lang="ru-RU" dirty="0">
                <a:solidFill>
                  <a:schemeClr val="bg1"/>
                </a:solidFill>
              </a:rPr>
              <a:t>Спасибо за внимание</a:t>
            </a:r>
          </a:p>
        </p:txBody>
      </p:sp>
    </p:spTree>
    <p:extLst>
      <p:ext uri="{BB962C8B-B14F-4D97-AF65-F5344CB8AC3E}">
        <p14:creationId xmlns:p14="http://schemas.microsoft.com/office/powerpoint/2010/main" val="3359538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66ED3F77-8355-4AE7-B56E-58D103D57593}"/>
              </a:ext>
            </a:extLst>
          </p:cNvPr>
          <p:cNvPicPr>
            <a:picLocks noChangeAspect="1"/>
          </p:cNvPicPr>
          <p:nvPr/>
        </p:nvPicPr>
        <p:blipFill>
          <a:blip r:embed="rId2"/>
          <a:stretch>
            <a:fillRect/>
          </a:stretch>
        </p:blipFill>
        <p:spPr>
          <a:xfrm>
            <a:off x="280987" y="228023"/>
            <a:ext cx="11630025" cy="1138959"/>
          </a:xfrm>
          <a:prstGeom prst="rect">
            <a:avLst/>
          </a:prstGeom>
        </p:spPr>
      </p:pic>
      <p:sp>
        <p:nvSpPr>
          <p:cNvPr id="2" name="Заголовок 1">
            <a:extLst>
              <a:ext uri="{FF2B5EF4-FFF2-40B4-BE49-F238E27FC236}">
                <a16:creationId xmlns:a16="http://schemas.microsoft.com/office/drawing/2014/main" id="{8C9BBB77-74E4-49B9-99AD-C837050CF6B8}"/>
              </a:ext>
            </a:extLst>
          </p:cNvPr>
          <p:cNvSpPr>
            <a:spLocks noGrp="1"/>
          </p:cNvSpPr>
          <p:nvPr>
            <p:ph type="title"/>
          </p:nvPr>
        </p:nvSpPr>
        <p:spPr>
          <a:xfrm>
            <a:off x="838200" y="134720"/>
            <a:ext cx="10515600" cy="1325563"/>
          </a:xfrm>
        </p:spPr>
        <p:txBody>
          <a:bodyPr/>
          <a:lstStyle/>
          <a:p>
            <a:pPr algn="ctr"/>
            <a:r>
              <a:rPr lang="ru-RU" dirty="0">
                <a:solidFill>
                  <a:schemeClr val="bg1"/>
                </a:solidFill>
              </a:rPr>
              <a:t>10. Алгоритм YOLO</a:t>
            </a:r>
          </a:p>
        </p:txBody>
      </p:sp>
      <p:pic>
        <p:nvPicPr>
          <p:cNvPr id="5" name="Объект 4" descr="Алгоритм YOLO">
            <a:extLst>
              <a:ext uri="{FF2B5EF4-FFF2-40B4-BE49-F238E27FC236}">
                <a16:creationId xmlns:a16="http://schemas.microsoft.com/office/drawing/2014/main" id="{32D89B24-6B02-4EB9-8458-BF557708107D}"/>
              </a:ext>
            </a:extLs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80987" y="1366982"/>
            <a:ext cx="11630025" cy="5262995"/>
          </a:xfrm>
          <a:prstGeom prst="rect">
            <a:avLst/>
          </a:prstGeom>
          <a:noFill/>
          <a:ln>
            <a:noFill/>
          </a:ln>
        </p:spPr>
      </p:pic>
    </p:spTree>
    <p:extLst>
      <p:ext uri="{BB962C8B-B14F-4D97-AF65-F5344CB8AC3E}">
        <p14:creationId xmlns:p14="http://schemas.microsoft.com/office/powerpoint/2010/main" val="36056012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039707AD-31FC-5D4D-7F37-C4E160FD561E}"/>
              </a:ext>
            </a:extLst>
          </p:cNvPr>
          <p:cNvPicPr>
            <a:picLocks noChangeAspect="1"/>
          </p:cNvPicPr>
          <p:nvPr/>
        </p:nvPicPr>
        <p:blipFill>
          <a:blip r:embed="rId2"/>
          <a:stretch>
            <a:fillRect/>
          </a:stretch>
        </p:blipFill>
        <p:spPr>
          <a:xfrm>
            <a:off x="280987" y="228023"/>
            <a:ext cx="11630025" cy="1138959"/>
          </a:xfrm>
          <a:prstGeom prst="rect">
            <a:avLst/>
          </a:prstGeom>
        </p:spPr>
      </p:pic>
      <p:sp>
        <p:nvSpPr>
          <p:cNvPr id="3" name="Объект 2">
            <a:extLst>
              <a:ext uri="{FF2B5EF4-FFF2-40B4-BE49-F238E27FC236}">
                <a16:creationId xmlns:a16="http://schemas.microsoft.com/office/drawing/2014/main" id="{76C7D676-484A-4361-D1CE-6DA79F496A3F}"/>
              </a:ext>
            </a:extLst>
          </p:cNvPr>
          <p:cNvSpPr>
            <a:spLocks noGrp="1"/>
          </p:cNvSpPr>
          <p:nvPr>
            <p:ph idx="1"/>
          </p:nvPr>
        </p:nvSpPr>
        <p:spPr>
          <a:xfrm>
            <a:off x="280987" y="1827790"/>
            <a:ext cx="11630025" cy="4351338"/>
          </a:xfrm>
        </p:spPr>
        <p:txBody>
          <a:bodyPr/>
          <a:lstStyle/>
          <a:p>
            <a:r>
              <a:rPr lang="ru-RU" dirty="0"/>
              <a:t>Что такое компьютерное зрение</a:t>
            </a:r>
          </a:p>
          <a:p>
            <a:r>
              <a:rPr lang="ru-RU" dirty="0"/>
              <a:t>Зачем нужны алгоритмы и модели компьютерному зрению</a:t>
            </a:r>
          </a:p>
          <a:p>
            <a:r>
              <a:rPr lang="ru-RU" dirty="0"/>
              <a:t>Задачи компьютерного зрения</a:t>
            </a:r>
          </a:p>
          <a:p>
            <a:r>
              <a:rPr lang="ru-RU" dirty="0"/>
              <a:t>Использование сегментации</a:t>
            </a:r>
          </a:p>
          <a:p>
            <a:r>
              <a:rPr lang="ru-RU" dirty="0"/>
              <a:t>Алгоритмы и модели</a:t>
            </a:r>
          </a:p>
          <a:p>
            <a:r>
              <a:rPr lang="ru-RU" dirty="0"/>
              <a:t>Заключение</a:t>
            </a:r>
          </a:p>
        </p:txBody>
      </p:sp>
      <p:sp>
        <p:nvSpPr>
          <p:cNvPr id="2" name="Заголовок 1">
            <a:extLst>
              <a:ext uri="{FF2B5EF4-FFF2-40B4-BE49-F238E27FC236}">
                <a16:creationId xmlns:a16="http://schemas.microsoft.com/office/drawing/2014/main" id="{E402DCED-7A30-360C-A61C-200A45CE100A}"/>
              </a:ext>
            </a:extLst>
          </p:cNvPr>
          <p:cNvSpPr>
            <a:spLocks noGrp="1"/>
          </p:cNvSpPr>
          <p:nvPr>
            <p:ph type="title"/>
          </p:nvPr>
        </p:nvSpPr>
        <p:spPr/>
        <p:txBody>
          <a:bodyPr/>
          <a:lstStyle/>
          <a:p>
            <a:r>
              <a:rPr lang="ru-RU" dirty="0">
                <a:solidFill>
                  <a:schemeClr val="bg1"/>
                </a:solidFill>
              </a:rPr>
              <a:t>Содержание</a:t>
            </a:r>
          </a:p>
        </p:txBody>
      </p:sp>
    </p:spTree>
    <p:extLst>
      <p:ext uri="{BB962C8B-B14F-4D97-AF65-F5344CB8AC3E}">
        <p14:creationId xmlns:p14="http://schemas.microsoft.com/office/powerpoint/2010/main" val="42836112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D3E7DFFB-1E7F-6603-9709-AC2F89A6E771}"/>
              </a:ext>
            </a:extLst>
          </p:cNvPr>
          <p:cNvPicPr>
            <a:picLocks noChangeAspect="1"/>
          </p:cNvPicPr>
          <p:nvPr/>
        </p:nvPicPr>
        <p:blipFill>
          <a:blip r:embed="rId2"/>
          <a:stretch>
            <a:fillRect/>
          </a:stretch>
        </p:blipFill>
        <p:spPr>
          <a:xfrm>
            <a:off x="280987" y="228023"/>
            <a:ext cx="11630025" cy="1138959"/>
          </a:xfrm>
          <a:prstGeom prst="rect">
            <a:avLst/>
          </a:prstGeom>
        </p:spPr>
      </p:pic>
      <p:sp>
        <p:nvSpPr>
          <p:cNvPr id="3" name="Объект 2">
            <a:extLst>
              <a:ext uri="{FF2B5EF4-FFF2-40B4-BE49-F238E27FC236}">
                <a16:creationId xmlns:a16="http://schemas.microsoft.com/office/drawing/2014/main" id="{EB3CEBAB-4789-D23D-C5D7-43F213ED2439}"/>
              </a:ext>
            </a:extLst>
          </p:cNvPr>
          <p:cNvSpPr>
            <a:spLocks noGrp="1"/>
          </p:cNvSpPr>
          <p:nvPr>
            <p:ph idx="1"/>
          </p:nvPr>
        </p:nvSpPr>
        <p:spPr>
          <a:xfrm>
            <a:off x="588168" y="1919577"/>
            <a:ext cx="6593681" cy="4051587"/>
          </a:xfrm>
        </p:spPr>
        <p:txBody>
          <a:bodyPr>
            <a:normAutofit fontScale="92500" lnSpcReduction="10000"/>
          </a:bodyPr>
          <a:lstStyle/>
          <a:p>
            <a:pPr>
              <a:lnSpc>
                <a:spcPct val="120000"/>
              </a:lnSpc>
            </a:pPr>
            <a:r>
              <a:rPr lang="ru-RU" sz="1900" b="0" i="0" dirty="0">
                <a:solidFill>
                  <a:srgbClr val="2F2F2F"/>
                </a:solidFill>
                <a:effectLst/>
                <a:latin typeface="Times New Roman" panose="02020603050405020304" pitchFamily="18" charset="0"/>
                <a:cs typeface="Times New Roman" panose="02020603050405020304" pitchFamily="18" charset="0"/>
              </a:rPr>
              <a:t>Компьютерное зрение (англ. </a:t>
            </a:r>
            <a:r>
              <a:rPr lang="ru-RU" sz="1900" b="0" i="0" dirty="0" err="1">
                <a:solidFill>
                  <a:srgbClr val="2F2F2F"/>
                </a:solidFill>
                <a:effectLst/>
                <a:latin typeface="Times New Roman" panose="02020603050405020304" pitchFamily="18" charset="0"/>
                <a:cs typeface="Times New Roman" panose="02020603050405020304" pitchFamily="18" charset="0"/>
              </a:rPr>
              <a:t>computer</a:t>
            </a:r>
            <a:r>
              <a:rPr lang="ru-RU" sz="1900" b="0" i="0" dirty="0">
                <a:solidFill>
                  <a:srgbClr val="2F2F2F"/>
                </a:solidFill>
                <a:effectLst/>
                <a:latin typeface="Times New Roman" panose="02020603050405020304" pitchFamily="18" charset="0"/>
                <a:cs typeface="Times New Roman" panose="02020603050405020304" pitchFamily="18" charset="0"/>
              </a:rPr>
              <a:t> </a:t>
            </a:r>
            <a:r>
              <a:rPr lang="ru-RU" sz="1900" b="0" i="0" dirty="0" err="1">
                <a:solidFill>
                  <a:srgbClr val="2F2F2F"/>
                </a:solidFill>
                <a:effectLst/>
                <a:latin typeface="Times New Roman" panose="02020603050405020304" pitchFamily="18" charset="0"/>
                <a:cs typeface="Times New Roman" panose="02020603050405020304" pitchFamily="18" charset="0"/>
              </a:rPr>
              <a:t>vision</a:t>
            </a:r>
            <a:r>
              <a:rPr lang="ru-RU" sz="1900" b="0" i="0" dirty="0">
                <a:solidFill>
                  <a:srgbClr val="2F2F2F"/>
                </a:solidFill>
                <a:effectLst/>
                <a:latin typeface="Times New Roman" panose="02020603050405020304" pitchFamily="18" charset="0"/>
                <a:cs typeface="Times New Roman" panose="02020603050405020304" pitchFamily="18" charset="0"/>
              </a:rPr>
              <a:t>, CV) — это область искусственного интеллекта. Способность «видеть» у компьютера появилась благодаря глубокому обучению (англ. </a:t>
            </a:r>
            <a:r>
              <a:rPr lang="ru-RU" sz="1900" b="0" i="0" dirty="0" err="1">
                <a:solidFill>
                  <a:srgbClr val="2F2F2F"/>
                </a:solidFill>
                <a:effectLst/>
                <a:latin typeface="Times New Roman" panose="02020603050405020304" pitchFamily="18" charset="0"/>
                <a:cs typeface="Times New Roman" panose="02020603050405020304" pitchFamily="18" charset="0"/>
              </a:rPr>
              <a:t>deep</a:t>
            </a:r>
            <a:r>
              <a:rPr lang="ru-RU" sz="1900" b="0" i="0" dirty="0">
                <a:solidFill>
                  <a:srgbClr val="2F2F2F"/>
                </a:solidFill>
                <a:effectLst/>
                <a:latin typeface="Times New Roman" panose="02020603050405020304" pitchFamily="18" charset="0"/>
                <a:cs typeface="Times New Roman" panose="02020603050405020304" pitchFamily="18" charset="0"/>
              </a:rPr>
              <a:t> </a:t>
            </a:r>
            <a:r>
              <a:rPr lang="ru-RU" sz="1900" b="0" i="0" dirty="0" err="1">
                <a:solidFill>
                  <a:srgbClr val="2F2F2F"/>
                </a:solidFill>
                <a:effectLst/>
                <a:latin typeface="Times New Roman" panose="02020603050405020304" pitchFamily="18" charset="0"/>
                <a:cs typeface="Times New Roman" panose="02020603050405020304" pitchFamily="18" charset="0"/>
              </a:rPr>
              <a:t>learning</a:t>
            </a:r>
            <a:r>
              <a:rPr lang="ru-RU" sz="1900" b="0" i="0" dirty="0">
                <a:solidFill>
                  <a:srgbClr val="2F2F2F"/>
                </a:solidFill>
                <a:effectLst/>
                <a:latin typeface="Times New Roman" panose="02020603050405020304" pitchFamily="18" charset="0"/>
                <a:cs typeface="Times New Roman" panose="02020603050405020304" pitchFamily="18" charset="0"/>
              </a:rPr>
              <a:t>) — разновидности машинного обучения.</a:t>
            </a:r>
          </a:p>
          <a:p>
            <a:pPr>
              <a:lnSpc>
                <a:spcPct val="120000"/>
              </a:lnSpc>
            </a:pPr>
            <a:endParaRPr lang="ru-RU" sz="1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20000"/>
              </a:lnSpc>
            </a:pPr>
            <a:r>
              <a:rPr lang="ru-RU" sz="1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Модели компьютерного зрения — это подмножество моделей машинного обучения, в них входными данными являются визуальные данные.</a:t>
            </a:r>
          </a:p>
          <a:p>
            <a:pPr>
              <a:lnSpc>
                <a:spcPct val="120000"/>
              </a:lnSpc>
            </a:pPr>
            <a:endParaRPr lang="ru-RU" sz="1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20000"/>
              </a:lnSpc>
            </a:pPr>
            <a:r>
              <a:rPr lang="ru-RU" sz="1900" b="0" i="0" dirty="0">
                <a:solidFill>
                  <a:srgbClr val="2F2F2F"/>
                </a:solidFill>
                <a:effectLst/>
                <a:latin typeface="Times New Roman" panose="02020603050405020304" pitchFamily="18" charset="0"/>
                <a:cs typeface="Times New Roman" panose="02020603050405020304" pitchFamily="18" charset="0"/>
              </a:rPr>
              <a:t>Задача компьютерного зрения — научить компьютер воспринимать изображения как человек. </a:t>
            </a:r>
          </a:p>
          <a:p>
            <a:pPr marL="0" indent="0">
              <a:buNone/>
            </a:pPr>
            <a:endParaRPr lang="ru-RU" dirty="0">
              <a:latin typeface="times" panose="02020603050405020304" pitchFamily="18" charset="0"/>
              <a:cs typeface="times" panose="02020603050405020304" pitchFamily="18" charset="0"/>
            </a:endParaRPr>
          </a:p>
        </p:txBody>
      </p:sp>
      <p:sp>
        <p:nvSpPr>
          <p:cNvPr id="2" name="Заголовок 1">
            <a:extLst>
              <a:ext uri="{FF2B5EF4-FFF2-40B4-BE49-F238E27FC236}">
                <a16:creationId xmlns:a16="http://schemas.microsoft.com/office/drawing/2014/main" id="{B3F7F0D8-A64F-A2B2-B967-EBDBA6E13918}"/>
              </a:ext>
            </a:extLst>
          </p:cNvPr>
          <p:cNvSpPr>
            <a:spLocks noGrp="1"/>
          </p:cNvSpPr>
          <p:nvPr>
            <p:ph type="title"/>
          </p:nvPr>
        </p:nvSpPr>
        <p:spPr>
          <a:xfrm>
            <a:off x="838199" y="131783"/>
            <a:ext cx="10515600" cy="1325563"/>
          </a:xfrm>
        </p:spPr>
        <p:txBody>
          <a:bodyPr/>
          <a:lstStyle/>
          <a:p>
            <a:pPr algn="ctr"/>
            <a:r>
              <a:rPr lang="ru-RU" dirty="0">
                <a:solidFill>
                  <a:schemeClr val="bg1"/>
                </a:solidFill>
              </a:rPr>
              <a:t>Что такое компьютерное зрение</a:t>
            </a:r>
          </a:p>
        </p:txBody>
      </p:sp>
      <p:pic>
        <p:nvPicPr>
          <p:cNvPr id="1026" name="Picture 2">
            <a:extLst>
              <a:ext uri="{FF2B5EF4-FFF2-40B4-BE49-F238E27FC236}">
                <a16:creationId xmlns:a16="http://schemas.microsoft.com/office/drawing/2014/main" id="{51355065-3D73-9BD9-A9D7-C6C68F8F95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7650" y="3984894"/>
            <a:ext cx="4021931" cy="26450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AA5A5CD-D135-DCB0-4A52-BB7CF364CC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7650" y="1578553"/>
            <a:ext cx="4021931" cy="2366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9692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26C3EE5D-EF46-7A9F-061A-6D900E1328FE}"/>
              </a:ext>
            </a:extLst>
          </p:cNvPr>
          <p:cNvPicPr>
            <a:picLocks noChangeAspect="1"/>
          </p:cNvPicPr>
          <p:nvPr/>
        </p:nvPicPr>
        <p:blipFill>
          <a:blip r:embed="rId2"/>
          <a:stretch>
            <a:fillRect/>
          </a:stretch>
        </p:blipFill>
        <p:spPr>
          <a:xfrm>
            <a:off x="280987" y="228023"/>
            <a:ext cx="11630025" cy="1138959"/>
          </a:xfrm>
          <a:prstGeom prst="rect">
            <a:avLst/>
          </a:prstGeom>
        </p:spPr>
      </p:pic>
      <p:sp>
        <p:nvSpPr>
          <p:cNvPr id="3" name="Объект 2">
            <a:extLst>
              <a:ext uri="{FF2B5EF4-FFF2-40B4-BE49-F238E27FC236}">
                <a16:creationId xmlns:a16="http://schemas.microsoft.com/office/drawing/2014/main" id="{38A1B68A-6DDC-3464-CFB1-882360E770A2}"/>
              </a:ext>
            </a:extLst>
          </p:cNvPr>
          <p:cNvSpPr>
            <a:spLocks noGrp="1"/>
          </p:cNvSpPr>
          <p:nvPr>
            <p:ph idx="1"/>
          </p:nvPr>
        </p:nvSpPr>
        <p:spPr>
          <a:xfrm>
            <a:off x="280988" y="1597602"/>
            <a:ext cx="11501438" cy="2765425"/>
          </a:xfrm>
        </p:spPr>
        <p:txBody>
          <a:bodyPr>
            <a:normAutofit/>
          </a:bodyPr>
          <a:lstStyle/>
          <a:p>
            <a:pPr marL="0" indent="0">
              <a:buNone/>
            </a:pPr>
            <a:r>
              <a:rPr lang="ru-RU" sz="1800" dirty="0">
                <a:solidFill>
                  <a:srgbClr val="2F2F2F"/>
                </a:solidFill>
                <a:latin typeface="Times New Roman" panose="02020603050405020304" pitchFamily="18" charset="0"/>
                <a:cs typeface="Times New Roman" panose="02020603050405020304" pitchFamily="18" charset="0"/>
              </a:rPr>
              <a:t>М</a:t>
            </a:r>
            <a:r>
              <a:rPr lang="ru-RU" sz="1800" b="0" i="0" dirty="0">
                <a:solidFill>
                  <a:srgbClr val="2F2F2F"/>
                </a:solidFill>
                <a:effectLst/>
                <a:latin typeface="Times New Roman" panose="02020603050405020304" pitchFamily="18" charset="0"/>
                <a:cs typeface="Times New Roman" panose="02020603050405020304" pitchFamily="18" charset="0"/>
              </a:rPr>
              <a:t>ашине не хватает рецептивного поля — способности обрабатывать </a:t>
            </a:r>
            <a:r>
              <a:rPr lang="ru-RU" sz="1800" b="0" i="0" dirty="0" err="1">
                <a:solidFill>
                  <a:srgbClr val="2F2F2F"/>
                </a:solidFill>
                <a:effectLst/>
                <a:latin typeface="Times New Roman" panose="02020603050405020304" pitchFamily="18" charset="0"/>
                <a:cs typeface="Times New Roman" panose="02020603050405020304" pitchFamily="18" charset="0"/>
              </a:rPr>
              <a:t>бо́льшую</a:t>
            </a:r>
            <a:r>
              <a:rPr lang="ru-RU" sz="1800" b="0" i="0" dirty="0">
                <a:solidFill>
                  <a:srgbClr val="2F2F2F"/>
                </a:solidFill>
                <a:effectLst/>
                <a:latin typeface="Times New Roman" panose="02020603050405020304" pitchFamily="18" charset="0"/>
                <a:cs typeface="Times New Roman" panose="02020603050405020304" pitchFamily="18" charset="0"/>
              </a:rPr>
              <a:t> область целиком и оперировать высокоуровневыми признаками.</a:t>
            </a:r>
            <a:br>
              <a:rPr lang="ru-RU" sz="1800" dirty="0">
                <a:latin typeface="Times New Roman" panose="02020603050405020304" pitchFamily="18" charset="0"/>
                <a:cs typeface="Times New Roman" panose="02020603050405020304" pitchFamily="18" charset="0"/>
              </a:rPr>
            </a:br>
            <a:br>
              <a:rPr lang="ru-RU" sz="1800" dirty="0">
                <a:latin typeface="Times New Roman" panose="02020603050405020304" pitchFamily="18" charset="0"/>
                <a:cs typeface="Times New Roman" panose="02020603050405020304" pitchFamily="18" charset="0"/>
              </a:rPr>
            </a:br>
            <a:r>
              <a:rPr lang="ru-RU" sz="1800" b="0" i="0" dirty="0">
                <a:solidFill>
                  <a:srgbClr val="2F2F2F"/>
                </a:solidFill>
                <a:effectLst/>
                <a:latin typeface="Times New Roman" panose="02020603050405020304" pitchFamily="18" charset="0"/>
                <a:cs typeface="Times New Roman" panose="02020603050405020304" pitchFamily="18" charset="0"/>
              </a:rPr>
              <a:t>Чтобы научиться это делать, компьютер должен распознать характеристики предмета: его границы (горизонтальные и вертикальные линии), цвет, текстуру, градиенты, которые складываются из пикселей и помогают классифицировать изображение.</a:t>
            </a:r>
            <a:br>
              <a:rPr lang="ru-RU" sz="1800" dirty="0">
                <a:latin typeface="Times New Roman" panose="02020603050405020304" pitchFamily="18" charset="0"/>
                <a:cs typeface="Times New Roman" panose="02020603050405020304" pitchFamily="18" charset="0"/>
              </a:rPr>
            </a:br>
            <a:br>
              <a:rPr lang="ru-RU" sz="1800" dirty="0">
                <a:latin typeface="Times New Roman" panose="02020603050405020304" pitchFamily="18" charset="0"/>
                <a:cs typeface="Times New Roman" panose="02020603050405020304" pitchFamily="18" charset="0"/>
              </a:rPr>
            </a:br>
            <a:r>
              <a:rPr lang="ru-RU" sz="1800" b="0" i="0" dirty="0">
                <a:solidFill>
                  <a:srgbClr val="2F2F2F"/>
                </a:solidFill>
                <a:effectLst/>
                <a:latin typeface="Times New Roman" panose="02020603050405020304" pitchFamily="18" charset="0"/>
                <a:cs typeface="Times New Roman" panose="02020603050405020304" pitchFamily="18" charset="0"/>
              </a:rPr>
              <a:t>В начале 2000-х учёные пытались определять и заносить признаки вручную, отсюда появилось название </a:t>
            </a:r>
            <a:r>
              <a:rPr lang="ru-RU" sz="1800" b="0" i="0" dirty="0" err="1">
                <a:solidFill>
                  <a:srgbClr val="2F2F2F"/>
                </a:solidFill>
                <a:effectLst/>
                <a:latin typeface="Times New Roman" panose="02020603050405020304" pitchFamily="18" charset="0"/>
                <a:cs typeface="Times New Roman" panose="02020603050405020304" pitchFamily="18" charset="0"/>
              </a:rPr>
              <a:t>hand-crafted</a:t>
            </a:r>
            <a:r>
              <a:rPr lang="ru-RU" sz="1800" b="0" i="0" dirty="0">
                <a:solidFill>
                  <a:srgbClr val="2F2F2F"/>
                </a:solidFill>
                <a:effectLst/>
                <a:latin typeface="Times New Roman" panose="02020603050405020304" pitchFamily="18" charset="0"/>
                <a:cs typeface="Times New Roman" panose="02020603050405020304" pitchFamily="18" charset="0"/>
              </a:rPr>
              <a:t> </a:t>
            </a:r>
            <a:r>
              <a:rPr lang="ru-RU" sz="1800" b="0" i="0" dirty="0" err="1">
                <a:solidFill>
                  <a:srgbClr val="2F2F2F"/>
                </a:solidFill>
                <a:effectLst/>
                <a:latin typeface="Times New Roman" panose="02020603050405020304" pitchFamily="18" charset="0"/>
                <a:cs typeface="Times New Roman" panose="02020603050405020304" pitchFamily="18" charset="0"/>
              </a:rPr>
              <a:t>features</a:t>
            </a:r>
            <a:r>
              <a:rPr lang="ru-RU" sz="1800" b="0" i="0" dirty="0">
                <a:solidFill>
                  <a:srgbClr val="2F2F2F"/>
                </a:solidFill>
                <a:effectLst/>
                <a:latin typeface="Times New Roman" panose="02020603050405020304" pitchFamily="18" charset="0"/>
                <a:cs typeface="Times New Roman" panose="02020603050405020304" pitchFamily="18" charset="0"/>
              </a:rPr>
              <a:t>. Это трудоёмкий процесс, поэтому к нему догадались подключить нейросети: они обучаемы, а значит, им можно показать, как находить закономерности.</a:t>
            </a:r>
            <a:endParaRPr lang="ru-RU" sz="1800" dirty="0">
              <a:latin typeface="Times New Roman" panose="02020603050405020304" pitchFamily="18" charset="0"/>
              <a:cs typeface="Times New Roman" panose="02020603050405020304" pitchFamily="18" charset="0"/>
            </a:endParaRPr>
          </a:p>
        </p:txBody>
      </p:sp>
      <p:pic>
        <p:nvPicPr>
          <p:cNvPr id="6" name="Рисунок 5">
            <a:extLst>
              <a:ext uri="{FF2B5EF4-FFF2-40B4-BE49-F238E27FC236}">
                <a16:creationId xmlns:a16="http://schemas.microsoft.com/office/drawing/2014/main" id="{EE5C46C5-2E34-69D5-34AE-D9B46783F9A5}"/>
              </a:ext>
            </a:extLst>
          </p:cNvPr>
          <p:cNvPicPr>
            <a:picLocks noChangeAspect="1"/>
          </p:cNvPicPr>
          <p:nvPr/>
        </p:nvPicPr>
        <p:blipFill>
          <a:blip r:embed="rId3"/>
          <a:stretch>
            <a:fillRect/>
          </a:stretch>
        </p:blipFill>
        <p:spPr>
          <a:xfrm>
            <a:off x="1485900" y="4363027"/>
            <a:ext cx="8782050" cy="2266950"/>
          </a:xfrm>
          <a:prstGeom prst="rect">
            <a:avLst/>
          </a:prstGeom>
        </p:spPr>
      </p:pic>
      <p:sp>
        <p:nvSpPr>
          <p:cNvPr id="7" name="Объект 2">
            <a:extLst>
              <a:ext uri="{FF2B5EF4-FFF2-40B4-BE49-F238E27FC236}">
                <a16:creationId xmlns:a16="http://schemas.microsoft.com/office/drawing/2014/main" id="{6C3DAA31-AA7D-2EF0-60AF-A5F181D4BC40}"/>
              </a:ext>
            </a:extLst>
          </p:cNvPr>
          <p:cNvSpPr txBox="1">
            <a:spLocks/>
          </p:cNvSpPr>
          <p:nvPr/>
        </p:nvSpPr>
        <p:spPr>
          <a:xfrm>
            <a:off x="695326" y="442912"/>
            <a:ext cx="10672762" cy="11533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ru-RU" sz="4400" dirty="0">
                <a:solidFill>
                  <a:schemeClr val="bg1"/>
                </a:solidFill>
                <a:latin typeface="+mj-lt"/>
              </a:rPr>
              <a:t>Чего не хватает компьютерному зрению</a:t>
            </a:r>
          </a:p>
        </p:txBody>
      </p:sp>
    </p:spTree>
    <p:extLst>
      <p:ext uri="{BB962C8B-B14F-4D97-AF65-F5344CB8AC3E}">
        <p14:creationId xmlns:p14="http://schemas.microsoft.com/office/powerpoint/2010/main" val="23312257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75336B0E-D466-F8E9-F18E-4E3E6A457BE6}"/>
              </a:ext>
            </a:extLst>
          </p:cNvPr>
          <p:cNvSpPr>
            <a:spLocks noGrp="1"/>
          </p:cNvSpPr>
          <p:nvPr>
            <p:ph idx="1"/>
          </p:nvPr>
        </p:nvSpPr>
        <p:spPr>
          <a:xfrm>
            <a:off x="280986" y="1657687"/>
            <a:ext cx="5815012" cy="2409488"/>
          </a:xfrm>
        </p:spPr>
        <p:txBody>
          <a:bodyPr>
            <a:normAutofit fontScale="62500" lnSpcReduction="20000"/>
          </a:bodyPr>
          <a:lstStyle/>
          <a:p>
            <a:pPr marL="0" indent="0">
              <a:buNone/>
            </a:pPr>
            <a:r>
              <a:rPr lang="ru-RU" b="1" i="0" dirty="0">
                <a:solidFill>
                  <a:srgbClr val="2F2F2F"/>
                </a:solidFill>
                <a:effectLst/>
                <a:latin typeface="Times New Roman" panose="02020603050405020304" pitchFamily="18" charset="0"/>
                <a:cs typeface="Times New Roman" panose="02020603050405020304" pitchFamily="18" charset="0"/>
              </a:rPr>
              <a:t>1. Классификация</a:t>
            </a:r>
            <a:r>
              <a:rPr lang="ru-RU" b="0" i="0" dirty="0">
                <a:solidFill>
                  <a:srgbClr val="2F2F2F"/>
                </a:solidFill>
                <a:effectLst/>
                <a:latin typeface="Times New Roman" panose="02020603050405020304" pitchFamily="18" charset="0"/>
                <a:cs typeface="Times New Roman" panose="02020603050405020304" pitchFamily="18" charset="0"/>
              </a:rPr>
              <a:t>, когда объекту присваивается определённый класс. Простыми словами, нейросеть определяет его в одну из групп, которую знает: человек, скамейка, чемодан.</a:t>
            </a:r>
            <a:br>
              <a:rPr lang="ru-RU" dirty="0">
                <a:latin typeface="Times New Roman" panose="02020603050405020304" pitchFamily="18" charset="0"/>
                <a:cs typeface="Times New Roman" panose="02020603050405020304" pitchFamily="18" charset="0"/>
              </a:rPr>
            </a:br>
            <a:br>
              <a:rPr lang="ru-RU" dirty="0">
                <a:latin typeface="Times New Roman" panose="02020603050405020304" pitchFamily="18" charset="0"/>
                <a:cs typeface="Times New Roman" panose="02020603050405020304" pitchFamily="18" charset="0"/>
              </a:rPr>
            </a:br>
            <a:br>
              <a:rPr lang="ru-RU" dirty="0">
                <a:latin typeface="Times New Roman" panose="02020603050405020304" pitchFamily="18" charset="0"/>
                <a:cs typeface="Times New Roman" panose="02020603050405020304" pitchFamily="18" charset="0"/>
              </a:rPr>
            </a:br>
            <a:br>
              <a:rPr lang="ru-RU" dirty="0">
                <a:latin typeface="Times New Roman" panose="02020603050405020304" pitchFamily="18" charset="0"/>
                <a:cs typeface="Times New Roman" panose="02020603050405020304" pitchFamily="18" charset="0"/>
              </a:rPr>
            </a:br>
            <a:r>
              <a:rPr lang="ru-RU" b="1" i="0" dirty="0">
                <a:solidFill>
                  <a:srgbClr val="2F2F2F"/>
                </a:solidFill>
                <a:effectLst/>
                <a:latin typeface="Times New Roman" panose="02020603050405020304" pitchFamily="18" charset="0"/>
                <a:cs typeface="Times New Roman" panose="02020603050405020304" pitchFamily="18" charset="0"/>
              </a:rPr>
              <a:t>3. Детектирование.</a:t>
            </a:r>
            <a:r>
              <a:rPr lang="ru-RU" b="0" i="0" dirty="0">
                <a:solidFill>
                  <a:srgbClr val="2F2F2F"/>
                </a:solidFill>
                <a:effectLst/>
                <a:latin typeface="Times New Roman" panose="02020603050405020304" pitchFamily="18" charset="0"/>
                <a:cs typeface="Times New Roman" panose="02020603050405020304" pitchFamily="18" charset="0"/>
              </a:rPr>
              <a:t> Например, можно обнаружить в метро забытую вещь в режиме реального времени. Компьютер проведёт локализацию и классифицирует его.</a:t>
            </a:r>
            <a:br>
              <a:rPr lang="ru-RU" dirty="0">
                <a:latin typeface="Times New Roman" panose="02020603050405020304" pitchFamily="18" charset="0"/>
                <a:cs typeface="Times New Roman" panose="02020603050405020304" pitchFamily="18" charset="0"/>
              </a:rPr>
            </a:br>
            <a:endParaRPr lang="ru-RU"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id="{F6A4485A-1459-7958-1BE7-572FA13A74D2}"/>
              </a:ext>
            </a:extLst>
          </p:cNvPr>
          <p:cNvPicPr>
            <a:picLocks noChangeAspect="1"/>
          </p:cNvPicPr>
          <p:nvPr/>
        </p:nvPicPr>
        <p:blipFill>
          <a:blip r:embed="rId2"/>
          <a:stretch>
            <a:fillRect/>
          </a:stretch>
        </p:blipFill>
        <p:spPr>
          <a:xfrm>
            <a:off x="280987" y="228023"/>
            <a:ext cx="11630025" cy="1138959"/>
          </a:xfrm>
          <a:prstGeom prst="rect">
            <a:avLst/>
          </a:prstGeom>
        </p:spPr>
      </p:pic>
      <p:sp>
        <p:nvSpPr>
          <p:cNvPr id="2" name="Заголовок 1">
            <a:extLst>
              <a:ext uri="{FF2B5EF4-FFF2-40B4-BE49-F238E27FC236}">
                <a16:creationId xmlns:a16="http://schemas.microsoft.com/office/drawing/2014/main" id="{E2EB7ADF-5397-0025-7DC4-FC88F7F9E56C}"/>
              </a:ext>
            </a:extLst>
          </p:cNvPr>
          <p:cNvSpPr>
            <a:spLocks noGrp="1"/>
          </p:cNvSpPr>
          <p:nvPr>
            <p:ph type="title"/>
          </p:nvPr>
        </p:nvSpPr>
        <p:spPr>
          <a:xfrm>
            <a:off x="838199" y="370680"/>
            <a:ext cx="10515600" cy="1325563"/>
          </a:xfrm>
        </p:spPr>
        <p:txBody>
          <a:bodyPr/>
          <a:lstStyle/>
          <a:p>
            <a:pPr algn="ctr"/>
            <a:r>
              <a:rPr lang="ru-RU" i="0" dirty="0">
                <a:solidFill>
                  <a:schemeClr val="bg1"/>
                </a:solidFill>
                <a:effectLst/>
                <a:latin typeface="Times New Roman" panose="02020603050405020304" pitchFamily="18" charset="0"/>
                <a:cs typeface="Times New Roman" panose="02020603050405020304" pitchFamily="18" charset="0"/>
              </a:rPr>
              <a:t>Задачи компьютерного зрения</a:t>
            </a:r>
            <a:br>
              <a:rPr lang="ru-RU" b="1" i="0" dirty="0">
                <a:solidFill>
                  <a:srgbClr val="2F2F2F"/>
                </a:solidFill>
                <a:effectLst/>
                <a:latin typeface="YS Text"/>
              </a:rPr>
            </a:br>
            <a:endParaRPr lang="ru-RU" dirty="0"/>
          </a:p>
        </p:txBody>
      </p:sp>
      <p:sp>
        <p:nvSpPr>
          <p:cNvPr id="5" name="Объект 2">
            <a:extLst>
              <a:ext uri="{FF2B5EF4-FFF2-40B4-BE49-F238E27FC236}">
                <a16:creationId xmlns:a16="http://schemas.microsoft.com/office/drawing/2014/main" id="{C4A11657-4CA9-3892-64A0-727BEA4943B3}"/>
              </a:ext>
            </a:extLst>
          </p:cNvPr>
          <p:cNvSpPr txBox="1">
            <a:spLocks/>
          </p:cNvSpPr>
          <p:nvPr/>
        </p:nvSpPr>
        <p:spPr>
          <a:xfrm>
            <a:off x="6095999" y="1657686"/>
            <a:ext cx="5815012" cy="2599989"/>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b="1" dirty="0">
                <a:solidFill>
                  <a:srgbClr val="2F2F2F"/>
                </a:solidFill>
                <a:latin typeface="Times New Roman" panose="02020603050405020304" pitchFamily="18" charset="0"/>
                <a:cs typeface="Times New Roman" panose="02020603050405020304" pitchFamily="18" charset="0"/>
              </a:rPr>
              <a:t>2. Локализация</a:t>
            </a:r>
            <a:r>
              <a:rPr lang="ru-RU" dirty="0">
                <a:solidFill>
                  <a:srgbClr val="2F2F2F"/>
                </a:solidFill>
                <a:latin typeface="Times New Roman" panose="02020603050405020304" pitchFamily="18" charset="0"/>
                <a:cs typeface="Times New Roman" panose="02020603050405020304" pitchFamily="18" charset="0"/>
              </a:rPr>
              <a:t>, то есть определение местоположения объекта.</a:t>
            </a:r>
            <a:br>
              <a:rPr lang="ru-RU" dirty="0">
                <a:latin typeface="Times New Roman" panose="02020603050405020304" pitchFamily="18" charset="0"/>
                <a:cs typeface="Times New Roman" panose="02020603050405020304" pitchFamily="18" charset="0"/>
              </a:rPr>
            </a:br>
            <a:br>
              <a:rPr lang="ru-RU" dirty="0">
                <a:latin typeface="Times New Roman" panose="02020603050405020304" pitchFamily="18" charset="0"/>
                <a:cs typeface="Times New Roman" panose="02020603050405020304" pitchFamily="18" charset="0"/>
              </a:rPr>
            </a:br>
            <a:r>
              <a:rPr lang="ru-RU" b="1" dirty="0">
                <a:solidFill>
                  <a:srgbClr val="2F2F2F"/>
                </a:solidFill>
                <a:latin typeface="Times New Roman" panose="02020603050405020304" pitchFamily="18" charset="0"/>
                <a:cs typeface="Times New Roman" panose="02020603050405020304" pitchFamily="18" charset="0"/>
              </a:rPr>
              <a:t>4. Сегментация </a:t>
            </a:r>
            <a:r>
              <a:rPr lang="ru-RU" dirty="0">
                <a:solidFill>
                  <a:srgbClr val="2F2F2F"/>
                </a:solidFill>
                <a:latin typeface="Times New Roman" panose="02020603050405020304" pitchFamily="18" charset="0"/>
                <a:cs typeface="Times New Roman" panose="02020603050405020304" pitchFamily="18" charset="0"/>
              </a:rPr>
              <a:t>делится на два вида. Первый — семантическая сегментация, которая отделяет изображения от фона и позволяет накладывать на них маски. Ей удастся разделить объекты на классы и выделить масками разного цвета: котов — красной, а собак — зелёной. Другой пример — размытый фон позади человека. На шаг впереди сегментация объектов. Котов и собак она распределит по классам, но вдобавок покажет, что они отличаются, и выделит их как разные объекты: собака № 1 и собака № 2.</a:t>
            </a:r>
            <a:endParaRPr lang="ru-RU" dirty="0">
              <a:latin typeface="Times New Roman" panose="02020603050405020304" pitchFamily="18" charset="0"/>
              <a:cs typeface="Times New Roman" panose="02020603050405020304" pitchFamily="18" charset="0"/>
            </a:endParaRPr>
          </a:p>
        </p:txBody>
      </p:sp>
      <p:pic>
        <p:nvPicPr>
          <p:cNvPr id="2052" name="Picture 4">
            <a:extLst>
              <a:ext uri="{FF2B5EF4-FFF2-40B4-BE49-F238E27FC236}">
                <a16:creationId xmlns:a16="http://schemas.microsoft.com/office/drawing/2014/main" id="{3B37FC21-A620-C78A-8995-D489CD7660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619249"/>
            <a:ext cx="12192000" cy="3721100"/>
          </a:xfrm>
          <a:prstGeom prst="rect">
            <a:avLst/>
          </a:prstGeom>
          <a:noFill/>
          <a:extLst>
            <a:ext uri="{909E8E84-426E-40DD-AFC4-6F175D3DCCD1}">
              <a14:hiddenFill xmlns:a14="http://schemas.microsoft.com/office/drawing/2010/main">
                <a:solidFill>
                  <a:srgbClr val="FFFFFF"/>
                </a:solidFill>
              </a14:hiddenFill>
            </a:ext>
          </a:extLst>
        </p:spPr>
      </p:pic>
      <p:pic>
        <p:nvPicPr>
          <p:cNvPr id="9" name="Рисунок 8">
            <a:extLst>
              <a:ext uri="{FF2B5EF4-FFF2-40B4-BE49-F238E27FC236}">
                <a16:creationId xmlns:a16="http://schemas.microsoft.com/office/drawing/2014/main" id="{5C76CBAD-0035-2607-2E1F-FC88A5820D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9789" y="4257675"/>
            <a:ext cx="8518552" cy="2599988"/>
          </a:xfrm>
          <a:prstGeom prst="rect">
            <a:avLst/>
          </a:prstGeom>
        </p:spPr>
      </p:pic>
    </p:spTree>
    <p:extLst>
      <p:ext uri="{BB962C8B-B14F-4D97-AF65-F5344CB8AC3E}">
        <p14:creationId xmlns:p14="http://schemas.microsoft.com/office/powerpoint/2010/main" val="11413770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3FA8DFCD-82B5-319F-C717-F9CC6CC2E1A3}"/>
              </a:ext>
            </a:extLst>
          </p:cNvPr>
          <p:cNvPicPr>
            <a:picLocks noChangeAspect="1"/>
          </p:cNvPicPr>
          <p:nvPr/>
        </p:nvPicPr>
        <p:blipFill>
          <a:blip r:embed="rId2"/>
          <a:stretch>
            <a:fillRect/>
          </a:stretch>
        </p:blipFill>
        <p:spPr>
          <a:xfrm>
            <a:off x="280987" y="228023"/>
            <a:ext cx="11630025" cy="1138959"/>
          </a:xfrm>
          <a:prstGeom prst="rect">
            <a:avLst/>
          </a:prstGeom>
        </p:spPr>
      </p:pic>
      <p:sp>
        <p:nvSpPr>
          <p:cNvPr id="2" name="Заголовок 1">
            <a:extLst>
              <a:ext uri="{FF2B5EF4-FFF2-40B4-BE49-F238E27FC236}">
                <a16:creationId xmlns:a16="http://schemas.microsoft.com/office/drawing/2014/main" id="{338AAC33-6324-6972-6DD8-4232FB7C8336}"/>
              </a:ext>
            </a:extLst>
          </p:cNvPr>
          <p:cNvSpPr>
            <a:spLocks noGrp="1"/>
          </p:cNvSpPr>
          <p:nvPr>
            <p:ph type="title"/>
          </p:nvPr>
        </p:nvSpPr>
        <p:spPr>
          <a:xfrm>
            <a:off x="838199" y="134720"/>
            <a:ext cx="10515600" cy="1325563"/>
          </a:xfrm>
        </p:spPr>
        <p:txBody>
          <a:bodyPr/>
          <a:lstStyle/>
          <a:p>
            <a:pPr algn="ctr"/>
            <a:r>
              <a:rPr lang="ru-RU" dirty="0">
                <a:solidFill>
                  <a:schemeClr val="bg1"/>
                </a:solidFill>
              </a:rPr>
              <a:t>Сегментация</a:t>
            </a:r>
          </a:p>
        </p:txBody>
      </p:sp>
      <p:sp>
        <p:nvSpPr>
          <p:cNvPr id="3" name="Объект 2">
            <a:extLst>
              <a:ext uri="{FF2B5EF4-FFF2-40B4-BE49-F238E27FC236}">
                <a16:creationId xmlns:a16="http://schemas.microsoft.com/office/drawing/2014/main" id="{477DABBC-4260-EF85-E645-0FA646600010}"/>
              </a:ext>
            </a:extLst>
          </p:cNvPr>
          <p:cNvSpPr>
            <a:spLocks noGrp="1"/>
          </p:cNvSpPr>
          <p:nvPr>
            <p:ph idx="1"/>
          </p:nvPr>
        </p:nvSpPr>
        <p:spPr>
          <a:xfrm>
            <a:off x="838199" y="1460283"/>
            <a:ext cx="10515600" cy="4351338"/>
          </a:xfrm>
        </p:spPr>
        <p:txBody>
          <a:bodyPr/>
          <a:lstStyle/>
          <a:p>
            <a:pPr marL="0" indent="0">
              <a:buNone/>
            </a:pPr>
            <a:r>
              <a:rPr lang="ru-RU" sz="1800" dirty="0">
                <a:effectLst/>
                <a:latin typeface="Times New Roman" panose="02020603050405020304" pitchFamily="18" charset="0"/>
                <a:ea typeface="Calibri" panose="020F0502020204030204" pitchFamily="34" charset="0"/>
              </a:rPr>
              <a:t>Целью сегментации считается облегчение либо изменение представления визуального изображения, для того чтобы его было легче и еще проще рассматривать. Сегментация изображений нередкого применяется с целью того, чтобы определить предметы и границы (линии, кривые, и т. д.) в изображениях. Наиболее конкретно, сегментация изображений — это процедура присвоения таких меток каждому пикселю изображения, что пиксели с одинаковыми метками обладают общими визуальными особенностями. В итоге сегментации изображения возникает множество сегментов, которые совместно покрывают целиком изображение, или множество контуров, выделенных из изображения. Все пиксели в секторе схожи по некоторым чертам или вычисленным свойствам, к примеру, по цвету, яркости либо текстуре. Примыкающие элементы существенно различаются по данным характеристикам. </a:t>
            </a:r>
            <a:endParaRPr lang="ru-RU" dirty="0"/>
          </a:p>
        </p:txBody>
      </p:sp>
      <p:pic>
        <p:nvPicPr>
          <p:cNvPr id="6" name="Рисунок 5">
            <a:extLst>
              <a:ext uri="{FF2B5EF4-FFF2-40B4-BE49-F238E27FC236}">
                <a16:creationId xmlns:a16="http://schemas.microsoft.com/office/drawing/2014/main" id="{DEC9C7E3-0334-5229-DCBE-212804051A8F}"/>
              </a:ext>
            </a:extLst>
          </p:cNvPr>
          <p:cNvPicPr>
            <a:picLocks noChangeAspect="1"/>
          </p:cNvPicPr>
          <p:nvPr/>
        </p:nvPicPr>
        <p:blipFill>
          <a:blip r:embed="rId3"/>
          <a:stretch>
            <a:fillRect/>
          </a:stretch>
        </p:blipFill>
        <p:spPr>
          <a:xfrm>
            <a:off x="2881312" y="3949490"/>
            <a:ext cx="6748463" cy="2680487"/>
          </a:xfrm>
          <a:prstGeom prst="rect">
            <a:avLst/>
          </a:prstGeom>
        </p:spPr>
      </p:pic>
    </p:spTree>
    <p:extLst>
      <p:ext uri="{BB962C8B-B14F-4D97-AF65-F5344CB8AC3E}">
        <p14:creationId xmlns:p14="http://schemas.microsoft.com/office/powerpoint/2010/main" val="36694228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2526CFC2-3414-E5D9-8A61-E5E9CE7CB23F}"/>
              </a:ext>
            </a:extLst>
          </p:cNvPr>
          <p:cNvPicPr>
            <a:picLocks noChangeAspect="1"/>
          </p:cNvPicPr>
          <p:nvPr/>
        </p:nvPicPr>
        <p:blipFill>
          <a:blip r:embed="rId2"/>
          <a:stretch>
            <a:fillRect/>
          </a:stretch>
        </p:blipFill>
        <p:spPr>
          <a:xfrm>
            <a:off x="280987" y="228023"/>
            <a:ext cx="11630025" cy="1138959"/>
          </a:xfrm>
          <a:prstGeom prst="rect">
            <a:avLst/>
          </a:prstGeom>
        </p:spPr>
      </p:pic>
      <p:sp>
        <p:nvSpPr>
          <p:cNvPr id="2" name="Заголовок 1">
            <a:extLst>
              <a:ext uri="{FF2B5EF4-FFF2-40B4-BE49-F238E27FC236}">
                <a16:creationId xmlns:a16="http://schemas.microsoft.com/office/drawing/2014/main" id="{9E96A739-3F28-08E6-C036-7BE2B7E85D9C}"/>
              </a:ext>
            </a:extLst>
          </p:cNvPr>
          <p:cNvSpPr>
            <a:spLocks noGrp="1"/>
          </p:cNvSpPr>
          <p:nvPr>
            <p:ph type="title"/>
          </p:nvPr>
        </p:nvSpPr>
        <p:spPr>
          <a:xfrm>
            <a:off x="838200" y="365126"/>
            <a:ext cx="10515600" cy="920750"/>
          </a:xfrm>
        </p:spPr>
        <p:txBody>
          <a:bodyPr>
            <a:normAutofit/>
          </a:bodyPr>
          <a:lstStyle/>
          <a:p>
            <a:pPr algn="ctr"/>
            <a:r>
              <a:rPr lang="ru-RU" dirty="0">
                <a:solidFill>
                  <a:schemeClr val="bg1"/>
                </a:solidFill>
              </a:rPr>
              <a:t>Соответствие шаблону</a:t>
            </a:r>
          </a:p>
        </p:txBody>
      </p:sp>
      <p:sp>
        <p:nvSpPr>
          <p:cNvPr id="3" name="Объект 2">
            <a:extLst>
              <a:ext uri="{FF2B5EF4-FFF2-40B4-BE49-F238E27FC236}">
                <a16:creationId xmlns:a16="http://schemas.microsoft.com/office/drawing/2014/main" id="{EDA1D41E-EF5F-753D-B3AD-0E0B01B7BF5A}"/>
              </a:ext>
            </a:extLst>
          </p:cNvPr>
          <p:cNvSpPr>
            <a:spLocks noGrp="1"/>
          </p:cNvSpPr>
          <p:nvPr>
            <p:ph idx="1"/>
          </p:nvPr>
        </p:nvSpPr>
        <p:spPr>
          <a:xfrm>
            <a:off x="280987" y="1504085"/>
            <a:ext cx="11549063" cy="3370395"/>
          </a:xfrm>
        </p:spPr>
        <p:txBody>
          <a:bodyPr>
            <a:normAutofit fontScale="92500" lnSpcReduction="20000"/>
          </a:bodyPr>
          <a:lstStyle/>
          <a:p>
            <a:pPr marL="0" indent="0">
              <a:lnSpc>
                <a:spcPct val="107000"/>
              </a:lnSpc>
              <a:spcAft>
                <a:spcPts val="800"/>
              </a:spcAft>
              <a:buNone/>
            </a:pPr>
            <a:r>
              <a:rPr lang="ru-RU" sz="1900" dirty="0">
                <a:effectLst/>
                <a:latin typeface="Times New Roman" panose="02020603050405020304" pitchFamily="18" charset="0"/>
                <a:ea typeface="Calibri" panose="020F0502020204030204" pitchFamily="34" charset="0"/>
                <a:cs typeface="Times New Roman" panose="02020603050405020304" pitchFamily="18" charset="0"/>
              </a:rPr>
              <a:t>Используется для поиска участков изображений, которые более схожи с некоторым заданным шаблоном. Таким образом, входными параметрами способа являются: </a:t>
            </a:r>
            <a:endParaRPr lang="ru-RU" sz="19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ru-RU" sz="1900" dirty="0">
                <a:effectLst/>
                <a:latin typeface="Times New Roman" panose="02020603050405020304" pitchFamily="18" charset="0"/>
                <a:ea typeface="Calibri" panose="020F0502020204030204" pitchFamily="34" charset="0"/>
                <a:cs typeface="Times New Roman" panose="02020603050405020304" pitchFamily="18" charset="0"/>
              </a:rPr>
              <a:t>1. изображение, на котором мы будем искать шаблон; </a:t>
            </a:r>
            <a:endParaRPr lang="ru-RU" sz="19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ru-RU" sz="1900" dirty="0">
                <a:effectLst/>
                <a:latin typeface="Times New Roman" panose="02020603050405020304" pitchFamily="18" charset="0"/>
                <a:ea typeface="Calibri" panose="020F0502020204030204" pitchFamily="34" charset="0"/>
                <a:cs typeface="Times New Roman" panose="02020603050405020304" pitchFamily="18" charset="0"/>
              </a:rPr>
              <a:t>2. изображение объекта, который мы хотим найти на тестируемой картинке; размер шаблона должен быть меньше размера проверяемого изображения. </a:t>
            </a:r>
            <a:endParaRPr lang="ru-RU" sz="19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ru-RU" sz="1900" dirty="0">
                <a:effectLst/>
                <a:latin typeface="Times New Roman" panose="02020603050405020304" pitchFamily="18" charset="0"/>
                <a:ea typeface="Calibri" panose="020F0502020204030204" pitchFamily="34" charset="0"/>
                <a:cs typeface="Times New Roman" panose="02020603050405020304" pitchFamily="18" charset="0"/>
              </a:rPr>
              <a:t>Цель работы алгоритма — найти на тестируемой картинке область, которая лучше всего совпадает с шаблоном. </a:t>
            </a:r>
          </a:p>
          <a:p>
            <a:pPr marL="0" indent="0">
              <a:lnSpc>
                <a:spcPct val="107000"/>
              </a:lnSpc>
              <a:spcAft>
                <a:spcPts val="800"/>
              </a:spcAft>
              <a:buNone/>
            </a:pPr>
            <a:r>
              <a:rPr lang="ru-RU" sz="1900" dirty="0">
                <a:effectLst/>
                <a:latin typeface="Times New Roman" panose="02020603050405020304" pitchFamily="18" charset="0"/>
                <a:ea typeface="Calibri" panose="020F0502020204030204" pitchFamily="34" charset="0"/>
                <a:cs typeface="Times New Roman" panose="02020603050405020304" pitchFamily="18" charset="0"/>
              </a:rPr>
              <a:t>Поиск шаблона производится путем поочередного перемещения его на один пиксель за раз по тестируемому изображению, и оценкой сходства каждой новой области с шаблоном. По результатам проверки выбирается та область, которая обладает наивысший коэффициент совпадения. По сути — это процент совпадения области картинки и шаблона. </a:t>
            </a:r>
            <a:endParaRPr lang="ru-RU" sz="19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ru-RU" dirty="0"/>
          </a:p>
        </p:txBody>
      </p:sp>
      <p:pic>
        <p:nvPicPr>
          <p:cNvPr id="7" name="Рисунок 6">
            <a:extLst>
              <a:ext uri="{FF2B5EF4-FFF2-40B4-BE49-F238E27FC236}">
                <a16:creationId xmlns:a16="http://schemas.microsoft.com/office/drawing/2014/main" id="{72726354-9E33-E1E7-41B2-09C55458D54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30538" y="4874480"/>
            <a:ext cx="5208588" cy="1755497"/>
          </a:xfrm>
          <a:prstGeom prst="rect">
            <a:avLst/>
          </a:prstGeom>
          <a:noFill/>
          <a:ln>
            <a:noFill/>
          </a:ln>
        </p:spPr>
      </p:pic>
    </p:spTree>
    <p:extLst>
      <p:ext uri="{BB962C8B-B14F-4D97-AF65-F5344CB8AC3E}">
        <p14:creationId xmlns:p14="http://schemas.microsoft.com/office/powerpoint/2010/main" val="3177827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77146D0D-C898-1BE8-BCC3-AF5A6206392A}"/>
              </a:ext>
            </a:extLst>
          </p:cNvPr>
          <p:cNvPicPr>
            <a:picLocks noChangeAspect="1"/>
          </p:cNvPicPr>
          <p:nvPr/>
        </p:nvPicPr>
        <p:blipFill>
          <a:blip r:embed="rId2"/>
          <a:stretch>
            <a:fillRect/>
          </a:stretch>
        </p:blipFill>
        <p:spPr>
          <a:xfrm>
            <a:off x="280987" y="228023"/>
            <a:ext cx="11630025" cy="1138959"/>
          </a:xfrm>
          <a:prstGeom prst="rect">
            <a:avLst/>
          </a:prstGeom>
        </p:spPr>
      </p:pic>
      <p:sp>
        <p:nvSpPr>
          <p:cNvPr id="2" name="Заголовок 1">
            <a:extLst>
              <a:ext uri="{FF2B5EF4-FFF2-40B4-BE49-F238E27FC236}">
                <a16:creationId xmlns:a16="http://schemas.microsoft.com/office/drawing/2014/main" id="{120FCC15-35EE-D1AF-8982-0EBCF9F8785F}"/>
              </a:ext>
            </a:extLst>
          </p:cNvPr>
          <p:cNvSpPr>
            <a:spLocks noGrp="1"/>
          </p:cNvSpPr>
          <p:nvPr>
            <p:ph type="title"/>
          </p:nvPr>
        </p:nvSpPr>
        <p:spPr>
          <a:xfrm>
            <a:off x="838200" y="134720"/>
            <a:ext cx="10515600" cy="1325563"/>
          </a:xfrm>
        </p:spPr>
        <p:txBody>
          <a:bodyPr/>
          <a:lstStyle/>
          <a:p>
            <a:pPr algn="ctr"/>
            <a:r>
              <a:rPr lang="ru-RU" dirty="0">
                <a:solidFill>
                  <a:schemeClr val="bg1"/>
                </a:solidFill>
              </a:rPr>
              <a:t>Соответствие шаблону</a:t>
            </a:r>
            <a:endParaRPr lang="ru-RU" dirty="0"/>
          </a:p>
        </p:txBody>
      </p:sp>
      <p:sp>
        <p:nvSpPr>
          <p:cNvPr id="3" name="Объект 2">
            <a:extLst>
              <a:ext uri="{FF2B5EF4-FFF2-40B4-BE49-F238E27FC236}">
                <a16:creationId xmlns:a16="http://schemas.microsoft.com/office/drawing/2014/main" id="{D2838AD3-1FF2-7A72-43F9-CBEBE189DC9E}"/>
              </a:ext>
            </a:extLst>
          </p:cNvPr>
          <p:cNvSpPr>
            <a:spLocks noGrp="1"/>
          </p:cNvSpPr>
          <p:nvPr>
            <p:ph idx="1"/>
          </p:nvPr>
        </p:nvSpPr>
        <p:spPr>
          <a:xfrm>
            <a:off x="838199" y="1825625"/>
            <a:ext cx="7515225" cy="4405574"/>
          </a:xfrm>
        </p:spPr>
        <p:txBody>
          <a:bodyPr>
            <a:normAutofit/>
          </a:bodyPr>
          <a:lstStyle/>
          <a:p>
            <a:pPr marL="0" indent="0">
              <a:buNone/>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Соответствие шаблону является неплохим выбором, когда нужно быстро проверить наличие некоторого объекта на изображении. Также в интернете можно отыскать разные примеры применения алгоритма для идентификации человека по лицу. Подобной подход значительно легче воплотить, чем при помощи обучаемых алгоритмов. Хотя стоит понимать, что «Соответствие шаблону» не позволяет с уверенностью заявить был ли найден исходный объект, поскольку это вероятностная характеристика, зависящая от масштаба, углов обзора, поворотов картинки и присутствия физических помех. Вдобавок возможны ложные срабатывания алгоритма, когда искомого объекта на самом деле нет, однако имеются какие-то общие детали у шаблона и области на тестируемом изображении. Конечно, подобной ситуации можно избежать путём проверки значения коэффициента совпадения (чтобы он не был меньше отдельного граничного предела), хотя это не всегда будет работать надлежащим образом ввиду описанных выше причин.</a:t>
            </a:r>
          </a:p>
          <a:p>
            <a:endParaRPr lang="ru-RU" dirty="0"/>
          </a:p>
        </p:txBody>
      </p:sp>
      <p:pic>
        <p:nvPicPr>
          <p:cNvPr id="5" name="Рисунок 4">
            <a:extLst>
              <a:ext uri="{FF2B5EF4-FFF2-40B4-BE49-F238E27FC236}">
                <a16:creationId xmlns:a16="http://schemas.microsoft.com/office/drawing/2014/main" id="{46B9139C-BB8F-A601-2938-676521ECF29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8007089" y="2327276"/>
            <a:ext cx="4459808" cy="3348037"/>
          </a:xfrm>
          <a:prstGeom prst="rect">
            <a:avLst/>
          </a:prstGeom>
          <a:noFill/>
          <a:ln>
            <a:noFill/>
          </a:ln>
        </p:spPr>
      </p:pic>
    </p:spTree>
    <p:extLst>
      <p:ext uri="{BB962C8B-B14F-4D97-AF65-F5344CB8AC3E}">
        <p14:creationId xmlns:p14="http://schemas.microsoft.com/office/powerpoint/2010/main" val="16830559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3680BA43-09C8-93AF-CFB2-3B56E7083BA3}"/>
              </a:ext>
            </a:extLst>
          </p:cNvPr>
          <p:cNvPicPr>
            <a:picLocks noChangeAspect="1"/>
          </p:cNvPicPr>
          <p:nvPr/>
        </p:nvPicPr>
        <p:blipFill>
          <a:blip r:embed="rId2"/>
          <a:stretch>
            <a:fillRect/>
          </a:stretch>
        </p:blipFill>
        <p:spPr>
          <a:xfrm>
            <a:off x="280987" y="228023"/>
            <a:ext cx="11630025" cy="1138959"/>
          </a:xfrm>
          <a:prstGeom prst="rect">
            <a:avLst/>
          </a:prstGeom>
        </p:spPr>
      </p:pic>
      <p:sp>
        <p:nvSpPr>
          <p:cNvPr id="2" name="Заголовок 1">
            <a:extLst>
              <a:ext uri="{FF2B5EF4-FFF2-40B4-BE49-F238E27FC236}">
                <a16:creationId xmlns:a16="http://schemas.microsoft.com/office/drawing/2014/main" id="{5722E5D6-9087-D1E9-BEFE-7E0AC9EC021F}"/>
              </a:ext>
            </a:extLst>
          </p:cNvPr>
          <p:cNvSpPr>
            <a:spLocks noGrp="1"/>
          </p:cNvSpPr>
          <p:nvPr>
            <p:ph type="title"/>
          </p:nvPr>
        </p:nvSpPr>
        <p:spPr>
          <a:xfrm>
            <a:off x="838200" y="365125"/>
            <a:ext cx="10410825" cy="930275"/>
          </a:xfrm>
        </p:spPr>
        <p:txBody>
          <a:bodyPr>
            <a:normAutofit/>
          </a:bodyPr>
          <a:lstStyle/>
          <a:p>
            <a:pPr algn="ctr"/>
            <a:r>
              <a:rPr lang="ru-RU" dirty="0">
                <a:solidFill>
                  <a:schemeClr val="bg1"/>
                </a:solidFill>
              </a:rPr>
              <a:t>Обнаружение признаков</a:t>
            </a:r>
          </a:p>
        </p:txBody>
      </p:sp>
      <p:sp>
        <p:nvSpPr>
          <p:cNvPr id="3" name="Объект 2">
            <a:extLst>
              <a:ext uri="{FF2B5EF4-FFF2-40B4-BE49-F238E27FC236}">
                <a16:creationId xmlns:a16="http://schemas.microsoft.com/office/drawing/2014/main" id="{31765443-16E8-25D3-F6B3-0DF9010F3ABF}"/>
              </a:ext>
            </a:extLst>
          </p:cNvPr>
          <p:cNvSpPr>
            <a:spLocks noGrp="1"/>
          </p:cNvSpPr>
          <p:nvPr>
            <p:ph idx="1"/>
          </p:nvPr>
        </p:nvSpPr>
        <p:spPr>
          <a:xfrm>
            <a:off x="838200" y="1825625"/>
            <a:ext cx="10515600" cy="3879850"/>
          </a:xfrm>
        </p:spPr>
        <p:txBody>
          <a:bodyPr>
            <a:normAutofit/>
          </a:bodyPr>
          <a:lstStyle/>
          <a:p>
            <a:pPr marL="0" indent="0">
              <a:lnSpc>
                <a:spcPct val="107000"/>
              </a:lnSpc>
              <a:spcAft>
                <a:spcPts val="800"/>
              </a:spcAft>
              <a:buNone/>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Концепция «Обнаружение признаков» в компьютерном зрении относится к методам, которые нацелены на вычисление абстракций изображения и выделения на нем главных особенностей. Данные особенности затем используются для сопоставления двух изображений с целью выявления у них общих составляющих. Не существует строго определения того, что такое ключевая особенность картинки. Ею могут быть как отдельные точки, так и кривые или отдельные связанные области. Примерами таких особенностей могут служить границы объектов и углы.</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a:extLst>
              <a:ext uri="{FF2B5EF4-FFF2-40B4-BE49-F238E27FC236}">
                <a16:creationId xmlns:a16="http://schemas.microsoft.com/office/drawing/2014/main" id="{1D854A45-D514-82E2-A6B1-7D8395088B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90849" y="3851145"/>
            <a:ext cx="6210301" cy="2872792"/>
          </a:xfrm>
          <a:prstGeom prst="rect">
            <a:avLst/>
          </a:prstGeom>
          <a:noFill/>
          <a:ln>
            <a:noFill/>
          </a:ln>
        </p:spPr>
      </p:pic>
    </p:spTree>
    <p:extLst>
      <p:ext uri="{BB962C8B-B14F-4D97-AF65-F5344CB8AC3E}">
        <p14:creationId xmlns:p14="http://schemas.microsoft.com/office/powerpoint/2010/main" val="1493731380"/>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455</TotalTime>
  <Words>1264</Words>
  <Application>Microsoft Office PowerPoint</Application>
  <PresentationFormat>Широкоэкранный</PresentationFormat>
  <Paragraphs>52</Paragraphs>
  <Slides>18</Slides>
  <Notes>0</Notes>
  <HiddenSlides>1</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18</vt:i4>
      </vt:variant>
    </vt:vector>
  </HeadingPairs>
  <TitlesOfParts>
    <vt:vector size="25" baseType="lpstr">
      <vt:lpstr>Arial</vt:lpstr>
      <vt:lpstr>Calibri</vt:lpstr>
      <vt:lpstr>Calibri Light</vt:lpstr>
      <vt:lpstr>times</vt:lpstr>
      <vt:lpstr>Times New Roman</vt:lpstr>
      <vt:lpstr>YS Text</vt:lpstr>
      <vt:lpstr>Тема Office</vt:lpstr>
      <vt:lpstr>Модели и алгоритмы в технологиях компьютерного зрения</vt:lpstr>
      <vt:lpstr>Содержание</vt:lpstr>
      <vt:lpstr>Что такое компьютерное зрение</vt:lpstr>
      <vt:lpstr>Презентация PowerPoint</vt:lpstr>
      <vt:lpstr>Задачи компьютерного зрения </vt:lpstr>
      <vt:lpstr>Сегментация</vt:lpstr>
      <vt:lpstr>Соответствие шаблону</vt:lpstr>
      <vt:lpstr>Соответствие шаблону</vt:lpstr>
      <vt:lpstr>Обнаружение признаков</vt:lpstr>
      <vt:lpstr>Выделение краёв</vt:lpstr>
      <vt:lpstr>Контурный анализ</vt:lpstr>
      <vt:lpstr>Метод Виолы-Джонса</vt:lpstr>
      <vt:lpstr>Метод Виолы-Джонса</vt:lpstr>
      <vt:lpstr>Алгоритм camshift</vt:lpstr>
      <vt:lpstr>Разновидность изображений</vt:lpstr>
      <vt:lpstr>Заключение</vt:lpstr>
      <vt:lpstr>Спасибо за внимание</vt:lpstr>
      <vt:lpstr>10. Алгоритм YOLO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Admin 07</dc:creator>
  <cp:lastModifiedBy>Admin 07</cp:lastModifiedBy>
  <cp:revision>6</cp:revision>
  <dcterms:created xsi:type="dcterms:W3CDTF">2023-04-04T01:54:23Z</dcterms:created>
  <dcterms:modified xsi:type="dcterms:W3CDTF">2023-04-19T06:59:31Z</dcterms:modified>
</cp:coreProperties>
</file>