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74E7-04CF-470C-A28F-984853B4CCD4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78FC-6DC6-43F7-BFB9-031DC0AEE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243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74E7-04CF-470C-A28F-984853B4CCD4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78FC-6DC6-43F7-BFB9-031DC0AEE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34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74E7-04CF-470C-A28F-984853B4CCD4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78FC-6DC6-43F7-BFB9-031DC0AEE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46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74E7-04CF-470C-A28F-984853B4CCD4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78FC-6DC6-43F7-BFB9-031DC0AEE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466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74E7-04CF-470C-A28F-984853B4CCD4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78FC-6DC6-43F7-BFB9-031DC0AEE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693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74E7-04CF-470C-A28F-984853B4CCD4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78FC-6DC6-43F7-BFB9-031DC0AEE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754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74E7-04CF-470C-A28F-984853B4CCD4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78FC-6DC6-43F7-BFB9-031DC0AEE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938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74E7-04CF-470C-A28F-984853B4CCD4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78FC-6DC6-43F7-BFB9-031DC0AEE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245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74E7-04CF-470C-A28F-984853B4CCD4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78FC-6DC6-43F7-BFB9-031DC0AEE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671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74E7-04CF-470C-A28F-984853B4CCD4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78FC-6DC6-43F7-BFB9-031DC0AEE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582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274E7-04CF-470C-A28F-984853B4CCD4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D78FC-6DC6-43F7-BFB9-031DC0AEE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271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274E7-04CF-470C-A28F-984853B4CCD4}" type="datetimeFigureOut">
              <a:rPr lang="ru-RU" smtClean="0"/>
              <a:t>18.04.2023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D78FC-6DC6-43F7-BFB9-031DC0AEEC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374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B58511-9F78-7C2F-C391-874A0BD703E4}"/>
              </a:ext>
            </a:extLst>
          </p:cNvPr>
          <p:cNvSpPr txBox="1"/>
          <p:nvPr/>
        </p:nvSpPr>
        <p:spPr>
          <a:xfrm>
            <a:off x="5372100" y="438835"/>
            <a:ext cx="69246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Научная конференция</a:t>
            </a:r>
          </a:p>
          <a:p>
            <a:pPr algn="ctr"/>
            <a:r>
              <a:rPr lang="ru-RU" sz="2800" dirty="0"/>
              <a:t> «Системы компьютерного зрения - 2023»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F68615-282E-D514-1B3E-A608521C31DD}"/>
              </a:ext>
            </a:extLst>
          </p:cNvPr>
          <p:cNvSpPr txBox="1"/>
          <p:nvPr/>
        </p:nvSpPr>
        <p:spPr>
          <a:xfrm>
            <a:off x="5938839" y="2362437"/>
            <a:ext cx="614838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Тема:</a:t>
            </a:r>
          </a:p>
          <a:p>
            <a:pPr algn="ctr"/>
            <a:r>
              <a:rPr lang="ru-RU" sz="2000" b="1" dirty="0"/>
              <a:t>Математическая постановка задачи распознавания образов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DB5648-C3F1-2308-C0F2-026F9487A9BA}"/>
              </a:ext>
            </a:extLst>
          </p:cNvPr>
          <p:cNvSpPr txBox="1"/>
          <p:nvPr/>
        </p:nvSpPr>
        <p:spPr>
          <a:xfrm>
            <a:off x="7053262" y="4495563"/>
            <a:ext cx="28622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/>
              <a:t>Докладчик: Калинина Анна</a:t>
            </a:r>
          </a:p>
          <a:p>
            <a:pPr algn="r"/>
            <a:r>
              <a:rPr lang="ru-RU" dirty="0"/>
              <a:t>студент гр. бПКР-211</a:t>
            </a:r>
          </a:p>
        </p:txBody>
      </p:sp>
    </p:spTree>
    <p:extLst>
      <p:ext uri="{BB962C8B-B14F-4D97-AF65-F5344CB8AC3E}">
        <p14:creationId xmlns:p14="http://schemas.microsoft.com/office/powerpoint/2010/main" val="4208116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31975C-0277-EF9F-264A-E3A030F60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596"/>
            <a:ext cx="12192000" cy="10968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DB479F-8157-41FA-07ED-4D021322C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474"/>
            <a:ext cx="6852315" cy="22955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D5C5B3-D0EE-1F3A-6030-211E22E87B2C}"/>
              </a:ext>
            </a:extLst>
          </p:cNvPr>
          <p:cNvSpPr txBox="1"/>
          <p:nvPr/>
        </p:nvSpPr>
        <p:spPr>
          <a:xfrm>
            <a:off x="285750" y="25422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Распознавание образов в кибернетике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05E088-2E4A-59E4-7A11-8E260497F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715" y="3757256"/>
            <a:ext cx="4335840" cy="30813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E5E5C0-AAE4-17F6-B938-500BC52DBCF5}"/>
              </a:ext>
            </a:extLst>
          </p:cNvPr>
          <p:cNvSpPr txBox="1"/>
          <p:nvPr/>
        </p:nvSpPr>
        <p:spPr>
          <a:xfrm>
            <a:off x="766762" y="1762825"/>
            <a:ext cx="10791825" cy="1295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Распознавание образов – раздел математической кибернетики, разрабатывающий методы классификации и идентификации предметов, явлений, процессов, сигналов и ситуаций, которые могут быть описаны конечным набором некоторых признаков или свойств, характеризующих объект.</a:t>
            </a:r>
          </a:p>
        </p:txBody>
      </p:sp>
    </p:spTree>
    <p:extLst>
      <p:ext uri="{BB962C8B-B14F-4D97-AF65-F5344CB8AC3E}">
        <p14:creationId xmlns:p14="http://schemas.microsoft.com/office/powerpoint/2010/main" val="3773541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EB2649-D925-3EEA-B2CC-9EAB4CDDC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596"/>
            <a:ext cx="12192000" cy="10968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C2F1E2-7600-CB3A-3B08-2EEB81B8E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64262"/>
            <a:ext cx="6096000" cy="5793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1E38AC-F136-4CFE-3961-6A2EE3CC8887}"/>
              </a:ext>
            </a:extLst>
          </p:cNvPr>
          <p:cNvSpPr txBox="1"/>
          <p:nvPr/>
        </p:nvSpPr>
        <p:spPr>
          <a:xfrm>
            <a:off x="285750" y="254223"/>
            <a:ext cx="10839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Необходимость использования математических методов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4611CB-C176-F0D2-6784-800515C4E801}"/>
              </a:ext>
            </a:extLst>
          </p:cNvPr>
          <p:cNvSpPr txBox="1"/>
          <p:nvPr/>
        </p:nvSpPr>
        <p:spPr>
          <a:xfrm>
            <a:off x="285750" y="1486466"/>
            <a:ext cx="6096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kern="100" dirty="0">
                <a:solidFill>
                  <a:schemeClr val="bg2">
                    <a:lumMod val="2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</a:t>
            </a:r>
            <a:r>
              <a:rPr lang="ru-RU" sz="2000" kern="1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еловек испытывает сложности при распознавании большого количества числового материала. </a:t>
            </a:r>
            <a:endParaRPr lang="en-US" sz="2000" kern="100" dirty="0">
              <a:solidFill>
                <a:schemeClr val="bg2">
                  <a:lumMod val="25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kern="1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 числовым показателям приборов, по таблицам трудно принять оперативное решение, если число показателей достаточно велико. </a:t>
            </a:r>
          </a:p>
          <a:p>
            <a:r>
              <a:rPr lang="ru-RU" sz="2000" kern="100" dirty="0">
                <a:solidFill>
                  <a:schemeClr val="bg2">
                    <a:lumMod val="2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Современная же наука вообще характеризуется непрерывным возрастанием сложности изучаемых систем ввиду постоянного усложнения техники и организации производства, расширения ассортимента и сложности выпускаемой продукции, а также необходимости более глубокого анализа сущности природных, технических и экономических явлений, при котором учитываются самые слабые взаимные влияния элементов систем. </a:t>
            </a:r>
          </a:p>
          <a:p>
            <a:endParaRPr lang="ru-RU" sz="280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8333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E8A742-5654-A5C4-3A3F-3BD5D9F95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596"/>
            <a:ext cx="12192000" cy="10968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CC08C4-27B6-86D5-D59B-704E39E38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68" y="3866751"/>
            <a:ext cx="4835852" cy="2991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1D567-58B4-80FA-6975-2BBDDDFEB8CB}"/>
              </a:ext>
            </a:extLst>
          </p:cNvPr>
          <p:cNvSpPr txBox="1"/>
          <p:nvPr/>
        </p:nvSpPr>
        <p:spPr>
          <a:xfrm>
            <a:off x="285750" y="254223"/>
            <a:ext cx="10839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Математическая постановка задачи РО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5C5B78-EE8F-BC6A-F17C-E2452ECBD5E4}"/>
                  </a:ext>
                </a:extLst>
              </p:cNvPr>
              <p:cNvSpPr txBox="1"/>
              <p:nvPr/>
            </p:nvSpPr>
            <p:spPr>
              <a:xfrm>
                <a:off x="581024" y="1542176"/>
                <a:ext cx="11029951" cy="9826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  <a:t>Дано множество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  <a:t> объектов ω. Объекты задаются значениями некоторых признаков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  <a:t> = 1,..., N , наборы которых одинаковы для всех объектов. Совокупность признаков объекта ω определяет некоторым образом его описание</a:t>
                </a: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ru-RU" dirty="0">
                            <a:solidFill>
                              <a:schemeClr val="bg2">
                                <a:lumMod val="25000"/>
                              </a:schemeClr>
                            </a:solidFill>
                          </a:rPr>
                          <m:t>ω</m:t>
                        </m:r>
                      </m:e>
                    </m:d>
                    <m:r>
                      <a:rPr lang="en-US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ru-RU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</a:rPr>
                              <m:t>ω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ru-RU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</a:rPr>
                              <m:t>ω</m:t>
                            </m:r>
                          </m:e>
                        </m:d>
                        <m:r>
                          <a:rPr lang="en-US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..,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ru-RU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</a:rPr>
                              <m:t>ω</m:t>
                            </m:r>
                          </m:e>
                        </m:d>
                      </m:e>
                    </m:d>
                    <m:r>
                      <a:rPr lang="ru-RU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ru-RU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85C5B78-EE8F-BC6A-F17C-E2452ECBD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4" y="1542176"/>
                <a:ext cx="11029951" cy="982641"/>
              </a:xfrm>
              <a:prstGeom prst="rect">
                <a:avLst/>
              </a:prstGeom>
              <a:blipFill>
                <a:blip r:embed="rId4"/>
                <a:stretch>
                  <a:fillRect l="-442" t="-3727" b="-5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39BF81-6CC9-F0C8-1C91-C73C66DF925C}"/>
                  </a:ext>
                </a:extLst>
              </p:cNvPr>
              <p:cNvSpPr txBox="1"/>
              <p:nvPr/>
            </p:nvSpPr>
            <p:spPr>
              <a:xfrm>
                <a:off x="581024" y="2621917"/>
                <a:ext cx="832485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  <a:t>На всём множестве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  <a:t> существует разбиение на подмножества (</a:t>
                </a:r>
                <a:r>
                  <a:rPr lang="ru-RU" i="1" dirty="0">
                    <a:solidFill>
                      <a:schemeClr val="bg2">
                        <a:lumMod val="25000"/>
                      </a:schemeClr>
                    </a:solidFill>
                  </a:rPr>
                  <a:t>классы объектов</a:t>
                </a:r>
                <a: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  <a:t>):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39BF81-6CC9-F0C8-1C91-C73C66DF9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4" y="2621917"/>
                <a:ext cx="8324851" cy="369332"/>
              </a:xfrm>
              <a:prstGeom prst="rect">
                <a:avLst/>
              </a:prstGeom>
              <a:blipFill>
                <a:blip r:embed="rId5"/>
                <a:stretch>
                  <a:fillRect l="-586" t="-8197" r="-586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D2EDBA-97A3-3410-FC07-92046C61B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4425" y="2492180"/>
            <a:ext cx="1219200" cy="62735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B82A9E6-42FF-B55A-B2F1-42E61024024E}"/>
                  </a:ext>
                </a:extLst>
              </p:cNvPr>
              <p:cNvSpPr txBox="1"/>
              <p:nvPr/>
            </p:nvSpPr>
            <p:spPr>
              <a:xfrm>
                <a:off x="5681662" y="3665913"/>
                <a:ext cx="6105525" cy="286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  <a:t>Задача распознавания состоит в том, чтобы для каждого данного объекта ω по его описанию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  <a:t>(ω) и априорной (обучающей) информации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  <a:t> вычислить значения предикатов</a:t>
                </a: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:</a:t>
                </a:r>
                <a:endParaRPr lang="ru-RU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endParaRPr lang="ru-RU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  <a:t> = (ω ∈</a:t>
                </a:r>
                <a:r>
                  <a:rPr lang="en-US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  <a:t>),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  <a:t> = 1,...,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  <a:t> , </a:t>
                </a:r>
              </a:p>
              <a:p>
                <a:b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</a:br>
                <a: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  <a:t>каждый из которых принимает истинное значение в том и только в том случае, когда объект ω принадлежит классу с номером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ru-RU" dirty="0">
                    <a:solidFill>
                      <a:schemeClr val="bg2">
                        <a:lumMod val="25000"/>
                      </a:schemeClr>
                    </a:solidFill>
                  </a:rPr>
                  <a:t>. 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B82A9E6-42FF-B55A-B2F1-42E6102402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1662" y="3665913"/>
                <a:ext cx="6105525" cy="2862322"/>
              </a:xfrm>
              <a:prstGeom prst="rect">
                <a:avLst/>
              </a:prstGeom>
              <a:blipFill>
                <a:blip r:embed="rId7"/>
                <a:stretch>
                  <a:fillRect l="-798" t="-1064" b="-234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290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E8A742-5654-A5C4-3A3F-3BD5D9F95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596"/>
            <a:ext cx="12192000" cy="10968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1D567-58B4-80FA-6975-2BBDDDFEB8CB}"/>
              </a:ext>
            </a:extLst>
          </p:cNvPr>
          <p:cNvSpPr txBox="1"/>
          <p:nvPr/>
        </p:nvSpPr>
        <p:spPr>
          <a:xfrm>
            <a:off x="285750" y="254223"/>
            <a:ext cx="10839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Математическая постановка задачи классификации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69325A5-2921-7B78-D4F3-E4A34A8F9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382" y="3429000"/>
            <a:ext cx="4331618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4328F-752F-224D-1927-BE0F1E6B4491}"/>
                  </a:ext>
                </a:extLst>
              </p:cNvPr>
              <p:cNvSpPr txBox="1"/>
              <p:nvPr/>
            </p:nvSpPr>
            <p:spPr>
              <a:xfrm>
                <a:off x="628649" y="1351081"/>
                <a:ext cx="10944225" cy="22863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2000" dirty="0">
                    <a:solidFill>
                      <a:schemeClr val="bg2">
                        <a:lumMod val="25000"/>
                      </a:schemeClr>
                    </a:solidFill>
                  </a:rPr>
                  <a:t>Дано множество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ru-RU" sz="2000" dirty="0">
                    <a:solidFill>
                      <a:schemeClr val="bg2">
                        <a:lumMod val="25000"/>
                      </a:schemeClr>
                    </a:solidFill>
                  </a:rPr>
                  <a:t> объектов ω, имеющих свои описания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ru-RU" sz="20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</a:rPr>
                          <m:t>ω</m:t>
                        </m:r>
                      </m:e>
                    </m:d>
                    <m:r>
                      <a:rPr lang="en-US" sz="20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ru-RU" sz="2000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</a:rPr>
                              <m:t>ω</m:t>
                            </m:r>
                          </m:e>
                        </m:d>
                        <m:r>
                          <a:rPr lang="en-US" sz="20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ru-RU" sz="2000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</a:rPr>
                              <m:t>ω</m:t>
                            </m:r>
                          </m:e>
                        </m:d>
                        <m:r>
                          <a:rPr lang="en-US" sz="2000" i="1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 smtClean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..,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ru-RU" sz="2000" dirty="0">
                                <a:solidFill>
                                  <a:schemeClr val="bg2">
                                    <a:lumMod val="25000"/>
                                  </a:schemeClr>
                                </a:solidFill>
                              </a:rPr>
                              <m:t>ω</m:t>
                            </m:r>
                          </m:e>
                        </m:d>
                      </m:e>
                    </m:d>
                  </m:oMath>
                </a14:m>
                <a:r>
                  <a:rPr lang="ru-RU" sz="2000" dirty="0">
                    <a:solidFill>
                      <a:schemeClr val="bg2">
                        <a:lumMod val="25000"/>
                      </a:schemeClr>
                    </a:solidFill>
                  </a:rPr>
                  <a:t>. </a:t>
                </a:r>
                <a:br>
                  <a:rPr lang="ru-RU" sz="2000" dirty="0">
                    <a:solidFill>
                      <a:schemeClr val="bg2">
                        <a:lumMod val="25000"/>
                      </a:schemeClr>
                    </a:solidFill>
                  </a:rPr>
                </a:br>
                <a:r>
                  <a:rPr lang="ru-RU" sz="2000" dirty="0">
                    <a:solidFill>
                      <a:schemeClr val="bg2">
                        <a:lumMod val="25000"/>
                      </a:schemeClr>
                    </a:solidFill>
                  </a:rPr>
                  <a:t>Задан критерий</a:t>
                </a:r>
                <a14:m>
                  <m:oMath xmlns:m="http://schemas.openxmlformats.org/officeDocument/2006/math">
                    <m:r>
                      <a:rPr lang="ru-RU" sz="20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20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0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</a:rPr>
                      <m:t>ω</m:t>
                    </m:r>
                  </m:oMath>
                </a14:m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))</a:t>
                </a:r>
                <a:r>
                  <a:rPr lang="ru-RU" sz="2000" dirty="0">
                    <a:solidFill>
                      <a:schemeClr val="bg2">
                        <a:lumMod val="25000"/>
                      </a:schemeClr>
                    </a:solidFill>
                  </a:rPr>
                  <a:t>, позволяющий отличать объекты друг от друга в соответствии с определённым условием. </a:t>
                </a:r>
                <a:b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</a:br>
                <a:r>
                  <a:rPr lang="ru-RU" sz="2000" dirty="0">
                    <a:solidFill>
                      <a:schemeClr val="bg2">
                        <a:lumMod val="25000"/>
                      </a:schemeClr>
                    </a:solidFill>
                  </a:rPr>
                  <a:t>Например, такой критерий может выдавать целое число, определяющее положение объекта в некоторой ранговой системе. Требуется в соответствии с заданным критерием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ru-RU" sz="2000" dirty="0">
                    <a:solidFill>
                      <a:schemeClr val="bg2">
                        <a:lumMod val="25000"/>
                      </a:schemeClr>
                    </a:solidFill>
                  </a:rPr>
                  <a:t> построить</a:t>
                </a:r>
              </a:p>
              <a:p>
                <a:endParaRPr lang="ru-RU" sz="2000" dirty="0">
                  <a:solidFill>
                    <a:schemeClr val="bg2">
                      <a:lumMod val="25000"/>
                    </a:schemeClr>
                  </a:solidFill>
                </a:endParaRPr>
              </a:p>
              <a:p>
                <a:r>
                  <a:rPr lang="ru-RU" sz="2000" dirty="0">
                    <a:solidFill>
                      <a:schemeClr val="bg2">
                        <a:lumMod val="25000"/>
                      </a:schemeClr>
                    </a:solidFill>
                  </a:rPr>
                  <a:t> разбиение множества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2">
                            <a:lumMod val="25000"/>
                          </a:schemeClr>
                        </a:solidFill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ru-RU" sz="2000" dirty="0">
                    <a:solidFill>
                      <a:schemeClr val="bg2">
                        <a:lumMod val="25000"/>
                      </a:schemeClr>
                    </a:solidFill>
                  </a:rPr>
                  <a:t> на классы</a:t>
                </a:r>
                <a:r>
                  <a:rPr lang="en-US" sz="2000" dirty="0">
                    <a:solidFill>
                      <a:schemeClr val="bg2">
                        <a:lumMod val="25000"/>
                      </a:schemeClr>
                    </a:solidFill>
                  </a:rPr>
                  <a:t>:</a:t>
                </a:r>
                <a:r>
                  <a:rPr lang="ru-RU" sz="2000" dirty="0">
                    <a:solidFill>
                      <a:schemeClr val="bg2">
                        <a:lumMod val="25000"/>
                      </a:schemeClr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54328F-752F-224D-1927-BE0F1E6B44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9" y="1351081"/>
                <a:ext cx="10944225" cy="2286395"/>
              </a:xfrm>
              <a:prstGeom prst="rect">
                <a:avLst/>
              </a:prstGeom>
              <a:blipFill>
                <a:blip r:embed="rId4"/>
                <a:stretch>
                  <a:fillRect l="-557" t="-533" b="-4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7566A9-841D-5D17-8337-323155207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7631" y="3014050"/>
            <a:ext cx="1505070" cy="5936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929EB6-14C8-3E76-B976-B6828DD76B12}"/>
              </a:ext>
            </a:extLst>
          </p:cNvPr>
          <p:cNvSpPr txBox="1"/>
          <p:nvPr/>
        </p:nvSpPr>
        <p:spPr>
          <a:xfrm>
            <a:off x="720860" y="4171621"/>
            <a:ext cx="70473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Действие критерия в этом случае определяется следующим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выражением: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063E1E-7E0F-1FED-DDBD-BFFC99CA30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326" y="4951191"/>
            <a:ext cx="6251440" cy="38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71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4D0372-381B-2070-9B1D-C2A4FBFE7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596"/>
            <a:ext cx="12192000" cy="1096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C45879-3993-A69B-16C7-34C35CC714F0}"/>
              </a:ext>
            </a:extLst>
          </p:cNvPr>
          <p:cNvSpPr txBox="1"/>
          <p:nvPr/>
        </p:nvSpPr>
        <p:spPr>
          <a:xfrm>
            <a:off x="285750" y="254223"/>
            <a:ext cx="10839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Способы определения критериев различия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9528FD-51BF-9031-9115-74FE63868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402" y="4561375"/>
            <a:ext cx="6855598" cy="22966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EF949F-F524-5155-9BCD-B0DD68B8E39C}"/>
              </a:ext>
            </a:extLst>
          </p:cNvPr>
          <p:cNvSpPr txBox="1"/>
          <p:nvPr/>
        </p:nvSpPr>
        <p:spPr>
          <a:xfrm>
            <a:off x="809624" y="1453247"/>
            <a:ext cx="921067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Перечисление.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Каждый класс задаётся путём прямого указания его членов;</a:t>
            </a:r>
          </a:p>
          <a:p>
            <a:pPr marL="342900" indent="-342900">
              <a:buAutoNum type="arabicPeriod"/>
            </a:pPr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buAutoNum type="arabicPeriod"/>
            </a:pPr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2. Задание общих свойств.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Класс задаётся указанием некоторых признаков, присущих 			 всем его членам;</a:t>
            </a:r>
          </a:p>
          <a:p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3. Кластеризация. 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В случае, когда объекты описываются векторами признаков или измерений, класс можно рассматривать как кластер.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B0EEB3-054F-F5D5-0122-9C5238AD0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324" y="1940486"/>
            <a:ext cx="4705826" cy="51264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04950E-AAC4-A349-1740-E72A0A045F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649" y="3437896"/>
            <a:ext cx="3600926" cy="70138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E466FF6-FE9C-E4EC-DA1D-9282C6C05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4551" y="4990238"/>
            <a:ext cx="2471546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30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46BBBC-145B-A29E-00BA-540DBFB35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596"/>
            <a:ext cx="12192000" cy="1096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449AC5-0934-6AE4-4453-295D4D04CF99}"/>
              </a:ext>
            </a:extLst>
          </p:cNvPr>
          <p:cNvSpPr txBox="1"/>
          <p:nvPr/>
        </p:nvSpPr>
        <p:spPr>
          <a:xfrm>
            <a:off x="285750" y="254223"/>
            <a:ext cx="10839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Обучение системы классификации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E70D6D-2F35-B8B0-321D-08C496801048}"/>
              </a:ext>
            </a:extLst>
          </p:cNvPr>
          <p:cNvSpPr txBox="1"/>
          <p:nvPr/>
        </p:nvSpPr>
        <p:spPr>
          <a:xfrm>
            <a:off x="6177452" y="2771775"/>
            <a:ext cx="5385898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На этот раз от системы не требуется запоминания конкретных классов объектов и последующего отнесения к ним поступающих образов. Достаточно лишь определения, относятся ли представленные объекты к одному или к различным классам. 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</a:rPr>
              <a:t>Поэтому при обучении системе должна быть представлена выборка объектов с указанием, какие из них различны, а какие — сходны. Другими словами, системе нужно показать примеры отличия образов.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8D5401-8456-7043-DF20-E6A8960C9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1775"/>
            <a:ext cx="5555550" cy="4086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D5FB28-8E8D-8E5E-ECC6-C20284B24232}"/>
              </a:ext>
            </a:extLst>
          </p:cNvPr>
          <p:cNvSpPr txBox="1"/>
          <p:nvPr/>
        </p:nvSpPr>
        <p:spPr>
          <a:xfrm>
            <a:off x="552450" y="1502520"/>
            <a:ext cx="110109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Для обучения системы классификации, как и системы распознавания, можно воспользоваться обучающей выборкой. </a:t>
            </a:r>
          </a:p>
        </p:txBody>
      </p:sp>
    </p:spTree>
    <p:extLst>
      <p:ext uri="{BB962C8B-B14F-4D97-AF65-F5344CB8AC3E}">
        <p14:creationId xmlns:p14="http://schemas.microsoft.com/office/powerpoint/2010/main" val="2510673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CC5066-25D0-59FD-E102-10E37DDE6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596"/>
            <a:ext cx="12192000" cy="10968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E3F3FC-81F5-576A-7AE5-BD0DBAE5A091}"/>
              </a:ext>
            </a:extLst>
          </p:cNvPr>
          <p:cNvSpPr txBox="1"/>
          <p:nvPr/>
        </p:nvSpPr>
        <p:spPr>
          <a:xfrm>
            <a:off x="285750" y="254223"/>
            <a:ext cx="108394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Вывод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742356-CD73-3B01-972D-BC81C39E2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674374"/>
            <a:ext cx="6097194" cy="4183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06D680-A1E2-F9F1-93D9-D8533768E6D6}"/>
              </a:ext>
            </a:extLst>
          </p:cNvPr>
          <p:cNvSpPr txBox="1"/>
          <p:nvPr/>
        </p:nvSpPr>
        <p:spPr>
          <a:xfrm>
            <a:off x="476250" y="4093577"/>
            <a:ext cx="6096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ru-RU" sz="2000" dirty="0">
                <a:solidFill>
                  <a:srgbClr val="0D1D4A"/>
                </a:solidFill>
              </a:rPr>
              <a:t>Распознавание символов;</a:t>
            </a:r>
          </a:p>
          <a:p>
            <a:pPr marL="285750" indent="-285750" algn="l">
              <a:buFontTx/>
              <a:buChar char="-"/>
            </a:pPr>
            <a:r>
              <a:rPr lang="ru-RU" sz="2000" dirty="0">
                <a:solidFill>
                  <a:srgbClr val="0D1D4A"/>
                </a:solidFill>
              </a:rPr>
              <a:t>Машинное зрение робототехнических систем;</a:t>
            </a:r>
          </a:p>
          <a:p>
            <a:pPr marL="285750" indent="-285750" algn="l">
              <a:buFontTx/>
              <a:buChar char="-"/>
            </a:pPr>
            <a:r>
              <a:rPr lang="ru-RU" sz="2000" i="0" dirty="0">
                <a:solidFill>
                  <a:srgbClr val="0D1D4A"/>
                </a:solidFill>
                <a:effectLst/>
              </a:rPr>
              <a:t>Биомедицинские приложения;</a:t>
            </a:r>
          </a:p>
          <a:p>
            <a:pPr marL="285750" indent="-285750" algn="l">
              <a:buFontTx/>
              <a:buChar char="-"/>
            </a:pPr>
            <a:r>
              <a:rPr lang="ru-RU" sz="2000" i="0" dirty="0">
                <a:solidFill>
                  <a:srgbClr val="0D1D4A"/>
                </a:solidFill>
                <a:effectLst/>
              </a:rPr>
              <a:t>Распознавание в дактилоскопии;</a:t>
            </a:r>
          </a:p>
          <a:p>
            <a:pPr marL="285750" indent="-285750" algn="l">
              <a:buFontTx/>
              <a:buChar char="-"/>
            </a:pPr>
            <a:r>
              <a:rPr lang="ru-RU" sz="2000" dirty="0">
                <a:solidFill>
                  <a:srgbClr val="0D1D4A"/>
                </a:solidFill>
              </a:rPr>
              <a:t>Анализ текстовых данных…</a:t>
            </a:r>
            <a:endParaRPr lang="ru-RU" sz="2000" i="0" dirty="0">
              <a:solidFill>
                <a:srgbClr val="0D1D4A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8E4C9D-1505-CED2-F133-F73538E131D8}"/>
              </a:ext>
            </a:extLst>
          </p:cNvPr>
          <p:cNvSpPr txBox="1"/>
          <p:nvPr/>
        </p:nvSpPr>
        <p:spPr>
          <a:xfrm>
            <a:off x="409575" y="1658711"/>
            <a:ext cx="89344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D1D4A"/>
                </a:solidFill>
              </a:rPr>
              <a:t>Таким образом, задачи распознавания на сегодняшний день решаются целым рядом прикладных решений из широкого круга предметных областей.</a:t>
            </a:r>
            <a:endParaRPr lang="ru-RU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BB8CE3-B85A-7265-6BBB-A76FDA6B74CC}"/>
              </a:ext>
            </a:extLst>
          </p:cNvPr>
          <p:cNvSpPr txBox="1"/>
          <p:nvPr/>
        </p:nvSpPr>
        <p:spPr>
          <a:xfrm>
            <a:off x="409575" y="3139469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Во множестве областей применения математические методы играют важную роль: </a:t>
            </a:r>
          </a:p>
        </p:txBody>
      </p:sp>
    </p:spTree>
    <p:extLst>
      <p:ext uri="{BB962C8B-B14F-4D97-AF65-F5344CB8AC3E}">
        <p14:creationId xmlns:p14="http://schemas.microsoft.com/office/powerpoint/2010/main" val="3626323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85A931-9D62-7465-2391-6090C4154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927" y="-76200"/>
            <a:ext cx="12807758" cy="6934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FD0A5E-6CA8-5E1B-8534-2C26657E7106}"/>
              </a:ext>
            </a:extLst>
          </p:cNvPr>
          <p:cNvSpPr txBox="1"/>
          <p:nvPr/>
        </p:nvSpPr>
        <p:spPr>
          <a:xfrm>
            <a:off x="3524250" y="2901434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chemeClr val="accent1">
                    <a:lumMod val="50000"/>
                  </a:schemeClr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8602215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322</TotalTime>
  <Words>545</Words>
  <Application>Microsoft Office PowerPoint</Application>
  <PresentationFormat>Широкоэкранный</PresentationFormat>
  <Paragraphs>48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Cambria Math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777</cp:lastModifiedBy>
  <cp:revision>4</cp:revision>
  <dcterms:created xsi:type="dcterms:W3CDTF">2023-04-17T19:14:45Z</dcterms:created>
  <dcterms:modified xsi:type="dcterms:W3CDTF">2023-04-18T21:14:34Z</dcterms:modified>
</cp:coreProperties>
</file>