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84" r:id="rId2"/>
    <p:sldId id="374" r:id="rId3"/>
    <p:sldId id="357" r:id="rId4"/>
    <p:sldId id="375" r:id="rId5"/>
    <p:sldId id="376" r:id="rId6"/>
    <p:sldId id="363" r:id="rId7"/>
    <p:sldId id="380" r:id="rId8"/>
    <p:sldId id="377" r:id="rId9"/>
    <p:sldId id="381" r:id="rId10"/>
    <p:sldId id="378" r:id="rId11"/>
    <p:sldId id="382" r:id="rId12"/>
    <p:sldId id="379" r:id="rId13"/>
    <p:sldId id="367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727EE71-929F-4402-AB49-D352172203B6}">
          <p14:sldIdLst>
            <p14:sldId id="384"/>
            <p14:sldId id="374"/>
            <p14:sldId id="357"/>
            <p14:sldId id="375"/>
            <p14:sldId id="376"/>
            <p14:sldId id="363"/>
            <p14:sldId id="380"/>
            <p14:sldId id="377"/>
            <p14:sldId id="381"/>
            <p14:sldId id="378"/>
            <p14:sldId id="382"/>
            <p14:sldId id="379"/>
            <p14:sldId id="367"/>
          </p14:sldIdLst>
        </p14:section>
        <p14:section name="Раздел без заголовка" id="{BAEB67BF-6372-48A4-A433-8C906E8662E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512" autoAdjust="0"/>
  </p:normalViewPr>
  <p:slideViewPr>
    <p:cSldViewPr>
      <p:cViewPr varScale="1">
        <p:scale>
          <a:sx n="114" d="100"/>
          <a:sy n="114" d="100"/>
        </p:scale>
        <p:origin x="15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0FAEC-54E7-4F7F-A93A-87F0A50C3997}" type="datetimeFigureOut">
              <a:rPr lang="ru-RU" smtClean="0"/>
              <a:pPr/>
              <a:t>19.01.2026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5273"/>
            <a:ext cx="5437821" cy="4466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70821-FA11-4CB4-ADB4-9649F8B13F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973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1413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DA47F4-CDF8-4D94-9DDC-B7C78AFA1662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579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70821-FA11-4CB4-ADB4-9649F8B13F1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356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B1AE-2544-4B99-942F-28AFDF4CED20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D5B9-18CF-4CC5-B007-7405C2EB902C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36BAB-8948-4327-9952-91DC8A3D3154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69A9F-078C-434D-8956-2421F596396A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8C0-7CDD-41BE-BA29-F90B751FFCD1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5E66D-A803-45BB-9A63-2B3C9E171C55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1EDA-92D0-446A-B999-7AB948B8D586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62A81-F04E-497A-85AE-6999EF7F2782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67DB-87AE-4B4B-9CF1-2912C0447D28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C0CC-7997-4954-B9D2-909A4B5F2019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85A2F-5F2B-4489-B561-7E11A12AC595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2A494-994A-4208-AB82-5FE078C56D6E}" type="datetime1">
              <a:rPr lang="ru-RU" smtClean="0"/>
              <a:pPr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651" y="548680"/>
            <a:ext cx="8352928" cy="407802"/>
          </a:xfrm>
          <a:prstGeom prst="rect">
            <a:avLst/>
          </a:prstGeom>
        </p:spPr>
        <p:txBody>
          <a:bodyPr wrap="square" lIns="68571" tIns="34289" rIns="68571" bIns="34289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200" b="1" u="sng" dirty="0">
                <a:solidFill>
                  <a:srgbClr val="002060"/>
                </a:solidFill>
                <a:cs typeface="Arial" pitchFamily="34" charset="0"/>
              </a:rPr>
              <a:t>Внутренний аккредитационный мониторинг</a:t>
            </a:r>
            <a:endParaRPr lang="ru-RU" sz="2200" u="sng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" y="993522"/>
            <a:ext cx="205493" cy="184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4" tIns="45717" rIns="91434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10" fontAlgn="base">
              <a:spcBef>
                <a:spcPct val="0"/>
              </a:spcBef>
              <a:spcAft>
                <a:spcPct val="0"/>
              </a:spcAft>
            </a:pPr>
            <a:r>
              <a:rPr lang="ru-RU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0B0F1A-A166-4728-871A-1477BC5CB655}"/>
              </a:ext>
            </a:extLst>
          </p:cNvPr>
          <p:cNvSpPr txBox="1"/>
          <p:nvPr/>
        </p:nvSpPr>
        <p:spPr>
          <a:xfrm>
            <a:off x="4139958" y="3338164"/>
            <a:ext cx="184718" cy="369326"/>
          </a:xfrm>
          <a:prstGeom prst="rect">
            <a:avLst/>
          </a:prstGeom>
          <a:noFill/>
        </p:spPr>
        <p:txBody>
          <a:bodyPr wrap="none" lIns="91434" tIns="45717" rIns="91434" bIns="45717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EEFE90-9FDF-43D2-B717-48D38A626FCC}"/>
              </a:ext>
            </a:extLst>
          </p:cNvPr>
          <p:cNvSpPr txBox="1"/>
          <p:nvPr/>
        </p:nvSpPr>
        <p:spPr>
          <a:xfrm>
            <a:off x="535133" y="1700808"/>
            <a:ext cx="8640960" cy="2708428"/>
          </a:xfrm>
          <a:prstGeom prst="rect">
            <a:avLst/>
          </a:prstGeom>
          <a:solidFill>
            <a:schemeClr val="bg1"/>
          </a:solidFill>
          <a:ln>
            <a:noFill/>
            <a:prstDash val="lgDashDot"/>
          </a:ln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ru-RU" sz="2000" b="1" u="sng" dirty="0">
                <a:solidFill>
                  <a:srgbClr val="1F3346"/>
                </a:solidFill>
                <a:cs typeface="Arial" panose="020B0604020202020204" pitchFamily="34" charset="0"/>
              </a:rPr>
              <a:t>Критерии отбора образовательных программ </a:t>
            </a:r>
          </a:p>
          <a:p>
            <a:pPr algn="ctr"/>
            <a:r>
              <a:rPr lang="ru-RU" sz="2000" b="1" u="sng" dirty="0">
                <a:solidFill>
                  <a:srgbClr val="1F3346"/>
                </a:solidFill>
                <a:cs typeface="Arial" panose="020B0604020202020204" pitchFamily="34" charset="0"/>
              </a:rPr>
              <a:t>среднего профессионального образования</a:t>
            </a:r>
          </a:p>
          <a:p>
            <a:pPr algn="ctr"/>
            <a:endParaRPr lang="ru-RU" sz="2000" b="1" u="sng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выпуска в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2024, 2025</a:t>
            </a: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году;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контингента обучающихся;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аккредитации</a:t>
            </a:r>
          </a:p>
          <a:p>
            <a:pPr marL="342900" indent="-342900">
              <a:buClr>
                <a:srgbClr val="FF0000"/>
              </a:buClr>
              <a:buSzPct val="200000"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16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35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60424" y="6225"/>
            <a:ext cx="8823151" cy="141476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0" t="19695" r="43051" b="67599"/>
          <a:stretch/>
        </p:blipFill>
        <p:spPr>
          <a:xfrm>
            <a:off x="323528" y="1844824"/>
            <a:ext cx="2736304" cy="792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FB779E-5E61-4750-BD00-A1B328AE9BDF}"/>
              </a:ext>
            </a:extLst>
          </p:cNvPr>
          <p:cNvSpPr txBox="1"/>
          <p:nvPr/>
        </p:nvSpPr>
        <p:spPr>
          <a:xfrm>
            <a:off x="5004048" y="1551563"/>
            <a:ext cx="3894153" cy="3754874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старшему курсу;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обучения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очная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педагогические работники, обеспечивающие освоение обучающимися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модулей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СПО, в том числе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совместители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лица, работающие по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договорам ГПХ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педагогических работников, реализующих профессиональные модули ОП СПО в области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культуры и спорта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культуры и искусств, педагогического образования,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в данной профессиональной области относится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деятельность в профессиональной организации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1507" y="2780928"/>
            <a:ext cx="4572000" cy="29854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обеспечивающими освоение обучающимися профессиональных модулей ОП СПО, имеющими опыт деятельности не менее 1 года в организациях, направление деятельности которых соответствует области профессиональной деятельности, участвующими в реализации профессиональных модулей ОП СПО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ставок, занимаемых педагогическими работниками, реализующими профессиональные модули ОП СПО</a:t>
            </a:r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79233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4427984" y="1772815"/>
          <a:ext cx="4536504" cy="163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6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911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43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или равна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25%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43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10-24%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43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10%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7505" y="1484785"/>
            <a:ext cx="4104455" cy="23698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2026-2027 уч. год 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расчете: 1 курс 2026-2027 уч. года,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2 курс 2026-2027 уч. года,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3 курс 2026-2027 уч. года,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4 курс 2026-2027 уч. года)</a:t>
            </a: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717032"/>
            <a:ext cx="864096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имеющими первую или высшую квалификационные категории по должности «Учитель» и (или) «Преподаватель», ученое звание и (или) ученую степень (в том числе богословскими учеными степенями и званиями) и лицами, приравненными к ним, участвующими в реализации учебного плана ОП СПО;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педагогических работников (ставок), занимаемых педагогическими работниками, участвующих в реализации ООП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9614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7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</p:spTree>
    <p:extLst>
      <p:ext uri="{BB962C8B-B14F-4D97-AF65-F5344CB8AC3E}">
        <p14:creationId xmlns:p14="http://schemas.microsoft.com/office/powerpoint/2010/main" val="3885235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9614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7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78" t="18773" r="40801" b="68180"/>
          <a:stretch/>
        </p:blipFill>
        <p:spPr>
          <a:xfrm>
            <a:off x="369277" y="1590252"/>
            <a:ext cx="2808312" cy="792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FB779E-5E61-4750-BD00-A1B328AE9BDF}"/>
              </a:ext>
            </a:extLst>
          </p:cNvPr>
          <p:cNvSpPr txBox="1"/>
          <p:nvPr/>
        </p:nvSpPr>
        <p:spPr>
          <a:xfrm>
            <a:off x="4860031" y="1574296"/>
            <a:ext cx="4032449" cy="353943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обучения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отсутствии – очно-заочная, при отсутствии очно-заочной - заочная);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весь период реализации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ООП;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совместители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лица, работающие по договорам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ГПХ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педагогических работниках, имеющих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категории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должности «Учитель» и (или) «Преподаватель», и (или)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ученое звание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ученую степень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богословские ученые степени и звания) и лиц, приравненных к ним, участвующих в реализации учебного плана ОП СПО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507" y="2780928"/>
            <a:ext cx="4572000" cy="27699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имеющими первую или высшую квалификационные категории по должности «Учитель» и (или) «Преподаватель», ученое звание и (или) ученую степень (в том числе богословскими учеными степенями и званиями) и лицами, приравненными к ним, участвующими в реализации учебного плана ОП СПО;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ставок, занимаемых педагогическими работниками, реализующими профессиональные модули ОП СПО</a:t>
            </a:r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08554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162560"/>
              </p:ext>
            </p:extLst>
          </p:nvPr>
        </p:nvGraphicFramePr>
        <p:xfrm>
          <a:off x="3707904" y="1220852"/>
          <a:ext cx="5256584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5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814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651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63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имеется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196752"/>
            <a:ext cx="324036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за период реализации ОП СПО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8919" y="2648087"/>
            <a:ext cx="8784976" cy="333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</a:p>
          <a:p>
            <a:pPr algn="ctr"/>
            <a:endParaRPr lang="ru-RU" sz="1600" b="1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ЛНА о внутренней системе оценки качества образования;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включающий информацию о: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опросов работодателей и (или) их объединений, иных юридических и (или) физических лиц об удовлетворенности качеством образования;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опросов педагогических работников об удовлетворенности условиями и организацией образовательной деятельности в рамках реализации ОП СПО;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опросов обучающихся об удовлетворенности условиями, содержанием, организацией и качеством образовательного процесса в целом и отдельных дисциплин (модулей) и практик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864096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внутренней системы оценки качества образования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5846177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Подтверждается ссылками на соответствующие разделы официального сайта</a:t>
            </a:r>
          </a:p>
        </p:txBody>
      </p:sp>
    </p:spTree>
    <p:extLst>
      <p:ext uri="{BB962C8B-B14F-4D97-AF65-F5344CB8AC3E}">
        <p14:creationId xmlns:p14="http://schemas.microsoft.com/office/powerpoint/2010/main" val="217151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223628" y="857251"/>
            <a:ext cx="6696744" cy="41664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327683"/>
            <a:ext cx="8352929" cy="529568"/>
          </a:xfrm>
        </p:spPr>
        <p:txBody>
          <a:bodyPr>
            <a:normAutofit fontScale="90000"/>
          </a:bodyPr>
          <a:lstStyle/>
          <a:p>
            <a:pPr lvl="0" algn="ctr"/>
            <a:br>
              <a:rPr lang="ru-RU" sz="202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АККРЕДИТАЦИОННОГО МОНИТОРИНГА (СПО)</a:t>
            </a:r>
            <a:b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7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F69944B-F768-4A54-8190-2BB4AE782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451751"/>
              </p:ext>
            </p:extLst>
          </p:nvPr>
        </p:nvGraphicFramePr>
        <p:xfrm>
          <a:off x="575555" y="1916832"/>
          <a:ext cx="7956885" cy="4073813"/>
        </p:xfrm>
        <a:graphic>
          <a:graphicData uri="http://schemas.openxmlformats.org/drawingml/2006/table">
            <a:tbl>
              <a:tblPr firstRow="1" firstCol="1" bandRow="1"/>
              <a:tblGrid>
                <a:gridCol w="2953671">
                  <a:extLst>
                    <a:ext uri="{9D8B030D-6E8A-4147-A177-3AD203B41FA5}">
                      <a16:colId xmlns:a16="http://schemas.microsoft.com/office/drawing/2014/main" val="3301516485"/>
                    </a:ext>
                  </a:extLst>
                </a:gridCol>
                <a:gridCol w="3727253">
                  <a:extLst>
                    <a:ext uri="{9D8B030D-6E8A-4147-A177-3AD203B41FA5}">
                      <a16:colId xmlns:a16="http://schemas.microsoft.com/office/drawing/2014/main" val="2745711925"/>
                    </a:ext>
                  </a:extLst>
                </a:gridCol>
                <a:gridCol w="1275961">
                  <a:extLst>
                    <a:ext uri="{9D8B030D-6E8A-4147-A177-3AD203B41FA5}">
                      <a16:colId xmlns:a16="http://schemas.microsoft.com/office/drawing/2014/main" val="1989186854"/>
                    </a:ext>
                  </a:extLst>
                </a:gridCol>
              </a:tblGrid>
              <a:tr h="391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показателя 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Критериальное значение показателя 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185007"/>
                  </a:ext>
                </a:extLst>
              </a:tr>
              <a:tr h="22068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ЭИОС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374921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406387"/>
                  </a:ext>
                </a:extLst>
              </a:tr>
              <a:tr h="200609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трудоустроившихся выпускников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51% и более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735303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31% - 50%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898775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31%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501108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обучающихся в оценочных процедурах (ВПР)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Принимали участие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71136"/>
                  </a:ext>
                </a:extLst>
              </a:tr>
              <a:tr h="295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принимали участие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905413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Медианный результат предшествующей аттестации в форме ДЭ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Выше или равен медианному значению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64834"/>
                  </a:ext>
                </a:extLst>
              </a:tr>
              <a:tr h="247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Меньше медианного значения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760243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специалистов-практиков-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 и более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548069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25%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194468"/>
                  </a:ext>
                </a:extLst>
              </a:tr>
              <a:tr h="200609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ППС, имеющих первую или высшую квалификационные категории, ученую степень и (или) звание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Более или равна 25%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267148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10 - 24%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282974"/>
                  </a:ext>
                </a:extLst>
              </a:tr>
              <a:tr h="305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10%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639268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внутренней системы оценки качества образования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698112"/>
                  </a:ext>
                </a:extLst>
              </a:tr>
              <a:tr h="40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875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CBDE8E4-5640-4855-AEE8-6C6D5D7AC942}"/>
              </a:ext>
            </a:extLst>
          </p:cNvPr>
          <p:cNvSpPr txBox="1"/>
          <p:nvPr/>
        </p:nvSpPr>
        <p:spPr>
          <a:xfrm>
            <a:off x="539552" y="980728"/>
            <a:ext cx="7992888" cy="73866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Пороговое значение итогового балла для прохождения аккредитационного мониторинга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при отсутствии ДЭ  - </a:t>
            </a:r>
            <a:r>
              <a:rPr lang="ru-RU" sz="1400" b="1" dirty="0">
                <a:solidFill>
                  <a:srgbClr val="FF0000"/>
                </a:solidFill>
              </a:rPr>
              <a:t>35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при наличии ДЭ - </a:t>
            </a:r>
            <a:r>
              <a:rPr lang="ru-RU" sz="1400" b="1" dirty="0">
                <a:solidFill>
                  <a:srgbClr val="FF0000"/>
                </a:solidFill>
              </a:rPr>
              <a:t>40 </a:t>
            </a:r>
          </a:p>
        </p:txBody>
      </p:sp>
    </p:spTree>
    <p:extLst>
      <p:ext uri="{BB962C8B-B14F-4D97-AF65-F5344CB8AC3E}">
        <p14:creationId xmlns:p14="http://schemas.microsoft.com/office/powerpoint/2010/main" val="377019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93953"/>
              </p:ext>
            </p:extLst>
          </p:nvPr>
        </p:nvGraphicFramePr>
        <p:xfrm>
          <a:off x="4355976" y="1021659"/>
          <a:ext cx="4536504" cy="120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6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 (баллы)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4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745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1021659"/>
            <a:ext cx="362116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на текущий учебный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5"/>
          <p:cNvSpPr>
            <a:spLocks noGrp="1"/>
          </p:cNvSpPr>
          <p:nvPr>
            <p:ph type="title"/>
          </p:nvPr>
        </p:nvSpPr>
        <p:spPr>
          <a:xfrm>
            <a:off x="323528" y="116632"/>
            <a:ext cx="8712968" cy="72008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электронной информационно-образовательной среды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2551" y="2389181"/>
            <a:ext cx="8363272" cy="397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доступе к сети «Интернет»;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ЛНА об ЭИОС;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наличии доступа к ЭБС;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доступа к электронным образовательным ресурсам и (или) профессиональным базам данных (подборкам информационных ресурсов по тематикам) в соответствии с содержанием реализуемой ОП;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доступа к электронной системе учета обучающихся, учета и хранения их образовательных результатов (электронный журнал);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возможности взаимодействия педагогических работников с обучающимися (личные кабинеты обучающихся и преподавателей) в ЭИОС;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доступа к электронному расписанию;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личном кабинете в ФГИС «Моя школа».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E99EDF-5A95-475E-9C13-D01C9E0632D4}"/>
              </a:ext>
            </a:extLst>
          </p:cNvPr>
          <p:cNvSpPr/>
          <p:nvPr/>
        </p:nvSpPr>
        <p:spPr>
          <a:xfrm>
            <a:off x="395536" y="6093296"/>
            <a:ext cx="8568952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50000"/>
              </a:lnSpc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Подтверждается ссылками на соответствующую информацию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078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626819"/>
              </p:ext>
            </p:extLst>
          </p:nvPr>
        </p:nvGraphicFramePr>
        <p:xfrm>
          <a:off x="3635896" y="1484784"/>
          <a:ext cx="5328592" cy="1440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8487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51% и более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31%-50%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98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30%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484784"/>
            <a:ext cx="3240360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по 2024 году выпуска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068960"/>
            <a:ext cx="871296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выпускников, которые осуществляли трудовую деятельность по трудовому договору, договору ГПХ;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 профессиональных организаций, являвшихся действующими предпринимателями;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выпускников, являвшихся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(применявшими специальный налоговый режим «Налог на профессиональный доход»);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численность выпускников, завершивших обучение по ОП СПО;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 профессиональных организаций, завершивших обучение по ОП СПО, продолживших обучение, осуществляющих образовательную деятельность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4833" y="116632"/>
            <a:ext cx="8856984" cy="115212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выпускников, трудоустроившихся в течение календарного года, следующего за годом выпуска, в общей численности выпускников по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</p:spTree>
    <p:extLst>
      <p:ext uri="{BB962C8B-B14F-4D97-AF65-F5344CB8AC3E}">
        <p14:creationId xmlns:p14="http://schemas.microsoft.com/office/powerpoint/2010/main" val="425960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29614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выпускников, трудоустроившихся в течение календарного года, следующего за годом выпуска, в общей численности выпускников по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97" t="15898" r="37954" b="73492"/>
          <a:stretch/>
        </p:blipFill>
        <p:spPr>
          <a:xfrm>
            <a:off x="192500" y="1633401"/>
            <a:ext cx="3957192" cy="82441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3" t="26334" r="22437" b="12200"/>
          <a:stretch/>
        </p:blipFill>
        <p:spPr>
          <a:xfrm>
            <a:off x="107504" y="2771408"/>
            <a:ext cx="4584139" cy="31710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71600" y="2780928"/>
            <a:ext cx="2736304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CA2534-C1D3-4528-BB42-D4766EEEBA02}"/>
              </a:ext>
            </a:extLst>
          </p:cNvPr>
          <p:cNvSpPr txBox="1"/>
          <p:nvPr/>
        </p:nvSpPr>
        <p:spPr>
          <a:xfrm>
            <a:off x="5004049" y="1609757"/>
            <a:ext cx="3960440" cy="433965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используются сведения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трудовой и иной деятельности граждан, которые отсутствуют в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Фонде пенсионного и социального страхования Российской Федерации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предоставляются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проводимого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службой по труду и занятости мониторинга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(проходивших службу в армии (в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призыву), состоявших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службе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органах и организациях,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пенсионное обеспечение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которых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иными органами и организациями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кроме Фонда пенсионного и социального страхования Российской Федерации.</a:t>
            </a:r>
          </a:p>
          <a:p>
            <a:endParaRPr lang="ru-RU" sz="1200" dirty="0"/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одновременного наличия у выпускника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статусов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(«продолживший обучение», «трудоустроен»),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или «индивидуальный предприниматель» в целях исключения дублирования данных учитывается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один из статусов выпускника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следующем порядке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приоритету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наиболее приоритетного к наименее приоритетному):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«трудоустроенный»;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«индивидуальный предприниматель»;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«продолживший обучение».</a:t>
            </a:r>
          </a:p>
        </p:txBody>
      </p:sp>
    </p:spTree>
    <p:extLst>
      <p:ext uri="{BB962C8B-B14F-4D97-AF65-F5344CB8AC3E}">
        <p14:creationId xmlns:p14="http://schemas.microsoft.com/office/powerpoint/2010/main" val="305038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176078"/>
              </p:ext>
            </p:extLst>
          </p:nvPr>
        </p:nvGraphicFramePr>
        <p:xfrm>
          <a:off x="3643171" y="1843099"/>
          <a:ext cx="5328592" cy="1200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489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188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принимали</a:t>
                      </a:r>
                      <a:r>
                        <a:rPr lang="ru-RU" sz="1200" b="1" baseline="0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652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b="1" baseline="0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принимали участие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843100"/>
            <a:ext cx="3312368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за 2025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090" y="3636476"/>
            <a:ext cx="8722987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ct val="13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Учитывается факт участия обучающихся во всероссийских проверочных работах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052865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обучающихся образовательной организации в оценочных процедурах, проведенных в рамках мониторинга системы образования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5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3645915" y="1790107"/>
          <a:ext cx="5256584" cy="1477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3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443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Выше или равен медианному</a:t>
                      </a:r>
                    </a:p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значению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Меньше медианного</a:t>
                      </a:r>
                    </a:p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значения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3250" y="1790106"/>
            <a:ext cx="324036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за 2025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5" y="3429000"/>
            <a:ext cx="7992888" cy="1826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Медианное значение результата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демоэкзамена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профессиональных организациях РФ за последние 12 месяцев;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Медианное значение результата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демоэкзамена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конкретной профессиональной организации, учитывающее результаты хронологически последней аттестации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07896" y="188640"/>
            <a:ext cx="8856984" cy="136815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АП</a:t>
            </a:r>
            <a:r>
              <a:rPr lang="ru-RU" sz="1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Медианный результат предшествующей аттестации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образовательной организации в форме демонстрационного экзамена по ОП СПО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образовательной программой предусмотрено наличие</a:t>
            </a: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демонстрационного экзамена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3919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07896" y="188640"/>
            <a:ext cx="8856984" cy="136815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АП</a:t>
            </a:r>
            <a:r>
              <a:rPr lang="ru-RU" sz="1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Медианный результат предшествующей аттестации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образовательной организации в форме демонстрационного экзамена по ОП СПО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(если образовательной программой предусмотрено наличие</a:t>
            </a: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демонстрационного экзамена)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65" t="21895" r="30425" b="66630"/>
          <a:stretch/>
        </p:blipFill>
        <p:spPr>
          <a:xfrm>
            <a:off x="222837" y="1807936"/>
            <a:ext cx="3375761" cy="58323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5" t="49435" r="27551" b="31058"/>
          <a:stretch/>
        </p:blipFill>
        <p:spPr>
          <a:xfrm>
            <a:off x="4716016" y="1771316"/>
            <a:ext cx="3816032" cy="1217545"/>
          </a:xfrm>
          <a:prstGeom prst="rect">
            <a:avLst/>
          </a:prstGeom>
          <a:ln w="12700">
            <a:noFill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69" t="32798" r="31042" b="56302"/>
          <a:stretch/>
        </p:blipFill>
        <p:spPr>
          <a:xfrm>
            <a:off x="199791" y="2380089"/>
            <a:ext cx="3375761" cy="636009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5" t="69170" r="31523" b="10402"/>
          <a:stretch/>
        </p:blipFill>
        <p:spPr>
          <a:xfrm>
            <a:off x="4718819" y="2965537"/>
            <a:ext cx="3816032" cy="1223917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CA2534-C1D3-4528-BB42-D4766EEEBA02}"/>
              </a:ext>
            </a:extLst>
          </p:cNvPr>
          <p:cNvSpPr txBox="1"/>
          <p:nvPr/>
        </p:nvSpPr>
        <p:spPr>
          <a:xfrm>
            <a:off x="1259632" y="4561964"/>
            <a:ext cx="6624736" cy="738664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демонстрационного экзамена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выпускного курса</a:t>
            </a:r>
          </a:p>
          <a:p>
            <a:pPr algn="just"/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16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4427984" y="1739026"/>
          <a:ext cx="4608511" cy="1185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6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931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959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 более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28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25%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7087" y="1723822"/>
            <a:ext cx="4104456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на 2026-2027 уч.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488" y="3022064"/>
            <a:ext cx="8723190" cy="2010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обеспечивающими освоение обучающимися профессиональных модулей ОП СПО, имеющими опыт деятельности не менее 1 года в организациях, направление деятельности которых соответствует области профессиональной деятельности, участвующими в реализации профессиональных модулей ОП СПО;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ставок, занимаемых педагогическими работниками, реализующими профессиональные модули ОП СПО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55781" y="73085"/>
            <a:ext cx="8823151" cy="141476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a:t>
            </a:r>
          </a:p>
        </p:txBody>
      </p:sp>
    </p:spTree>
    <p:extLst>
      <p:ext uri="{BB962C8B-B14F-4D97-AF65-F5344CB8AC3E}">
        <p14:creationId xmlns:p14="http://schemas.microsoft.com/office/powerpoint/2010/main" val="481944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4810</TotalTime>
  <Words>1576</Words>
  <Application>Microsoft Office PowerPoint</Application>
  <PresentationFormat>Экран (4:3)</PresentationFormat>
  <Paragraphs>212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 ПОКАЗАТЕЛИ АККРЕДИТАЦИОННОГО МОНИТОРИНГА (СПО) </vt:lpstr>
      <vt:lpstr>АП1 Наличие электронной информационно-образовательной среды </vt:lpstr>
      <vt:lpstr>АП2 Доля выпускников, трудоустроившихся в течение календарного года, следующего за годом выпуска, в общей численности выпускников по  ОП СПО</vt:lpstr>
      <vt:lpstr>АП2 Доля выпускников, трудоустроившихся в течение календарного года, следующего за годом выпуска, в общей численности выпускников по  ОП СПО</vt:lpstr>
      <vt:lpstr>АП3Участие обучающихся образовательной организации в оценочных процедурах, проведенных в рамках мониторинга системы образования </vt:lpstr>
      <vt:lpstr>АП4 Медианный результат предшествующей аттестации обучающихся образовательной организации в форме демонстрационного экзамена по ОП СПО (если образовательной программой предусмотрено наличие демонстрационного экзамена)</vt:lpstr>
      <vt:lpstr>АП4 Медианный результат предшествующей аттестации обучающихся образовательной организации в форме демонстрационного экзамена по ОП СПО (если образовательной программой предусмотрено наличие демонстрационного экзамена)</vt:lpstr>
      <vt:lpstr>АП5 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vt:lpstr>
      <vt:lpstr>АП5 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vt:lpstr>
      <vt:lpstr>АП6 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 ОП СПО</vt:lpstr>
      <vt:lpstr>АП6 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 ОП СПО</vt:lpstr>
      <vt:lpstr>АП7 Наличие внутренней системы оценки качества образования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 Ильина</dc:creator>
  <cp:lastModifiedBy>Светлана Волкова</cp:lastModifiedBy>
  <cp:revision>518</cp:revision>
  <cp:lastPrinted>2023-09-21T08:24:45Z</cp:lastPrinted>
  <dcterms:created xsi:type="dcterms:W3CDTF">2022-09-01T13:41:09Z</dcterms:created>
  <dcterms:modified xsi:type="dcterms:W3CDTF">2026-01-19T08:09:45Z</dcterms:modified>
</cp:coreProperties>
</file>