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51435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594" y="48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GroupShape 20"/>
        <p:cNvGrpSpPr/>
        <p:nvPr/>
      </p:nvGrpSpPr>
      <p:grpSpPr>
        <a:xfrm>
          <a:off x="0" y="0"/>
          <a:ext cx="0" cy="0"/>
          <a:chOff x="0" y="0"/>
          <a:chExt cx="0" cy="0"/>
        </a:xfrm>
      </p:grpSpPr>
      <p:sp>
        <p:nvSpPr>
          <p:cNvPr id="21" name="Shape 21"/>
          <p:cNvSpPr txBox="1">
            <a:spLocks noGrp="1"/>
          </p:cNvSpPr>
          <p:nvPr>
            <p:ph type="title"/>
          </p:nvPr>
        </p:nvSpPr>
        <p:spPr>
          <a:xfrm>
            <a:off x="685800" y="1597819"/>
            <a:ext cx="7772400" cy="1102519"/>
          </a:xfrm>
          <a:prstGeom prst="rect">
            <a:avLst/>
          </a:prstGeom>
        </p:spPr>
        <p:txBody>
          <a:bodyPr/>
          <a:lstStyle>
            <a:defPPr/>
            <a:lvl1pPr lvl="0"/>
          </a:lstStyle>
          <a:p>
            <a:r>
              <a:t>Образец заголовка</a:t>
            </a:r>
          </a:p>
        </p:txBody>
      </p:sp>
      <p:sp>
        <p:nvSpPr>
          <p:cNvPr id="22" name="Shape 22"/>
          <p:cNvSpPr txBox="1">
            <a:spLocks noGrp="1"/>
          </p:cNvSpPr>
          <p:nvPr>
            <p:ph type="subTitle" idx="1"/>
          </p:nvPr>
        </p:nvSpPr>
        <p:spPr>
          <a:xfrm>
            <a:off x="1371600" y="2914650"/>
            <a:ext cx="6400800" cy="1314450"/>
          </a:xfrm>
          <a:prstGeom prst="rect">
            <a:avLst/>
          </a:prstGeom>
        </p:spPr>
        <p:txBody>
          <a:bodyPr/>
          <a:lstStyle>
            <a:defPPr/>
            <a:lvl1pPr marL="0" lvl="0" indent="0" algn="ctr">
              <a:buNone/>
              <a:defRPr>
                <a:solidFill>
                  <a:schemeClr val="tx1">
                    <a:tint val="75000"/>
                  </a:schemeClr>
                </a:solidFill>
              </a:defRPr>
            </a:lvl1pPr>
            <a:lvl2pPr marL="457200" lvl="1" indent="0" algn="ctr">
              <a:buNone/>
              <a:defRPr>
                <a:solidFill>
                  <a:schemeClr val="tx1">
                    <a:tint val="75000"/>
                  </a:schemeClr>
                </a:solidFill>
              </a:defRPr>
            </a:lvl2pPr>
            <a:lvl3pPr marL="914400" lvl="2" indent="0" algn="ctr">
              <a:buNone/>
              <a:defRPr>
                <a:solidFill>
                  <a:schemeClr val="tx1">
                    <a:tint val="75000"/>
                  </a:schemeClr>
                </a:solidFill>
              </a:defRPr>
            </a:lvl3pPr>
            <a:lvl4pPr marL="1371600" lvl="3" indent="0" algn="ctr">
              <a:buNone/>
              <a:defRPr>
                <a:solidFill>
                  <a:schemeClr val="tx1">
                    <a:tint val="75000"/>
                  </a:schemeClr>
                </a:solidFill>
              </a:defRPr>
            </a:lvl4pPr>
            <a:lvl5pPr marL="1828800" lvl="4" indent="0" algn="ctr">
              <a:buNone/>
              <a:defRPr>
                <a:solidFill>
                  <a:schemeClr val="tx1">
                    <a:tint val="75000"/>
                  </a:schemeClr>
                </a:solidFill>
              </a:defRPr>
            </a:lvl5pPr>
            <a:lvl6pPr marL="2286000" lvl="5" indent="0" algn="ctr">
              <a:buNone/>
              <a:defRPr>
                <a:solidFill>
                  <a:schemeClr val="tx1">
                    <a:tint val="75000"/>
                  </a:schemeClr>
                </a:solidFill>
              </a:defRPr>
            </a:lvl6pPr>
            <a:lvl7pPr marL="2743200" lvl="6" indent="0" algn="ctr">
              <a:buNone/>
              <a:defRPr>
                <a:solidFill>
                  <a:schemeClr val="tx1">
                    <a:tint val="75000"/>
                  </a:schemeClr>
                </a:solidFill>
              </a:defRPr>
            </a:lvl7pPr>
            <a:lvl8pPr marL="3200400" lvl="7" indent="0" algn="ctr">
              <a:buNone/>
              <a:defRPr>
                <a:solidFill>
                  <a:schemeClr val="tx1">
                    <a:tint val="75000"/>
                  </a:schemeClr>
                </a:solidFill>
              </a:defRPr>
            </a:lvl8pPr>
            <a:lvl9pPr marL="3657600" lvl="8" indent="0" algn="ctr">
              <a:buNone/>
              <a:defRPr>
                <a:solidFill>
                  <a:schemeClr val="tx1">
                    <a:tint val="75000"/>
                  </a:schemeClr>
                </a:solidFill>
              </a:defRPr>
            </a:lvl9pPr>
          </a:lstStyle>
          <a:p>
            <a:r>
              <a:t>Образец подзаголовка</a:t>
            </a:r>
          </a:p>
        </p:txBody>
      </p:sp>
      <p:sp>
        <p:nvSpPr>
          <p:cNvPr id="23" name="Shape 23"/>
          <p:cNvSpPr txBox="1">
            <a:spLocks noGrp="1"/>
          </p:cNvSpPr>
          <p:nvPr>
            <p:ph type="dt" idx="10"/>
          </p:nvPr>
        </p:nvSpPr>
        <p:spPr>
          <a:prstGeom prst="rect">
            <a:avLst/>
          </a:prstGeom>
        </p:spPr>
        <p:txBody>
          <a:bodyPr/>
          <a:lstStyle>
            <a:defPPr/>
            <a:lvl1pPr lvl="0"/>
          </a:lstStyle>
          <a:p>
            <a:r>
              <a:t>29.03.2022</a:t>
            </a:r>
          </a:p>
        </p:txBody>
      </p:sp>
      <p:sp>
        <p:nvSpPr>
          <p:cNvPr id="24" name="Shape 24"/>
          <p:cNvSpPr txBox="1">
            <a:spLocks noGrp="1"/>
          </p:cNvSpPr>
          <p:nvPr>
            <p:ph type="ftr" idx="11"/>
          </p:nvPr>
        </p:nvSpPr>
        <p:spPr>
          <a:prstGeom prst="rect">
            <a:avLst/>
          </a:prstGeom>
        </p:spPr>
        <p:txBody>
          <a:bodyPr/>
          <a:lstStyle>
            <a:defPPr/>
            <a:lvl1pPr lvl="0"/>
          </a:lstStyle>
          <a:p>
            <a:endParaRPr/>
          </a:p>
        </p:txBody>
      </p:sp>
      <p:sp>
        <p:nvSpPr>
          <p:cNvPr id="25" name="Shape 25"/>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GroupShape 43"/>
        <p:cNvGrpSpPr/>
        <p:nvPr/>
      </p:nvGrpSpPr>
      <p:grpSpPr>
        <a:xfrm>
          <a:off x="0" y="0"/>
          <a:ext cx="0" cy="0"/>
          <a:chOff x="0" y="0"/>
          <a:chExt cx="0" cy="0"/>
        </a:xfrm>
      </p:grpSpPr>
      <p:sp>
        <p:nvSpPr>
          <p:cNvPr id="44" name="Shape 44"/>
          <p:cNvSpPr txBox="1">
            <a:spLocks noGrp="1"/>
          </p:cNvSpPr>
          <p:nvPr>
            <p:ph type="title"/>
          </p:nvPr>
        </p:nvSpPr>
        <p:spPr>
          <a:prstGeom prst="rect">
            <a:avLst/>
          </a:prstGeom>
        </p:spPr>
        <p:txBody>
          <a:bodyPr/>
          <a:lstStyle>
            <a:defPPr/>
            <a:lvl1pPr lvl="0"/>
          </a:lstStyle>
          <a:p>
            <a:r>
              <a:t>Образец заголовка</a:t>
            </a:r>
          </a:p>
        </p:txBody>
      </p:sp>
      <p:sp>
        <p:nvSpPr>
          <p:cNvPr id="45" name="Shape 45"/>
          <p:cNvSpPr txBox="1">
            <a:spLocks noGrp="1"/>
          </p:cNvSpPr>
          <p:nvPr>
            <p:ph type="body" idx="1"/>
          </p:nvPr>
        </p:nvSpPr>
        <p:spPr>
          <a:prstGeom prst="rect">
            <a:avLst/>
          </a:prstGeom>
        </p:spPr>
        <p:txBody>
          <a:bodyPr vert="eaVert"/>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46" name="Shape 46"/>
          <p:cNvSpPr txBox="1">
            <a:spLocks noGrp="1"/>
          </p:cNvSpPr>
          <p:nvPr>
            <p:ph type="dt" idx="10"/>
          </p:nvPr>
        </p:nvSpPr>
        <p:spPr>
          <a:prstGeom prst="rect">
            <a:avLst/>
          </a:prstGeom>
        </p:spPr>
        <p:txBody>
          <a:bodyPr/>
          <a:lstStyle>
            <a:defPPr/>
            <a:lvl1pPr lvl="0"/>
          </a:lstStyle>
          <a:p>
            <a:r>
              <a:t>29.03.2022</a:t>
            </a:r>
          </a:p>
        </p:txBody>
      </p:sp>
      <p:sp>
        <p:nvSpPr>
          <p:cNvPr id="47" name="Shape 47"/>
          <p:cNvSpPr txBox="1">
            <a:spLocks noGrp="1"/>
          </p:cNvSpPr>
          <p:nvPr>
            <p:ph type="ftr" idx="11"/>
          </p:nvPr>
        </p:nvSpPr>
        <p:spPr>
          <a:prstGeom prst="rect">
            <a:avLst/>
          </a:prstGeom>
        </p:spPr>
        <p:txBody>
          <a:bodyPr/>
          <a:lstStyle>
            <a:defPPr/>
            <a:lvl1pPr lvl="0"/>
          </a:lstStyle>
          <a:p>
            <a:endParaRPr/>
          </a:p>
        </p:txBody>
      </p:sp>
      <p:sp>
        <p:nvSpPr>
          <p:cNvPr id="48" name="Shape 48"/>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GroupShape 37"/>
        <p:cNvGrpSpPr/>
        <p:nvPr/>
      </p:nvGrpSpPr>
      <p:grpSpPr>
        <a:xfrm>
          <a:off x="0" y="0"/>
          <a:ext cx="0" cy="0"/>
          <a:chOff x="0" y="0"/>
          <a:chExt cx="0" cy="0"/>
        </a:xfrm>
      </p:grpSpPr>
      <p:sp>
        <p:nvSpPr>
          <p:cNvPr id="38" name="Shape 38"/>
          <p:cNvSpPr txBox="1">
            <a:spLocks noGrp="1"/>
          </p:cNvSpPr>
          <p:nvPr>
            <p:ph type="title"/>
          </p:nvPr>
        </p:nvSpPr>
        <p:spPr>
          <a:xfrm>
            <a:off x="6629400" y="154781"/>
            <a:ext cx="2057400" cy="3290888"/>
          </a:xfrm>
          <a:prstGeom prst="rect">
            <a:avLst/>
          </a:prstGeom>
        </p:spPr>
        <p:txBody>
          <a:bodyPr vert="eaVert"/>
          <a:lstStyle>
            <a:defPPr/>
            <a:lvl1pPr lvl="0"/>
          </a:lstStyle>
          <a:p>
            <a:r>
              <a:t>Образец заголовка</a:t>
            </a:r>
          </a:p>
        </p:txBody>
      </p:sp>
      <p:sp>
        <p:nvSpPr>
          <p:cNvPr id="39" name="Shape 39"/>
          <p:cNvSpPr txBox="1">
            <a:spLocks noGrp="1"/>
          </p:cNvSpPr>
          <p:nvPr>
            <p:ph type="body" idx="1"/>
          </p:nvPr>
        </p:nvSpPr>
        <p:spPr>
          <a:xfrm>
            <a:off x="457200" y="154781"/>
            <a:ext cx="6019800" cy="3290888"/>
          </a:xfrm>
          <a:prstGeom prst="rect">
            <a:avLst/>
          </a:prstGeom>
        </p:spPr>
        <p:txBody>
          <a:bodyPr vert="eaVert"/>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40" name="Shape 40"/>
          <p:cNvSpPr txBox="1">
            <a:spLocks noGrp="1"/>
          </p:cNvSpPr>
          <p:nvPr>
            <p:ph type="dt" idx="10"/>
          </p:nvPr>
        </p:nvSpPr>
        <p:spPr>
          <a:prstGeom prst="rect">
            <a:avLst/>
          </a:prstGeom>
        </p:spPr>
        <p:txBody>
          <a:bodyPr/>
          <a:lstStyle>
            <a:defPPr/>
            <a:lvl1pPr lvl="0"/>
          </a:lstStyle>
          <a:p>
            <a:r>
              <a:t>29.03.2022</a:t>
            </a:r>
          </a:p>
        </p:txBody>
      </p:sp>
      <p:sp>
        <p:nvSpPr>
          <p:cNvPr id="41" name="Shape 41"/>
          <p:cNvSpPr txBox="1">
            <a:spLocks noGrp="1"/>
          </p:cNvSpPr>
          <p:nvPr>
            <p:ph type="ftr" idx="11"/>
          </p:nvPr>
        </p:nvSpPr>
        <p:spPr>
          <a:prstGeom prst="rect">
            <a:avLst/>
          </a:prstGeom>
        </p:spPr>
        <p:txBody>
          <a:bodyPr/>
          <a:lstStyle>
            <a:defPPr/>
            <a:lvl1pPr lvl="0"/>
          </a:lstStyle>
          <a:p>
            <a:endParaRPr/>
          </a:p>
        </p:txBody>
      </p:sp>
      <p:sp>
        <p:nvSpPr>
          <p:cNvPr id="42" name="Shape 42"/>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GroupShape 31"/>
        <p:cNvGrpSpPr/>
        <p:nvPr/>
      </p:nvGrpSpPr>
      <p:grpSpPr>
        <a:xfrm>
          <a:off x="0" y="0"/>
          <a:ext cx="0" cy="0"/>
          <a:chOff x="0" y="0"/>
          <a:chExt cx="0" cy="0"/>
        </a:xfrm>
      </p:grpSpPr>
      <p:sp>
        <p:nvSpPr>
          <p:cNvPr id="32" name="Shape 32"/>
          <p:cNvSpPr txBox="1">
            <a:spLocks noGrp="1"/>
          </p:cNvSpPr>
          <p:nvPr>
            <p:ph type="title"/>
          </p:nvPr>
        </p:nvSpPr>
        <p:spPr>
          <a:prstGeom prst="rect">
            <a:avLst/>
          </a:prstGeom>
        </p:spPr>
        <p:txBody>
          <a:bodyPr/>
          <a:lstStyle>
            <a:defPPr/>
            <a:lvl1pPr lvl="0"/>
          </a:lstStyle>
          <a:p>
            <a:r>
              <a:t>Образец заголовка</a:t>
            </a:r>
          </a:p>
        </p:txBody>
      </p:sp>
      <p:sp>
        <p:nvSpPr>
          <p:cNvPr id="33" name="Shape 33"/>
          <p:cNvSpPr txBox="1">
            <a:spLocks noGrp="1"/>
          </p:cNvSpPr>
          <p:nvPr>
            <p:ph type="body" idx="1"/>
          </p:nvPr>
        </p:nvSpPr>
        <p:spPr>
          <a:prstGeom prst="rect">
            <a:avLst/>
          </a:prstGeom>
        </p:spPr>
        <p:txBody>
          <a:bodyPr/>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34" name="Shape 34"/>
          <p:cNvSpPr txBox="1">
            <a:spLocks noGrp="1"/>
          </p:cNvSpPr>
          <p:nvPr>
            <p:ph type="dt" idx="10"/>
          </p:nvPr>
        </p:nvSpPr>
        <p:spPr>
          <a:prstGeom prst="rect">
            <a:avLst/>
          </a:prstGeom>
        </p:spPr>
        <p:txBody>
          <a:bodyPr/>
          <a:lstStyle>
            <a:defPPr/>
            <a:lvl1pPr lvl="0"/>
          </a:lstStyle>
          <a:p>
            <a:r>
              <a:t>29.03.2022</a:t>
            </a:r>
          </a:p>
        </p:txBody>
      </p:sp>
      <p:sp>
        <p:nvSpPr>
          <p:cNvPr id="35" name="Shape 35"/>
          <p:cNvSpPr txBox="1">
            <a:spLocks noGrp="1"/>
          </p:cNvSpPr>
          <p:nvPr>
            <p:ph type="ftr" idx="11"/>
          </p:nvPr>
        </p:nvSpPr>
        <p:spPr>
          <a:prstGeom prst="rect">
            <a:avLst/>
          </a:prstGeom>
        </p:spPr>
        <p:txBody>
          <a:bodyPr/>
          <a:lstStyle>
            <a:defPPr/>
            <a:lvl1pPr lvl="0"/>
          </a:lstStyle>
          <a:p>
            <a:endParaRPr/>
          </a:p>
        </p:txBody>
      </p:sp>
      <p:sp>
        <p:nvSpPr>
          <p:cNvPr id="36" name="Shape 36"/>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Title and Subtitle">
    <p:spTree>
      <p:nvGrpSpPr>
        <p:cNvPr id="1" name="GroupShape 7"/>
        <p:cNvGrpSpPr/>
        <p:nvPr/>
      </p:nvGrpSpPr>
      <p:grpSpPr>
        <a:xfrm>
          <a:off x="0" y="0"/>
          <a:ext cx="0" cy="0"/>
          <a:chOff x="0" y="0"/>
          <a:chExt cx="0" cy="0"/>
        </a:xfrm>
      </p:grpSpPr>
      <p:sp>
        <p:nvSpPr>
          <p:cNvPr id="8" name="Shape 8"/>
          <p:cNvSpPr txBox="1">
            <a:spLocks noGrp="1"/>
          </p:cNvSpPr>
          <p:nvPr>
            <p:ph type="title"/>
          </p:nvPr>
        </p:nvSpPr>
        <p:spPr>
          <a:xfrm>
            <a:off x="722313" y="3305176"/>
            <a:ext cx="7772400" cy="1021555"/>
          </a:xfrm>
          <a:prstGeom prst="rect">
            <a:avLst/>
          </a:prstGeom>
        </p:spPr>
        <p:txBody>
          <a:bodyPr anchor="t"/>
          <a:lstStyle>
            <a:defPPr/>
            <a:lvl1pPr lvl="0" algn="l">
              <a:defRPr sz="4000" b="1" cap="all"/>
            </a:lvl1pPr>
          </a:lstStyle>
          <a:p>
            <a:r>
              <a:t>Образец заголовка</a:t>
            </a:r>
          </a:p>
        </p:txBody>
      </p:sp>
      <p:sp>
        <p:nvSpPr>
          <p:cNvPr id="9" name="Shape 9"/>
          <p:cNvSpPr txBox="1">
            <a:spLocks noGrp="1"/>
          </p:cNvSpPr>
          <p:nvPr>
            <p:ph type="body" idx="1"/>
          </p:nvPr>
        </p:nvSpPr>
        <p:spPr>
          <a:xfrm>
            <a:off x="722313" y="2180035"/>
            <a:ext cx="7772400" cy="1125140"/>
          </a:xfrm>
          <a:prstGeom prst="rect">
            <a:avLst/>
          </a:prstGeom>
        </p:spPr>
        <p:txBody>
          <a:bodyPr anchor="b"/>
          <a:lstStyle>
            <a:defPPr/>
            <a:lvl1pPr marL="0" lvl="0" indent="0">
              <a:buNone/>
              <a:defRPr sz="2000">
                <a:solidFill>
                  <a:schemeClr val="tx1">
                    <a:tint val="75000"/>
                  </a:schemeClr>
                </a:solidFill>
              </a:defRPr>
            </a:lvl1pPr>
            <a:lvl2pPr marL="457200" lvl="1" indent="0">
              <a:buNone/>
              <a:defRPr sz="1800">
                <a:solidFill>
                  <a:schemeClr val="tx1">
                    <a:tint val="75000"/>
                  </a:schemeClr>
                </a:solidFill>
              </a:defRPr>
            </a:lvl2pPr>
            <a:lvl3pPr marL="914400" lvl="2" indent="0">
              <a:buNone/>
              <a:defRPr sz="1600">
                <a:solidFill>
                  <a:schemeClr val="tx1">
                    <a:tint val="75000"/>
                  </a:schemeClr>
                </a:solidFill>
              </a:defRPr>
            </a:lvl3pPr>
            <a:lvl4pPr marL="1371600" lvl="3" indent="0">
              <a:buNone/>
              <a:defRPr sz="1400">
                <a:solidFill>
                  <a:schemeClr val="tx1">
                    <a:tint val="75000"/>
                  </a:schemeClr>
                </a:solidFill>
              </a:defRPr>
            </a:lvl4pPr>
            <a:lvl5pPr marL="1828800" lvl="4" indent="0">
              <a:buNone/>
              <a:defRPr sz="1400">
                <a:solidFill>
                  <a:schemeClr val="tx1">
                    <a:tint val="75000"/>
                  </a:schemeClr>
                </a:solidFill>
              </a:defRPr>
            </a:lvl5pPr>
            <a:lvl6pPr marL="2286000" lvl="5" indent="0">
              <a:buNone/>
              <a:defRPr sz="1400">
                <a:solidFill>
                  <a:schemeClr val="tx1">
                    <a:tint val="75000"/>
                  </a:schemeClr>
                </a:solidFill>
              </a:defRPr>
            </a:lvl6pPr>
            <a:lvl7pPr marL="2743200" lvl="6" indent="0">
              <a:buNone/>
              <a:defRPr sz="1400">
                <a:solidFill>
                  <a:schemeClr val="tx1">
                    <a:tint val="75000"/>
                  </a:schemeClr>
                </a:solidFill>
              </a:defRPr>
            </a:lvl7pPr>
            <a:lvl8pPr marL="3200400" lvl="7" indent="0">
              <a:buNone/>
              <a:defRPr sz="1400">
                <a:solidFill>
                  <a:schemeClr val="tx1">
                    <a:tint val="75000"/>
                  </a:schemeClr>
                </a:solidFill>
              </a:defRPr>
            </a:lvl8pPr>
            <a:lvl9pPr marL="3657600" lvl="8" indent="0">
              <a:buNone/>
              <a:defRPr sz="1400">
                <a:solidFill>
                  <a:schemeClr val="tx1">
                    <a:tint val="75000"/>
                  </a:schemeClr>
                </a:solidFill>
              </a:defRPr>
            </a:lvl9pPr>
          </a:lstStyle>
          <a:p>
            <a:pPr lvl="0"/>
            <a:r>
              <a:t>Образец текста</a:t>
            </a:r>
          </a:p>
        </p:txBody>
      </p:sp>
      <p:sp>
        <p:nvSpPr>
          <p:cNvPr id="10" name="Shape 10"/>
          <p:cNvSpPr txBox="1">
            <a:spLocks noGrp="1"/>
          </p:cNvSpPr>
          <p:nvPr>
            <p:ph type="dt" idx="10"/>
          </p:nvPr>
        </p:nvSpPr>
        <p:spPr>
          <a:prstGeom prst="rect">
            <a:avLst/>
          </a:prstGeom>
        </p:spPr>
        <p:txBody>
          <a:bodyPr/>
          <a:lstStyle>
            <a:defPPr/>
            <a:lvl1pPr lvl="0"/>
          </a:lstStyle>
          <a:p>
            <a:r>
              <a:t>29.03.2022</a:t>
            </a:r>
          </a:p>
        </p:txBody>
      </p:sp>
      <p:sp>
        <p:nvSpPr>
          <p:cNvPr id="11" name="Shape 11"/>
          <p:cNvSpPr txBox="1">
            <a:spLocks noGrp="1"/>
          </p:cNvSpPr>
          <p:nvPr>
            <p:ph type="ftr" idx="11"/>
          </p:nvPr>
        </p:nvSpPr>
        <p:spPr>
          <a:prstGeom prst="rect">
            <a:avLst/>
          </a:prstGeom>
        </p:spPr>
        <p:txBody>
          <a:bodyPr/>
          <a:lstStyle>
            <a:defPPr/>
            <a:lvl1pPr lvl="0"/>
          </a:lstStyle>
          <a:p>
            <a:endParaRPr/>
          </a:p>
        </p:txBody>
      </p:sp>
      <p:sp>
        <p:nvSpPr>
          <p:cNvPr id="12" name="Shape 12"/>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Slide Title">
    <p:spTree>
      <p:nvGrpSpPr>
        <p:cNvPr id="1" name="GroupShape 26"/>
        <p:cNvGrpSpPr/>
        <p:nvPr/>
      </p:nvGrpSpPr>
      <p:grpSpPr>
        <a:xfrm>
          <a:off x="0" y="0"/>
          <a:ext cx="0" cy="0"/>
          <a:chOff x="0" y="0"/>
          <a:chExt cx="0" cy="0"/>
        </a:xfrm>
      </p:grpSpPr>
      <p:sp>
        <p:nvSpPr>
          <p:cNvPr id="27" name="Shape 27"/>
          <p:cNvSpPr txBox="1">
            <a:spLocks noGrp="1"/>
          </p:cNvSpPr>
          <p:nvPr>
            <p:ph type="title"/>
          </p:nvPr>
        </p:nvSpPr>
        <p:spPr>
          <a:prstGeom prst="rect">
            <a:avLst/>
          </a:prstGeom>
        </p:spPr>
        <p:txBody>
          <a:bodyPr/>
          <a:lstStyle>
            <a:defPPr/>
            <a:lvl1pPr lvl="0"/>
          </a:lstStyle>
          <a:p>
            <a:r>
              <a:t>Образец заголовка</a:t>
            </a:r>
          </a:p>
        </p:txBody>
      </p:sp>
      <p:sp>
        <p:nvSpPr>
          <p:cNvPr id="28" name="Shape 28"/>
          <p:cNvSpPr txBox="1">
            <a:spLocks noGrp="1"/>
          </p:cNvSpPr>
          <p:nvPr>
            <p:ph type="dt" idx="10"/>
          </p:nvPr>
        </p:nvSpPr>
        <p:spPr>
          <a:prstGeom prst="rect">
            <a:avLst/>
          </a:prstGeom>
        </p:spPr>
        <p:txBody>
          <a:bodyPr/>
          <a:lstStyle>
            <a:defPPr/>
            <a:lvl1pPr lvl="0"/>
          </a:lstStyle>
          <a:p>
            <a:r>
              <a:t>29.03.2022</a:t>
            </a:r>
          </a:p>
        </p:txBody>
      </p:sp>
      <p:sp>
        <p:nvSpPr>
          <p:cNvPr id="29" name="Shape 29"/>
          <p:cNvSpPr txBox="1">
            <a:spLocks noGrp="1"/>
          </p:cNvSpPr>
          <p:nvPr>
            <p:ph type="ftr" idx="11"/>
          </p:nvPr>
        </p:nvSpPr>
        <p:spPr>
          <a:prstGeom prst="rect">
            <a:avLst/>
          </a:prstGeom>
        </p:spPr>
        <p:txBody>
          <a:bodyPr/>
          <a:lstStyle>
            <a:defPPr/>
            <a:lvl1pPr lvl="0"/>
          </a:lstStyle>
          <a:p>
            <a:endParaRPr/>
          </a:p>
        </p:txBody>
      </p:sp>
      <p:sp>
        <p:nvSpPr>
          <p:cNvPr id="30" name="Shape 30"/>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itle and Two Columns">
    <p:spTree>
      <p:nvGrpSpPr>
        <p:cNvPr id="1" name="GroupShape 13"/>
        <p:cNvGrpSpPr/>
        <p:nvPr/>
      </p:nvGrpSpPr>
      <p:grpSpPr>
        <a:xfrm>
          <a:off x="0" y="0"/>
          <a:ext cx="0" cy="0"/>
          <a:chOff x="0" y="0"/>
          <a:chExt cx="0" cy="0"/>
        </a:xfrm>
      </p:grpSpPr>
      <p:sp>
        <p:nvSpPr>
          <p:cNvPr id="14" name="Shape 14"/>
          <p:cNvSpPr txBox="1">
            <a:spLocks noGrp="1"/>
          </p:cNvSpPr>
          <p:nvPr>
            <p:ph type="title"/>
          </p:nvPr>
        </p:nvSpPr>
        <p:spPr>
          <a:prstGeom prst="rect">
            <a:avLst/>
          </a:prstGeom>
        </p:spPr>
        <p:txBody>
          <a:bodyPr/>
          <a:lstStyle>
            <a:defPPr/>
            <a:lvl1pPr lvl="0"/>
          </a:lstStyle>
          <a:p>
            <a:r>
              <a:t>Образец заголовка</a:t>
            </a:r>
          </a:p>
        </p:txBody>
      </p:sp>
      <p:sp>
        <p:nvSpPr>
          <p:cNvPr id="15" name="Shape 15"/>
          <p:cNvSpPr txBox="1">
            <a:spLocks noGrp="1"/>
          </p:cNvSpPr>
          <p:nvPr>
            <p:ph type="body" idx="1"/>
          </p:nvPr>
        </p:nvSpPr>
        <p:spPr>
          <a:xfrm>
            <a:off x="457200" y="900113"/>
            <a:ext cx="4038600" cy="2545556"/>
          </a:xfrm>
          <a:prstGeom prst="rect">
            <a:avLst/>
          </a:prstGeom>
        </p:spPr>
        <p:txBody>
          <a:bodyPr/>
          <a:lstStyle>
            <a:defPPr/>
            <a:lvl1pPr lvl="0">
              <a:defRPr sz="2800"/>
            </a:lvl1pPr>
            <a:lvl2pPr lvl="1">
              <a:defRPr sz="2400"/>
            </a:lvl2pPr>
            <a:lvl3pPr lvl="2">
              <a:defRPr sz="2000"/>
            </a:lvl3pPr>
            <a:lvl4pPr lvl="3">
              <a:defRPr sz="1800"/>
            </a:lvl4pPr>
            <a:lvl5pPr lvl="4">
              <a:defRPr sz="1800"/>
            </a:lvl5pPr>
            <a:lvl6pPr lvl="5">
              <a:defRPr sz="1800"/>
            </a:lvl6pPr>
            <a:lvl7pPr lvl="6">
              <a:defRPr sz="1800"/>
            </a:lvl7pPr>
            <a:lvl8pPr lvl="7">
              <a:defRPr sz="1800"/>
            </a:lvl8pPr>
            <a:lvl9pPr lvl="8">
              <a:defRPr sz="1800"/>
            </a:lvl9p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16" name="Shape 16"/>
          <p:cNvSpPr txBox="1">
            <a:spLocks noGrp="1"/>
          </p:cNvSpPr>
          <p:nvPr>
            <p:ph type="body" idx="2"/>
          </p:nvPr>
        </p:nvSpPr>
        <p:spPr>
          <a:xfrm>
            <a:off x="4648200" y="900113"/>
            <a:ext cx="4038600" cy="2545556"/>
          </a:xfrm>
          <a:prstGeom prst="rect">
            <a:avLst/>
          </a:prstGeom>
        </p:spPr>
        <p:txBody>
          <a:bodyPr/>
          <a:lstStyle>
            <a:defPPr/>
            <a:lvl1pPr lvl="0">
              <a:defRPr sz="2800"/>
            </a:lvl1pPr>
            <a:lvl2pPr lvl="1">
              <a:defRPr sz="2400"/>
            </a:lvl2pPr>
            <a:lvl3pPr lvl="2">
              <a:defRPr sz="2000"/>
            </a:lvl3pPr>
            <a:lvl4pPr lvl="3">
              <a:defRPr sz="1800"/>
            </a:lvl4pPr>
            <a:lvl5pPr lvl="4">
              <a:defRPr sz="1800"/>
            </a:lvl5pPr>
            <a:lvl6pPr lvl="5">
              <a:defRPr sz="1800"/>
            </a:lvl6pPr>
            <a:lvl7pPr lvl="6">
              <a:defRPr sz="1800"/>
            </a:lvl7pPr>
            <a:lvl8pPr lvl="7">
              <a:defRPr sz="1800"/>
            </a:lvl8pPr>
            <a:lvl9pPr lvl="8">
              <a:defRPr sz="1800"/>
            </a:lvl9p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17" name="Shape 17"/>
          <p:cNvSpPr txBox="1">
            <a:spLocks noGrp="1"/>
          </p:cNvSpPr>
          <p:nvPr>
            <p:ph type="dt" idx="10"/>
          </p:nvPr>
        </p:nvSpPr>
        <p:spPr>
          <a:prstGeom prst="rect">
            <a:avLst/>
          </a:prstGeom>
        </p:spPr>
        <p:txBody>
          <a:bodyPr/>
          <a:lstStyle>
            <a:defPPr/>
            <a:lvl1pPr lvl="0"/>
          </a:lstStyle>
          <a:p>
            <a:r>
              <a:t>29.03.2022</a:t>
            </a:r>
          </a:p>
        </p:txBody>
      </p:sp>
      <p:sp>
        <p:nvSpPr>
          <p:cNvPr id="18" name="Shape 18"/>
          <p:cNvSpPr txBox="1">
            <a:spLocks noGrp="1"/>
          </p:cNvSpPr>
          <p:nvPr>
            <p:ph type="ftr" idx="11"/>
          </p:nvPr>
        </p:nvSpPr>
        <p:spPr>
          <a:prstGeom prst="rect">
            <a:avLst/>
          </a:prstGeom>
        </p:spPr>
        <p:txBody>
          <a:bodyPr/>
          <a:lstStyle>
            <a:defPPr/>
            <a:lvl1pPr lvl="0"/>
          </a:lstStyle>
          <a:p>
            <a:endParaRPr/>
          </a:p>
        </p:txBody>
      </p:sp>
      <p:sp>
        <p:nvSpPr>
          <p:cNvPr id="19" name="Shape 19"/>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GroupShape 65"/>
        <p:cNvGrpSpPr/>
        <p:nvPr/>
      </p:nvGrpSpPr>
      <p:grpSpPr>
        <a:xfrm>
          <a:off x="0" y="0"/>
          <a:ext cx="0" cy="0"/>
          <a:chOff x="0" y="0"/>
          <a:chExt cx="0" cy="0"/>
        </a:xfrm>
      </p:grpSpPr>
      <p:sp>
        <p:nvSpPr>
          <p:cNvPr id="66" name="Shape 66"/>
          <p:cNvSpPr txBox="1">
            <a:spLocks noGrp="1"/>
          </p:cNvSpPr>
          <p:nvPr>
            <p:ph type="dt" idx="10"/>
          </p:nvPr>
        </p:nvSpPr>
        <p:spPr>
          <a:prstGeom prst="rect">
            <a:avLst/>
          </a:prstGeom>
        </p:spPr>
        <p:txBody>
          <a:bodyPr/>
          <a:lstStyle>
            <a:defPPr/>
            <a:lvl1pPr lvl="0"/>
          </a:lstStyle>
          <a:p>
            <a:r>
              <a:t>29.03.2022</a:t>
            </a:r>
          </a:p>
        </p:txBody>
      </p:sp>
      <p:sp>
        <p:nvSpPr>
          <p:cNvPr id="67" name="Shape 67"/>
          <p:cNvSpPr txBox="1">
            <a:spLocks noGrp="1"/>
          </p:cNvSpPr>
          <p:nvPr>
            <p:ph type="ftr" idx="11"/>
          </p:nvPr>
        </p:nvSpPr>
        <p:spPr>
          <a:prstGeom prst="rect">
            <a:avLst/>
          </a:prstGeom>
        </p:spPr>
        <p:txBody>
          <a:bodyPr/>
          <a:lstStyle>
            <a:defPPr/>
            <a:lvl1pPr lvl="0"/>
          </a:lstStyle>
          <a:p>
            <a:endParaRPr/>
          </a:p>
        </p:txBody>
      </p:sp>
      <p:sp>
        <p:nvSpPr>
          <p:cNvPr id="68" name="Shape 68"/>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GroupShape 49"/>
        <p:cNvGrpSpPr/>
        <p:nvPr/>
      </p:nvGrpSpPr>
      <p:grpSpPr>
        <a:xfrm>
          <a:off x="0" y="0"/>
          <a:ext cx="0" cy="0"/>
          <a:chOff x="0" y="0"/>
          <a:chExt cx="0" cy="0"/>
        </a:xfrm>
      </p:grpSpPr>
      <p:sp>
        <p:nvSpPr>
          <p:cNvPr id="50" name="Shape 50"/>
          <p:cNvSpPr txBox="1">
            <a:spLocks noGrp="1"/>
          </p:cNvSpPr>
          <p:nvPr>
            <p:ph type="title"/>
          </p:nvPr>
        </p:nvSpPr>
        <p:spPr>
          <a:xfrm>
            <a:off x="457200" y="205978"/>
            <a:ext cx="8229600" cy="857250"/>
          </a:xfrm>
          <a:prstGeom prst="rect">
            <a:avLst/>
          </a:prstGeom>
        </p:spPr>
        <p:txBody>
          <a:bodyPr/>
          <a:lstStyle>
            <a:defPPr/>
            <a:lvl1pPr lvl="0"/>
          </a:lstStyle>
          <a:p>
            <a:r>
              <a:t>Образец заголовка</a:t>
            </a:r>
          </a:p>
        </p:txBody>
      </p:sp>
      <p:sp>
        <p:nvSpPr>
          <p:cNvPr id="51" name="Shape 51"/>
          <p:cNvSpPr txBox="1">
            <a:spLocks noGrp="1"/>
          </p:cNvSpPr>
          <p:nvPr>
            <p:ph type="body" idx="1"/>
          </p:nvPr>
        </p:nvSpPr>
        <p:spPr>
          <a:xfrm>
            <a:off x="457200" y="1151335"/>
            <a:ext cx="4040188" cy="479822"/>
          </a:xfrm>
          <a:prstGeom prst="rect">
            <a:avLst/>
          </a:prstGeom>
        </p:spPr>
        <p:txBody>
          <a:bodyPr anchor="b"/>
          <a:lstStyle>
            <a:defPPr/>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t>Образец текста</a:t>
            </a:r>
          </a:p>
        </p:txBody>
      </p:sp>
      <p:sp>
        <p:nvSpPr>
          <p:cNvPr id="52" name="Shape 52"/>
          <p:cNvSpPr txBox="1">
            <a:spLocks noGrp="1"/>
          </p:cNvSpPr>
          <p:nvPr>
            <p:ph type="body" idx="2"/>
          </p:nvPr>
        </p:nvSpPr>
        <p:spPr>
          <a:xfrm>
            <a:off x="457200" y="1631156"/>
            <a:ext cx="4040188" cy="2963465"/>
          </a:xfrm>
          <a:prstGeom prst="rect">
            <a:avLst/>
          </a:prstGeom>
        </p:spPr>
        <p:txBody>
          <a:bodyPr/>
          <a:lstStyle>
            <a:defPPr/>
            <a:lvl1pPr lvl="0">
              <a:defRPr sz="2400"/>
            </a:lvl1pPr>
            <a:lvl2pPr lvl="1">
              <a:defRPr sz="2000"/>
            </a:lvl2pPr>
            <a:lvl3pPr lvl="2">
              <a:defRPr sz="1800"/>
            </a:lvl3pPr>
            <a:lvl4pPr lvl="3">
              <a:defRPr sz="1600"/>
            </a:lvl4pPr>
            <a:lvl5pPr lvl="4">
              <a:defRPr sz="1600"/>
            </a:lvl5pPr>
            <a:lvl6pPr lvl="5">
              <a:defRPr sz="1600"/>
            </a:lvl6pPr>
            <a:lvl7pPr lvl="6">
              <a:defRPr sz="1600"/>
            </a:lvl7pPr>
            <a:lvl8pPr lvl="7">
              <a:defRPr sz="1600"/>
            </a:lvl8pPr>
            <a:lvl9pPr lvl="8">
              <a:defRPr sz="1600"/>
            </a:lvl9p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53" name="Shape 53"/>
          <p:cNvSpPr txBox="1">
            <a:spLocks noGrp="1"/>
          </p:cNvSpPr>
          <p:nvPr>
            <p:ph type="body" idx="3"/>
          </p:nvPr>
        </p:nvSpPr>
        <p:spPr>
          <a:xfrm>
            <a:off x="4645026" y="1151335"/>
            <a:ext cx="4041775" cy="479822"/>
          </a:xfrm>
          <a:prstGeom prst="rect">
            <a:avLst/>
          </a:prstGeom>
        </p:spPr>
        <p:txBody>
          <a:bodyPr anchor="b"/>
          <a:lstStyle>
            <a:defPPr/>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t>Образец текста</a:t>
            </a:r>
          </a:p>
        </p:txBody>
      </p:sp>
      <p:sp>
        <p:nvSpPr>
          <p:cNvPr id="54" name="Shape 54"/>
          <p:cNvSpPr txBox="1">
            <a:spLocks noGrp="1"/>
          </p:cNvSpPr>
          <p:nvPr>
            <p:ph type="body" idx="4"/>
          </p:nvPr>
        </p:nvSpPr>
        <p:spPr>
          <a:xfrm>
            <a:off x="4645026" y="1631156"/>
            <a:ext cx="4041775" cy="2963465"/>
          </a:xfrm>
          <a:prstGeom prst="rect">
            <a:avLst/>
          </a:prstGeom>
        </p:spPr>
        <p:txBody>
          <a:bodyPr/>
          <a:lstStyle>
            <a:defPPr/>
            <a:lvl1pPr lvl="0">
              <a:defRPr sz="2400"/>
            </a:lvl1pPr>
            <a:lvl2pPr lvl="1">
              <a:defRPr sz="2000"/>
            </a:lvl2pPr>
            <a:lvl3pPr lvl="2">
              <a:defRPr sz="1800"/>
            </a:lvl3pPr>
            <a:lvl4pPr lvl="3">
              <a:defRPr sz="1600"/>
            </a:lvl4pPr>
            <a:lvl5pPr lvl="4">
              <a:defRPr sz="1600"/>
            </a:lvl5pPr>
            <a:lvl6pPr lvl="5">
              <a:defRPr sz="1600"/>
            </a:lvl6pPr>
            <a:lvl7pPr lvl="6">
              <a:defRPr sz="1600"/>
            </a:lvl7pPr>
            <a:lvl8pPr lvl="7">
              <a:defRPr sz="1600"/>
            </a:lvl8pPr>
            <a:lvl9pPr lvl="8">
              <a:defRPr sz="1600"/>
            </a:lvl9p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55" name="Shape 55"/>
          <p:cNvSpPr txBox="1">
            <a:spLocks noGrp="1"/>
          </p:cNvSpPr>
          <p:nvPr>
            <p:ph type="dt" idx="10"/>
          </p:nvPr>
        </p:nvSpPr>
        <p:spPr>
          <a:prstGeom prst="rect">
            <a:avLst/>
          </a:prstGeom>
        </p:spPr>
        <p:txBody>
          <a:bodyPr/>
          <a:lstStyle>
            <a:defPPr/>
            <a:lvl1pPr lvl="0"/>
          </a:lstStyle>
          <a:p>
            <a:r>
              <a:t>29.03.2022</a:t>
            </a:r>
          </a:p>
        </p:txBody>
      </p:sp>
      <p:sp>
        <p:nvSpPr>
          <p:cNvPr id="56" name="Shape 56"/>
          <p:cNvSpPr txBox="1">
            <a:spLocks noGrp="1"/>
          </p:cNvSpPr>
          <p:nvPr>
            <p:ph type="ftr" idx="11"/>
          </p:nvPr>
        </p:nvSpPr>
        <p:spPr>
          <a:prstGeom prst="rect">
            <a:avLst/>
          </a:prstGeom>
        </p:spPr>
        <p:txBody>
          <a:bodyPr/>
          <a:lstStyle>
            <a:defPPr/>
            <a:lvl1pPr lvl="0"/>
          </a:lstStyle>
          <a:p>
            <a:endParaRPr/>
          </a:p>
        </p:txBody>
      </p:sp>
      <p:sp>
        <p:nvSpPr>
          <p:cNvPr id="57" name="Shape 57"/>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Title, Text and Object">
    <p:spTree>
      <p:nvGrpSpPr>
        <p:cNvPr id="1" name="GroupShape 58"/>
        <p:cNvGrpSpPr/>
        <p:nvPr/>
      </p:nvGrpSpPr>
      <p:grpSpPr>
        <a:xfrm>
          <a:off x="0" y="0"/>
          <a:ext cx="0" cy="0"/>
          <a:chOff x="0" y="0"/>
          <a:chExt cx="0" cy="0"/>
        </a:xfrm>
      </p:grpSpPr>
      <p:sp>
        <p:nvSpPr>
          <p:cNvPr id="59" name="Shape 59"/>
          <p:cNvSpPr txBox="1">
            <a:spLocks noGrp="1"/>
          </p:cNvSpPr>
          <p:nvPr>
            <p:ph type="title"/>
          </p:nvPr>
        </p:nvSpPr>
        <p:spPr>
          <a:xfrm>
            <a:off x="457201" y="204786"/>
            <a:ext cx="3008313" cy="871538"/>
          </a:xfrm>
          <a:prstGeom prst="rect">
            <a:avLst/>
          </a:prstGeom>
        </p:spPr>
        <p:txBody>
          <a:bodyPr anchor="b"/>
          <a:lstStyle>
            <a:defPPr/>
            <a:lvl1pPr lvl="0" algn="l">
              <a:defRPr sz="2000" b="1"/>
            </a:lvl1pPr>
          </a:lstStyle>
          <a:p>
            <a:r>
              <a:t>Образец заголовка</a:t>
            </a:r>
          </a:p>
        </p:txBody>
      </p:sp>
      <p:sp>
        <p:nvSpPr>
          <p:cNvPr id="60" name="Shape 60"/>
          <p:cNvSpPr txBox="1">
            <a:spLocks noGrp="1"/>
          </p:cNvSpPr>
          <p:nvPr>
            <p:ph type="body" idx="1"/>
          </p:nvPr>
        </p:nvSpPr>
        <p:spPr>
          <a:xfrm>
            <a:off x="3575050" y="204788"/>
            <a:ext cx="5111750" cy="4389835"/>
          </a:xfrm>
          <a:prstGeom prst="rect">
            <a:avLst/>
          </a:prstGeom>
        </p:spPr>
        <p:txBody>
          <a:bodyPr/>
          <a:lstStyle>
            <a:defPPr/>
            <a:lvl1pPr lvl="0">
              <a:defRPr sz="3200"/>
            </a:lvl1pPr>
            <a:lvl2pPr lvl="1">
              <a:defRPr sz="2800"/>
            </a:lvl2pPr>
            <a:lvl3pPr lvl="2">
              <a:defRPr sz="2400"/>
            </a:lvl3pPr>
            <a:lvl4pPr lvl="3">
              <a:defRPr sz="2000"/>
            </a:lvl4pPr>
            <a:lvl5pPr lvl="4">
              <a:defRPr sz="2000"/>
            </a:lvl5pPr>
            <a:lvl6pPr lvl="5">
              <a:defRPr sz="2000"/>
            </a:lvl6pPr>
            <a:lvl7pPr lvl="6">
              <a:defRPr sz="2000"/>
            </a:lvl7pPr>
            <a:lvl8pPr lvl="7">
              <a:defRPr sz="2000"/>
            </a:lvl8pPr>
            <a:lvl9pPr lvl="8">
              <a:defRPr sz="2000"/>
            </a:lvl9p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61" name="Shape 61"/>
          <p:cNvSpPr txBox="1">
            <a:spLocks noGrp="1"/>
          </p:cNvSpPr>
          <p:nvPr>
            <p:ph type="body" idx="2"/>
          </p:nvPr>
        </p:nvSpPr>
        <p:spPr>
          <a:xfrm>
            <a:off x="457201" y="1076326"/>
            <a:ext cx="3008313" cy="3518297"/>
          </a:xfrm>
          <a:prstGeom prst="rect">
            <a:avLst/>
          </a:prstGeom>
        </p:spPr>
        <p:txBody>
          <a:bodyPr/>
          <a:lstStyle>
            <a:defPPr/>
            <a:lvl1pPr marL="0" lvl="0" indent="0">
              <a:buNone/>
              <a:defRPr sz="1400"/>
            </a:lvl1pPr>
            <a:lvl2pPr marL="457200" lvl="1" indent="0">
              <a:buNone/>
              <a:defRPr sz="1200"/>
            </a:lvl2pPr>
            <a:lvl3pPr marL="914400" lvl="2" indent="0">
              <a:buNone/>
              <a:defRPr sz="1000"/>
            </a:lvl3pPr>
            <a:lvl4pPr marL="1371600" lvl="3" indent="0">
              <a:buNone/>
              <a:defRPr sz="900"/>
            </a:lvl4pPr>
            <a:lvl5pPr marL="1828800" lvl="4" indent="0">
              <a:buNone/>
              <a:defRPr sz="900"/>
            </a:lvl5pPr>
            <a:lvl6pPr marL="2286000" lvl="5" indent="0">
              <a:buNone/>
              <a:defRPr sz="900"/>
            </a:lvl6pPr>
            <a:lvl7pPr marL="2743200" lvl="6" indent="0">
              <a:buNone/>
              <a:defRPr sz="900"/>
            </a:lvl7pPr>
            <a:lvl8pPr marL="3200400" lvl="7" indent="0">
              <a:buNone/>
              <a:defRPr sz="900"/>
            </a:lvl8pPr>
            <a:lvl9pPr marL="3657600" lvl="8" indent="0">
              <a:buNone/>
              <a:defRPr sz="900"/>
            </a:lvl9pPr>
          </a:lstStyle>
          <a:p>
            <a:pPr lvl="0"/>
            <a:r>
              <a:t>Образец текста</a:t>
            </a:r>
          </a:p>
        </p:txBody>
      </p:sp>
      <p:sp>
        <p:nvSpPr>
          <p:cNvPr id="62" name="Shape 62"/>
          <p:cNvSpPr txBox="1">
            <a:spLocks noGrp="1"/>
          </p:cNvSpPr>
          <p:nvPr>
            <p:ph type="dt" idx="10"/>
          </p:nvPr>
        </p:nvSpPr>
        <p:spPr>
          <a:prstGeom prst="rect">
            <a:avLst/>
          </a:prstGeom>
        </p:spPr>
        <p:txBody>
          <a:bodyPr/>
          <a:lstStyle>
            <a:defPPr/>
            <a:lvl1pPr lvl="0"/>
          </a:lstStyle>
          <a:p>
            <a:r>
              <a:t>29.03.2022</a:t>
            </a:r>
          </a:p>
        </p:txBody>
      </p:sp>
      <p:sp>
        <p:nvSpPr>
          <p:cNvPr id="63" name="Shape 63"/>
          <p:cNvSpPr txBox="1">
            <a:spLocks noGrp="1"/>
          </p:cNvSpPr>
          <p:nvPr>
            <p:ph type="ftr" idx="11"/>
          </p:nvPr>
        </p:nvSpPr>
        <p:spPr>
          <a:prstGeom prst="rect">
            <a:avLst/>
          </a:prstGeom>
        </p:spPr>
        <p:txBody>
          <a:bodyPr/>
          <a:lstStyle>
            <a:defPPr/>
            <a:lvl1pPr lvl="0"/>
          </a:lstStyle>
          <a:p>
            <a:endParaRPr/>
          </a:p>
        </p:txBody>
      </p:sp>
      <p:sp>
        <p:nvSpPr>
          <p:cNvPr id="64" name="Shape 64"/>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Title and Picture">
    <p:spTree>
      <p:nvGrpSpPr>
        <p:cNvPr id="1" name="GroupShape 69"/>
        <p:cNvGrpSpPr/>
        <p:nvPr/>
      </p:nvGrpSpPr>
      <p:grpSpPr>
        <a:xfrm>
          <a:off x="0" y="0"/>
          <a:ext cx="0" cy="0"/>
          <a:chOff x="0" y="0"/>
          <a:chExt cx="0" cy="0"/>
        </a:xfrm>
      </p:grpSpPr>
      <p:sp>
        <p:nvSpPr>
          <p:cNvPr id="70" name="Shape 70"/>
          <p:cNvSpPr txBox="1">
            <a:spLocks noGrp="1"/>
          </p:cNvSpPr>
          <p:nvPr>
            <p:ph type="title"/>
          </p:nvPr>
        </p:nvSpPr>
        <p:spPr>
          <a:xfrm>
            <a:off x="1792288" y="3600450"/>
            <a:ext cx="5486400" cy="425053"/>
          </a:xfrm>
          <a:prstGeom prst="rect">
            <a:avLst/>
          </a:prstGeom>
        </p:spPr>
        <p:txBody>
          <a:bodyPr anchor="b"/>
          <a:lstStyle>
            <a:defPPr/>
            <a:lvl1pPr lvl="0" algn="l">
              <a:defRPr sz="2000" b="1"/>
            </a:lvl1pPr>
          </a:lstStyle>
          <a:p>
            <a:r>
              <a:t>Образец заголовка</a:t>
            </a:r>
          </a:p>
        </p:txBody>
      </p:sp>
      <p:sp>
        <p:nvSpPr>
          <p:cNvPr id="71" name="Shape 71"/>
          <p:cNvSpPr txBox="1">
            <a:spLocks noGrp="1"/>
          </p:cNvSpPr>
          <p:nvPr>
            <p:ph type="body" idx="1"/>
          </p:nvPr>
        </p:nvSpPr>
        <p:spPr>
          <a:xfrm>
            <a:off x="1792288" y="459581"/>
            <a:ext cx="5486400" cy="3086099"/>
          </a:xfrm>
          <a:prstGeom prst="rect">
            <a:avLst/>
          </a:prstGeom>
        </p:spPr>
        <p:txBody>
          <a:bodyPr/>
          <a:lstStyle>
            <a:defPPr/>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endParaRPr/>
          </a:p>
        </p:txBody>
      </p:sp>
      <p:sp>
        <p:nvSpPr>
          <p:cNvPr id="72" name="Shape 72"/>
          <p:cNvSpPr txBox="1">
            <a:spLocks noGrp="1"/>
          </p:cNvSpPr>
          <p:nvPr>
            <p:ph type="body" idx="2"/>
          </p:nvPr>
        </p:nvSpPr>
        <p:spPr>
          <a:xfrm>
            <a:off x="1792288" y="4025503"/>
            <a:ext cx="5486400" cy="603646"/>
          </a:xfrm>
          <a:prstGeom prst="rect">
            <a:avLst/>
          </a:prstGeom>
        </p:spPr>
        <p:txBody>
          <a:bodyPr/>
          <a:lstStyle>
            <a:defPPr/>
            <a:lvl1pPr marL="0" lvl="0" indent="0">
              <a:buNone/>
              <a:defRPr sz="1400"/>
            </a:lvl1pPr>
            <a:lvl2pPr marL="457200" lvl="1" indent="0">
              <a:buNone/>
              <a:defRPr sz="1200"/>
            </a:lvl2pPr>
            <a:lvl3pPr marL="914400" lvl="2" indent="0">
              <a:buNone/>
              <a:defRPr sz="1000"/>
            </a:lvl3pPr>
            <a:lvl4pPr marL="1371600" lvl="3" indent="0">
              <a:buNone/>
              <a:defRPr sz="900"/>
            </a:lvl4pPr>
            <a:lvl5pPr marL="1828800" lvl="4" indent="0">
              <a:buNone/>
              <a:defRPr sz="900"/>
            </a:lvl5pPr>
            <a:lvl6pPr marL="2286000" lvl="5" indent="0">
              <a:buNone/>
              <a:defRPr sz="900"/>
            </a:lvl6pPr>
            <a:lvl7pPr marL="2743200" lvl="6" indent="0">
              <a:buNone/>
              <a:defRPr sz="900"/>
            </a:lvl7pPr>
            <a:lvl8pPr marL="3200400" lvl="7" indent="0">
              <a:buNone/>
              <a:defRPr sz="900"/>
            </a:lvl8pPr>
            <a:lvl9pPr marL="3657600" lvl="8" indent="0">
              <a:buNone/>
              <a:defRPr sz="900"/>
            </a:lvl9pPr>
          </a:lstStyle>
          <a:p>
            <a:pPr lvl="0"/>
            <a:r>
              <a:t>Образец текста</a:t>
            </a:r>
          </a:p>
        </p:txBody>
      </p:sp>
      <p:sp>
        <p:nvSpPr>
          <p:cNvPr id="73" name="Shape 73"/>
          <p:cNvSpPr txBox="1">
            <a:spLocks noGrp="1"/>
          </p:cNvSpPr>
          <p:nvPr>
            <p:ph type="dt" idx="10"/>
          </p:nvPr>
        </p:nvSpPr>
        <p:spPr>
          <a:prstGeom prst="rect">
            <a:avLst/>
          </a:prstGeom>
        </p:spPr>
        <p:txBody>
          <a:bodyPr/>
          <a:lstStyle>
            <a:defPPr/>
            <a:lvl1pPr lvl="0"/>
          </a:lstStyle>
          <a:p>
            <a:r>
              <a:t>29.03.2022</a:t>
            </a:r>
          </a:p>
        </p:txBody>
      </p:sp>
      <p:sp>
        <p:nvSpPr>
          <p:cNvPr id="74" name="Shape 74"/>
          <p:cNvSpPr txBox="1">
            <a:spLocks noGrp="1"/>
          </p:cNvSpPr>
          <p:nvPr>
            <p:ph type="ftr" idx="11"/>
          </p:nvPr>
        </p:nvSpPr>
        <p:spPr>
          <a:prstGeom prst="rect">
            <a:avLst/>
          </a:prstGeom>
        </p:spPr>
        <p:txBody>
          <a:bodyPr/>
          <a:lstStyle>
            <a:defPPr/>
            <a:lvl1pPr lvl="0"/>
          </a:lstStyle>
          <a:p>
            <a:endParaRPr/>
          </a:p>
        </p:txBody>
      </p:sp>
      <p:sp>
        <p:nvSpPr>
          <p:cNvPr id="75" name="Shape 75"/>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GroupShape 1"/>
        <p:cNvGrpSpPr/>
        <p:nvPr/>
      </p:nvGrpSpPr>
      <p:grpSpPr>
        <a:xfrm>
          <a:off x="0" y="0"/>
          <a:ext cx="0" cy="0"/>
          <a:chOff x="0" y="0"/>
          <a:chExt cx="0" cy="0"/>
        </a:xfrm>
      </p:grpSpPr>
      <p:sp>
        <p:nvSpPr>
          <p:cNvPr id="2" name="Shape 2"/>
          <p:cNvSpPr txBox="1">
            <a:spLocks noGrp="1"/>
          </p:cNvSpPr>
          <p:nvPr>
            <p:ph type="title"/>
          </p:nvPr>
        </p:nvSpPr>
        <p:spPr>
          <a:xfrm>
            <a:off x="457200" y="205978"/>
            <a:ext cx="8229600" cy="857250"/>
          </a:xfrm>
          <a:prstGeom prst="rect">
            <a:avLst/>
          </a:prstGeom>
        </p:spPr>
        <p:txBody>
          <a:bodyPr vert="horz" lIns="91440" tIns="45720" rIns="91440" bIns="45720" anchor="ctr">
            <a:normAutofit/>
          </a:bodyPr>
          <a:lstStyle/>
          <a:p>
            <a:r>
              <a:t>Образец заголовка</a:t>
            </a:r>
          </a:p>
        </p:txBody>
      </p:sp>
      <p:sp>
        <p:nvSpPr>
          <p:cNvPr id="3" name="Shape 3"/>
          <p:cNvSpPr txBox="1">
            <a:spLocks noGrp="1"/>
          </p:cNvSpPr>
          <p:nvPr>
            <p:ph type="body" idx="1"/>
          </p:nvPr>
        </p:nvSpPr>
        <p:spPr>
          <a:xfrm>
            <a:off x="457200" y="1200151"/>
            <a:ext cx="8229600" cy="3394472"/>
          </a:xfrm>
          <a:prstGeom prst="rect">
            <a:avLst/>
          </a:prstGeom>
        </p:spPr>
        <p:txBody>
          <a:bodyPr vert="horz" lIns="91440" tIns="45720" rIns="91440" bIns="45720">
            <a:normAutofit/>
          </a:body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4" name="Shape 4"/>
          <p:cNvSpPr txBox="1">
            <a:spLocks noGrp="1"/>
          </p:cNvSpPr>
          <p:nvPr>
            <p:ph type="dt" idx="2"/>
          </p:nvPr>
        </p:nvSpPr>
        <p:spPr>
          <a:xfrm>
            <a:off x="457200" y="4767263"/>
            <a:ext cx="2133600" cy="273844"/>
          </a:xfrm>
          <a:prstGeom prst="rect">
            <a:avLst/>
          </a:prstGeom>
        </p:spPr>
        <p:txBody>
          <a:bodyPr vert="horz" lIns="91440" tIns="45720" rIns="91440" bIns="45720" anchor="ctr"/>
          <a:lstStyle>
            <a:defPPr/>
            <a:lvl1pPr marL="0" lvl="0" indent="0" algn="l">
              <a:defRPr sz="1200">
                <a:solidFill>
                  <a:schemeClr val="tx1">
                    <a:tint val="75000"/>
                  </a:schemeClr>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t>29.03.2022</a:t>
            </a:r>
          </a:p>
        </p:txBody>
      </p:sp>
      <p:sp>
        <p:nvSpPr>
          <p:cNvPr id="5" name="Shape 5"/>
          <p:cNvSpPr txBox="1">
            <a:spLocks noGrp="1"/>
          </p:cNvSpPr>
          <p:nvPr>
            <p:ph type="ftr" idx="3"/>
          </p:nvPr>
        </p:nvSpPr>
        <p:spPr>
          <a:xfrm>
            <a:off x="3124200" y="4767263"/>
            <a:ext cx="2895600" cy="273844"/>
          </a:xfrm>
          <a:prstGeom prst="rect">
            <a:avLst/>
          </a:prstGeom>
        </p:spPr>
        <p:txBody>
          <a:bodyPr vert="horz" lIns="91440" tIns="45720" rIns="91440" bIns="45720" anchor="ctr"/>
          <a:lstStyle>
            <a:defPPr/>
            <a:lvl1pPr marL="0" lvl="0" indent="0" algn="ctr">
              <a:defRPr sz="1200">
                <a:solidFill>
                  <a:schemeClr val="tx1">
                    <a:tint val="75000"/>
                  </a:schemeClr>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p>
        </p:txBody>
      </p:sp>
      <p:sp>
        <p:nvSpPr>
          <p:cNvPr id="6" name="Shape 6"/>
          <p:cNvSpPr txBox="1">
            <a:spLocks noGrp="1"/>
          </p:cNvSpPr>
          <p:nvPr>
            <p:ph type="sldNum" idx="4"/>
          </p:nvPr>
        </p:nvSpPr>
        <p:spPr>
          <a:xfrm>
            <a:off x="6553200" y="4767263"/>
            <a:ext cx="2133600" cy="273844"/>
          </a:xfrm>
          <a:prstGeom prst="rect">
            <a:avLst/>
          </a:prstGeom>
        </p:spPr>
        <p:txBody>
          <a:bodyPr vert="horz" lIns="91440" tIns="45720" rIns="91440" bIns="45720" anchor="ctr"/>
          <a:lstStyle>
            <a:defPPr/>
            <a:lvl1pPr marL="0" lvl="0" indent="0" algn="r">
              <a:defRPr sz="1200">
                <a:solidFill>
                  <a:schemeClr val="tx1">
                    <a:tint val="75000"/>
                  </a:schemeClr>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defPPr/>
      <a:lvl1pPr lvl="0" algn="ctr">
        <a:buNone/>
        <a:defRPr sz="4400">
          <a:solidFill>
            <a:schemeClr val="tx1"/>
          </a:solidFill>
          <a:latin typeface="+mj-lt"/>
          <a:ea typeface="+mj-ea"/>
          <a:cs typeface="+mj-cs"/>
        </a:defRPr>
      </a:lvl1pPr>
    </p:titleStyle>
    <p:bodyStyle>
      <a:defPPr/>
      <a:lvl1pPr marL="342900" lvl="0" indent="-342900" algn="l">
        <a:buFont typeface="Arial"/>
        <a:buChar char="•"/>
        <a:defRPr sz="3200">
          <a:solidFill>
            <a:schemeClr val="tx1"/>
          </a:solidFill>
          <a:latin typeface="+mn-lt"/>
          <a:ea typeface="+mn-ea"/>
          <a:cs typeface="+mn-cs"/>
        </a:defRPr>
      </a:lvl1pPr>
      <a:lvl2pPr marL="742950" lvl="1" indent="-285750" algn="l">
        <a:buFont typeface="Arial"/>
        <a:buChar char="–"/>
        <a:defRPr sz="2800">
          <a:solidFill>
            <a:schemeClr val="tx1"/>
          </a:solidFill>
          <a:latin typeface="+mn-lt"/>
          <a:ea typeface="+mn-ea"/>
          <a:cs typeface="+mn-cs"/>
        </a:defRPr>
      </a:lvl2pPr>
      <a:lvl3pPr marL="1143000" lvl="2" indent="-228600" algn="l">
        <a:buFont typeface="Arial"/>
        <a:buChar char="•"/>
        <a:defRPr sz="2400">
          <a:solidFill>
            <a:schemeClr val="tx1"/>
          </a:solidFill>
          <a:latin typeface="+mn-lt"/>
          <a:ea typeface="+mn-ea"/>
          <a:cs typeface="+mn-cs"/>
        </a:defRPr>
      </a:lvl3pPr>
      <a:lvl4pPr marL="1600200" lvl="3" indent="-228600" algn="l">
        <a:buFont typeface="Arial"/>
        <a:buChar char="–"/>
        <a:defRPr sz="2000">
          <a:solidFill>
            <a:schemeClr val="tx1"/>
          </a:solidFill>
          <a:latin typeface="+mn-lt"/>
          <a:ea typeface="+mn-ea"/>
          <a:cs typeface="+mn-cs"/>
        </a:defRPr>
      </a:lvl4pPr>
      <a:lvl5pPr marL="2057400" lvl="4" indent="-228600" algn="l">
        <a:buFont typeface="Arial"/>
        <a:buChar char="»"/>
        <a:defRPr sz="2000">
          <a:solidFill>
            <a:schemeClr val="tx1"/>
          </a:solidFill>
          <a:latin typeface="+mn-lt"/>
          <a:ea typeface="+mn-ea"/>
          <a:cs typeface="+mn-cs"/>
        </a:defRPr>
      </a:lvl5pPr>
      <a:lvl6pPr marL="2514600" lvl="5" indent="-228600" algn="l">
        <a:buFont typeface="Arial"/>
        <a:buChar char="•"/>
        <a:defRPr sz="2000">
          <a:solidFill>
            <a:schemeClr val="tx1"/>
          </a:solidFill>
          <a:latin typeface="+mn-lt"/>
          <a:ea typeface="+mn-ea"/>
          <a:cs typeface="+mn-cs"/>
        </a:defRPr>
      </a:lvl6pPr>
      <a:lvl7pPr marL="2971800" lvl="6" indent="-228600" algn="l">
        <a:buFont typeface="Arial"/>
        <a:buChar char="•"/>
        <a:defRPr sz="2000">
          <a:solidFill>
            <a:schemeClr val="tx1"/>
          </a:solidFill>
          <a:latin typeface="+mn-lt"/>
          <a:ea typeface="+mn-ea"/>
          <a:cs typeface="+mn-cs"/>
        </a:defRPr>
      </a:lvl7pPr>
      <a:lvl8pPr marL="3429000" lvl="7" indent="-228600" algn="l">
        <a:buFont typeface="Arial"/>
        <a:buChar char="•"/>
        <a:defRPr sz="2000">
          <a:solidFill>
            <a:schemeClr val="tx1"/>
          </a:solidFill>
          <a:latin typeface="+mn-lt"/>
          <a:ea typeface="+mn-ea"/>
          <a:cs typeface="+mn-cs"/>
        </a:defRPr>
      </a:lvl8pPr>
      <a:lvl9pPr marL="3886200" lvl="8" indent="-228600" algn="l">
        <a:buFont typeface="Arial"/>
        <a:buChar char="•"/>
        <a:defRPr sz="2000">
          <a:solidFill>
            <a:schemeClr val="tx1"/>
          </a:solidFill>
          <a:latin typeface="+mn-lt"/>
          <a:ea typeface="+mn-ea"/>
          <a:cs typeface="+mn-cs"/>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9.emf"/><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emf"/><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emf"/><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emf"/><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9.pn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GroupShape 76"/>
        <p:cNvGrpSpPr/>
        <p:nvPr/>
      </p:nvGrpSpPr>
      <p:grpSpPr>
        <a:xfrm>
          <a:off x="0" y="0"/>
          <a:ext cx="0" cy="0"/>
          <a:chOff x="0" y="0"/>
          <a:chExt cx="0" cy="0"/>
        </a:xfrm>
      </p:grpSpPr>
      <p:grpSp>
        <p:nvGrpSpPr>
          <p:cNvPr id="77" name="Shape 77"/>
          <p:cNvGrpSpPr/>
          <p:nvPr/>
        </p:nvGrpSpPr>
        <p:grpSpPr>
          <a:xfrm>
            <a:off x="560134" y="-20539"/>
            <a:ext cx="8260337" cy="5184578"/>
            <a:chOff x="0" y="0"/>
            <a:chExt cx="8260337" cy="5184578"/>
          </a:xfrm>
        </p:grpSpPr>
        <p:pic>
          <p:nvPicPr>
            <p:cNvPr id="79" name="Shape 79"/>
            <p:cNvPicPr/>
            <p:nvPr/>
          </p:nvPicPr>
          <p:blipFill>
            <a:blip r:embed="rId2" cstate="print"/>
            <a:stretch/>
          </p:blipFill>
          <p:spPr>
            <a:xfrm>
              <a:off x="3651826" y="1961334"/>
              <a:ext cx="3600399" cy="1063003"/>
            </a:xfrm>
            <a:prstGeom prst="rect">
              <a:avLst/>
            </a:prstGeom>
            <a:ln>
              <a:noFill/>
            </a:ln>
          </p:spPr>
        </p:pic>
        <p:grpSp>
          <p:nvGrpSpPr>
            <p:cNvPr id="80" name="Shape 80"/>
            <p:cNvGrpSpPr/>
            <p:nvPr/>
          </p:nvGrpSpPr>
          <p:grpSpPr>
            <a:xfrm>
              <a:off x="0" y="0"/>
              <a:ext cx="8260337" cy="5184578"/>
              <a:chOff x="0" y="0"/>
              <a:chExt cx="8260337" cy="5184578"/>
            </a:xfrm>
          </p:grpSpPr>
          <p:pic>
            <p:nvPicPr>
              <p:cNvPr id="82" name="Shape 82"/>
              <p:cNvPicPr/>
              <p:nvPr/>
            </p:nvPicPr>
            <p:blipFill>
              <a:blip r:embed="rId3" cstate="print"/>
              <a:stretch/>
            </p:blipFill>
            <p:spPr>
              <a:xfrm>
                <a:off x="0" y="0"/>
                <a:ext cx="1635601" cy="5184578"/>
              </a:xfrm>
              <a:prstGeom prst="rect">
                <a:avLst/>
              </a:prstGeom>
              <a:ln>
                <a:noFill/>
              </a:ln>
            </p:spPr>
          </p:pic>
          <p:pic>
            <p:nvPicPr>
              <p:cNvPr id="84" name="Shape 84"/>
              <p:cNvPicPr/>
              <p:nvPr/>
            </p:nvPicPr>
            <p:blipFill>
              <a:blip r:embed="rId4" cstate="print"/>
              <a:stretch/>
            </p:blipFill>
            <p:spPr>
              <a:xfrm>
                <a:off x="1901937" y="2160241"/>
                <a:ext cx="1533865" cy="753289"/>
              </a:xfrm>
              <a:prstGeom prst="rect">
                <a:avLst/>
              </a:prstGeom>
              <a:ln>
                <a:noFill/>
              </a:ln>
            </p:spPr>
          </p:pic>
          <p:sp>
            <p:nvSpPr>
              <p:cNvPr id="85" name="Shape 85"/>
              <p:cNvSpPr/>
              <p:nvPr/>
            </p:nvSpPr>
            <p:spPr>
              <a:xfrm>
                <a:off x="4882214" y="3647388"/>
                <a:ext cx="0" cy="853387"/>
              </a:xfrm>
              <a:prstGeom prst="line">
                <a:avLst/>
              </a:prstGeom>
              <a:ln w="12700">
                <a:solidFill>
                  <a:schemeClr val="accent1"/>
                </a:solidFill>
                <a:prstDash val="solid"/>
              </a:ln>
            </p:spPr>
            <p:style>
              <a:lnRef idx="0">
                <a:scrgbClr r="0" g="0" b="0"/>
              </a:lnRef>
              <a:fillRef idx="0">
                <a:schemeClr val="accent1"/>
              </a:fillRef>
              <a:effectRef idx="0">
                <a:scrgbClr r="0" g="0" b="0"/>
              </a:effectRef>
              <a:fontRef idx="none"/>
            </p:style>
          </p:sp>
          <p:pic>
            <p:nvPicPr>
              <p:cNvPr id="87" name="Shape 87"/>
              <p:cNvPicPr/>
              <p:nvPr/>
            </p:nvPicPr>
            <p:blipFill>
              <a:blip r:embed="rId5" cstate="print"/>
              <a:srcRect t="25298" r="42622"/>
              <a:stretch/>
            </p:blipFill>
            <p:spPr>
              <a:xfrm>
                <a:off x="6264847" y="3716238"/>
                <a:ext cx="633094" cy="1468339"/>
              </a:xfrm>
              <a:prstGeom prst="rect">
                <a:avLst/>
              </a:prstGeom>
              <a:ln>
                <a:noFill/>
              </a:ln>
            </p:spPr>
          </p:pic>
          <p:sp>
            <p:nvSpPr>
              <p:cNvPr id="88" name="Shape 88"/>
              <p:cNvSpPr/>
              <p:nvPr/>
            </p:nvSpPr>
            <p:spPr>
              <a:xfrm flipH="1">
                <a:off x="3298934" y="360040"/>
                <a:ext cx="2285448" cy="1324388"/>
              </a:xfrm>
              <a:prstGeom prst="line">
                <a:avLst/>
              </a:prstGeom>
            </p:spPr>
            <p:style>
              <a:lnRef idx="1">
                <a:schemeClr val="accent1"/>
              </a:lnRef>
              <a:fillRef idx="0">
                <a:schemeClr val="accent1"/>
              </a:fillRef>
              <a:effectRef idx="0">
                <a:scrgbClr r="0" g="0" b="0"/>
              </a:effectRef>
              <a:fontRef idx="none"/>
            </p:style>
          </p:sp>
          <p:sp>
            <p:nvSpPr>
              <p:cNvPr id="89" name="Shape 89"/>
              <p:cNvSpPr/>
              <p:nvPr/>
            </p:nvSpPr>
            <p:spPr>
              <a:xfrm rot="5400000">
                <a:off x="7854844" y="2293695"/>
                <a:ext cx="429345" cy="386279"/>
              </a:xfrm>
              <a:prstGeom prst="triangle">
                <a:avLst/>
              </a:prstGeom>
              <a:solidFill>
                <a:schemeClr val="accent1">
                  <a:lumMod val="20000"/>
                  <a:lumOff val="80000"/>
                </a:scheme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90" name="Shape 90"/>
              <p:cNvSpPr txBox="1"/>
              <p:nvPr/>
            </p:nvSpPr>
            <p:spPr>
              <a:xfrm>
                <a:off x="3939858" y="2172435"/>
                <a:ext cx="3464805" cy="646331"/>
              </a:xfrm>
              <a:prstGeom prst="rect">
                <a:avLst/>
              </a:prstGeom>
              <a:noFill/>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b="1">
                    <a:solidFill>
                      <a:schemeClr val="bg1"/>
                    </a:solidFill>
                    <a:latin typeface="Arial"/>
                    <a:ea typeface="Arial"/>
                    <a:cs typeface="Arial"/>
                  </a:rPr>
                  <a:t>  О программе </a:t>
                </a:r>
              </a:p>
              <a:p>
                <a:r>
                  <a:rPr b="1">
                    <a:solidFill>
                      <a:schemeClr val="bg1"/>
                    </a:solidFill>
                    <a:latin typeface="Arial"/>
                    <a:ea typeface="Arial"/>
                    <a:cs typeface="Arial"/>
                  </a:rPr>
                  <a:t>«Студенческий стартап»</a:t>
                </a:r>
              </a:p>
            </p:txBody>
          </p:sp>
        </p:grpSp>
      </p:grpSp>
      <p:sp>
        <p:nvSpPr>
          <p:cNvPr id="91" name="Shape 91"/>
          <p:cNvSpPr/>
          <p:nvPr/>
        </p:nvSpPr>
        <p:spPr>
          <a:xfrm rot="5400000">
            <a:off x="343916" y="300481"/>
            <a:ext cx="434564" cy="381640"/>
          </a:xfrm>
          <a:prstGeom prst="triangle">
            <a:avLst/>
          </a:prstGeom>
          <a:solidFill>
            <a:schemeClr val="accent1">
              <a:lumMod val="20000"/>
              <a:lumOff val="80000"/>
            </a:scheme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92" name="Shape 92"/>
          <p:cNvSpPr/>
          <p:nvPr/>
        </p:nvSpPr>
        <p:spPr>
          <a:xfrm>
            <a:off x="2525015" y="3811785"/>
            <a:ext cx="1069101" cy="455124"/>
          </a:xfrm>
          <a:prstGeom prst="roundRect">
            <a:avLst>
              <a:gd name="adj" fmla="val 50000"/>
            </a:avLst>
          </a:prstGeom>
          <a:solidFill>
            <a:srgbClr val="FFC000"/>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93" name="Shape 93"/>
          <p:cNvSpPr/>
          <p:nvPr/>
        </p:nvSpPr>
        <p:spPr>
          <a:xfrm>
            <a:off x="2397761" y="711157"/>
            <a:ext cx="1522340" cy="648072"/>
          </a:xfrm>
          <a:prstGeom prst="roundRect">
            <a:avLst>
              <a:gd name="adj" fmla="val 50000"/>
            </a:avLst>
          </a:prstGeom>
          <a:solidFill>
            <a:srgbClr val="FFCC00">
              <a:alpha val="89804"/>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94" name="Shape 94"/>
          <p:cNvSpPr/>
          <p:nvPr/>
        </p:nvSpPr>
        <p:spPr>
          <a:xfrm>
            <a:off x="1630179" y="483593"/>
            <a:ext cx="1069101" cy="455124"/>
          </a:xfrm>
          <a:prstGeom prst="roundRect">
            <a:avLst>
              <a:gd name="adj" fmla="val 50000"/>
            </a:avLst>
          </a:prstGeom>
          <a:solidFill>
            <a:srgbClr val="FFC000"/>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95" name="Shape 95"/>
          <p:cNvSpPr/>
          <p:nvPr/>
        </p:nvSpPr>
        <p:spPr>
          <a:xfrm>
            <a:off x="4211960" y="1940794"/>
            <a:ext cx="3600400" cy="1063003"/>
          </a:xfrm>
          <a:prstGeom prst="roundRect">
            <a:avLst>
              <a:gd name="adj" fmla="val 50000"/>
            </a:avLst>
          </a:prstGeom>
          <a:noFill/>
          <a:ln w="57150">
            <a:solidFill>
              <a:schemeClr val="bg1"/>
            </a:solidFill>
            <a:prstDash val="solid"/>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96" name="Shape 96"/>
          <p:cNvSpPr/>
          <p:nvPr/>
        </p:nvSpPr>
        <p:spPr>
          <a:xfrm>
            <a:off x="7153220" y="1491630"/>
            <a:ext cx="1522340" cy="648072"/>
          </a:xfrm>
          <a:prstGeom prst="roundRect">
            <a:avLst>
              <a:gd name="adj" fmla="val 50000"/>
            </a:avLst>
          </a:prstGeom>
          <a:solidFill>
            <a:srgbClr val="9933FF">
              <a:alpha val="32941"/>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97" name="Shape 97"/>
          <p:cNvSpPr txBox="1">
            <a:spLocks noGrp="1"/>
          </p:cNvSpPr>
          <p:nvPr>
            <p:ph type="title"/>
          </p:nvPr>
        </p:nvSpPr>
        <p:spPr>
          <a:xfrm>
            <a:off x="2123728" y="2892991"/>
            <a:ext cx="5192819" cy="822182"/>
          </a:xfrm>
          <a:prstGeom prst="rect">
            <a:avLst/>
          </a:prstGeom>
        </p:spPr>
        <p:txBody>
          <a:bodyPr>
            <a:normAutofit/>
          </a:bodyPr>
          <a:lstStyle>
            <a:defPPr/>
            <a:lvl1pPr lvl="0"/>
          </a:lstStyle>
          <a:p>
            <a:r>
              <a:rPr sz="1800">
                <a:latin typeface="Arial"/>
                <a:ea typeface="Arial"/>
                <a:cs typeface="Arial"/>
              </a:rPr>
              <a:t>Презентация и ответы на вопросы для АИРР</a:t>
            </a:r>
            <a:br>
              <a:rPr sz="1800">
                <a:latin typeface="Arial"/>
                <a:ea typeface="Arial"/>
                <a:cs typeface="Arial"/>
              </a:rPr>
            </a:br>
            <a:r>
              <a:rPr sz="1800">
                <a:latin typeface="Arial"/>
                <a:ea typeface="Arial"/>
                <a:cs typeface="Arial"/>
              </a:rPr>
              <a:t>30 марта 2022 г.</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GroupShape 195"/>
        <p:cNvGrpSpPr/>
        <p:nvPr/>
      </p:nvGrpSpPr>
      <p:grpSpPr>
        <a:xfrm>
          <a:off x="0" y="0"/>
          <a:ext cx="0" cy="0"/>
          <a:chOff x="0" y="0"/>
          <a:chExt cx="0" cy="0"/>
        </a:xfrm>
      </p:grpSpPr>
      <p:pic>
        <p:nvPicPr>
          <p:cNvPr id="197" name="Shape 197"/>
          <p:cNvPicPr/>
          <p:nvPr/>
        </p:nvPicPr>
        <p:blipFill>
          <a:blip r:embed="rId2" cstate="print"/>
          <a:stretch/>
        </p:blipFill>
        <p:spPr>
          <a:xfrm>
            <a:off x="8055460" y="195486"/>
            <a:ext cx="909028" cy="446427"/>
          </a:xfrm>
          <a:prstGeom prst="rect">
            <a:avLst/>
          </a:prstGeom>
          <a:ln>
            <a:noFill/>
          </a:ln>
        </p:spPr>
      </p:pic>
      <p:sp>
        <p:nvSpPr>
          <p:cNvPr id="198" name="Shape 198"/>
          <p:cNvSpPr txBox="1">
            <a:spLocks noGrp="1"/>
          </p:cNvSpPr>
          <p:nvPr>
            <p:ph type="sldNum" idx="12"/>
          </p:nvPr>
        </p:nvSpPr>
        <p:spPr>
          <a:xfrm>
            <a:off x="8460432" y="4659982"/>
            <a:ext cx="576064" cy="432048"/>
          </a:xfrm>
          <a:prstGeom prst="rect">
            <a:avLst/>
          </a:prstGeom>
        </p:spPr>
        <p:txBody>
          <a:bodyPr/>
          <a:lstStyle>
            <a:defPPr/>
            <a:lvl1pPr lvl="0"/>
          </a:lstStyle>
          <a:p>
            <a:r>
              <a:rPr sz="1400">
                <a:latin typeface="Tahoma"/>
                <a:ea typeface="Tahoma"/>
                <a:cs typeface="Tahoma"/>
              </a:rPr>
              <a:t>10</a:t>
            </a:r>
          </a:p>
        </p:txBody>
      </p:sp>
      <p:sp>
        <p:nvSpPr>
          <p:cNvPr id="199" name="Shape 199"/>
          <p:cNvSpPr txBox="1"/>
          <p:nvPr/>
        </p:nvSpPr>
        <p:spPr>
          <a:xfrm>
            <a:off x="5593086" y="6098037"/>
            <a:ext cx="2058429" cy="284693"/>
          </a:xfrm>
          <a:prstGeom prst="rect">
            <a:avLst/>
          </a:prstGeom>
          <a:noFill/>
          <a:ln w="12700">
            <a:noFill/>
          </a:ln>
        </p:spPr>
        <p:txBody>
          <a:bodyPr wrap="square" lIns="34290" tIns="34290" rIns="34290" bIns="34290" anchor="t">
            <a:spAutoFit/>
          </a:bodyPr>
          <a:lstStyle>
            <a:defPPr/>
            <a:lvl1pPr marL="0" lvl="0" indent="0" algn="ctr">
              <a:defRPr sz="1400">
                <a:solidFill>
                  <a:srgbClr val="2980B9"/>
                </a:solidFill>
                <a:latin typeface="Tahoma"/>
                <a:ea typeface="Tahoma"/>
                <a:cs typeface="Tahoma"/>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solidFill>
                <a:srgbClr val="002060"/>
              </a:solidFill>
            </a:endParaRPr>
          </a:p>
        </p:txBody>
      </p:sp>
      <p:grpSp>
        <p:nvGrpSpPr>
          <p:cNvPr id="200" name="Shape 200"/>
          <p:cNvGrpSpPr/>
          <p:nvPr/>
        </p:nvGrpSpPr>
        <p:grpSpPr>
          <a:xfrm>
            <a:off x="107504" y="37149"/>
            <a:ext cx="750600" cy="899876"/>
            <a:chOff x="0" y="0"/>
            <a:chExt cx="750600" cy="899876"/>
          </a:xfrm>
        </p:grpSpPr>
        <p:pic>
          <p:nvPicPr>
            <p:cNvPr id="202" name="Shape 202"/>
            <p:cNvPicPr/>
            <p:nvPr/>
          </p:nvPicPr>
          <p:blipFill>
            <a:blip r:embed="rId3" cstate="print"/>
            <a:stretch/>
          </p:blipFill>
          <p:spPr>
            <a:xfrm>
              <a:off x="0" y="0"/>
              <a:ext cx="750600" cy="899876"/>
            </a:xfrm>
            <a:prstGeom prst="rect">
              <a:avLst/>
            </a:prstGeom>
            <a:ln>
              <a:noFill/>
            </a:ln>
          </p:spPr>
        </p:pic>
        <p:sp>
          <p:nvSpPr>
            <p:cNvPr id="203" name="Shape 203"/>
            <p:cNvSpPr/>
            <p:nvPr/>
          </p:nvSpPr>
          <p:spPr>
            <a:xfrm rot="5400000">
              <a:off x="-31091" y="103255"/>
              <a:ext cx="805830" cy="694681"/>
            </a:xfrm>
            <a:prstGeom prst="hexagon">
              <a:avLst>
                <a:gd name="adj" fmla="val 30333"/>
                <a:gd name="vf" fmla="val 115470"/>
              </a:avLst>
            </a:prstGeom>
            <a:solidFill>
              <a:schemeClr val="bg1"/>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grpSp>
      <p:sp>
        <p:nvSpPr>
          <p:cNvPr id="204" name="Shape 204"/>
          <p:cNvSpPr/>
          <p:nvPr/>
        </p:nvSpPr>
        <p:spPr>
          <a:xfrm rot="5400000">
            <a:off x="343916" y="300481"/>
            <a:ext cx="434564" cy="381640"/>
          </a:xfrm>
          <a:prstGeom prst="triangle">
            <a:avLst/>
          </a:prstGeom>
          <a:solidFill>
            <a:schemeClr val="accent1">
              <a:lumMod val="20000"/>
              <a:lumOff val="80000"/>
            </a:scheme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205" name="Shape 205"/>
          <p:cNvSpPr txBox="1"/>
          <p:nvPr/>
        </p:nvSpPr>
        <p:spPr>
          <a:xfrm>
            <a:off x="564179" y="274018"/>
            <a:ext cx="7948776" cy="4585871"/>
          </a:xfrm>
          <a:prstGeom prst="rect">
            <a:avLst/>
          </a:prstGeom>
          <a:noFill/>
        </p:spPr>
        <p:txBody>
          <a:bodyPr wrap="square" lIns="91440" tIns="45720" rIns="91440" bIns="45720" anchor="ctr">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algn="ctr"/>
            <a:r>
              <a:rPr b="1"/>
              <a:t>Заявитель и команда</a:t>
            </a:r>
          </a:p>
          <a:p>
            <a:endParaRPr b="1"/>
          </a:p>
          <a:p>
            <a:r>
              <a:rPr sz="1600" b="1"/>
              <a:t>Вопрос № 1 </a:t>
            </a:r>
            <a:r>
              <a:rPr sz="1600"/>
              <a:t>– Могут ли участвовать в конкурсе победители конкурса «УМНИК»?</a:t>
            </a:r>
          </a:p>
          <a:p>
            <a:r>
              <a:rPr sz="1600" b="1" u="sng"/>
              <a:t>Ответ:</a:t>
            </a:r>
            <a:r>
              <a:rPr sz="1600"/>
              <a:t> Да, могут (грантополучатели второго года). Пункт 2.1 Положения.</a:t>
            </a:r>
          </a:p>
          <a:p>
            <a:endParaRPr sz="1600"/>
          </a:p>
          <a:p>
            <a:r>
              <a:rPr sz="1600" b="1"/>
              <a:t>Вопрос № 2</a:t>
            </a:r>
            <a:r>
              <a:rPr sz="1600"/>
              <a:t> – Могут ли в конкурсе участвовать аспиранты академических и отраслевых НИИ или только университетские?</a:t>
            </a:r>
          </a:p>
          <a:p>
            <a:r>
              <a:rPr sz="1600" b="1" u="sng"/>
              <a:t>Ответ:</a:t>
            </a:r>
            <a:r>
              <a:rPr sz="1600"/>
              <a:t> Участие аспирантов только образовательных организаций высшего образования (т.е. ВУЗы).</a:t>
            </a:r>
          </a:p>
          <a:p>
            <a:endParaRPr sz="1600"/>
          </a:p>
          <a:p>
            <a:r>
              <a:rPr sz="1600" b="1"/>
              <a:t>Вопрос № 3 –</a:t>
            </a:r>
            <a:r>
              <a:rPr sz="1600"/>
              <a:t> Есть ли какие-либо ограничения по возрасту студента?</a:t>
            </a:r>
          </a:p>
          <a:p>
            <a:r>
              <a:rPr sz="1600" b="1" u="sng"/>
              <a:t>Ответ:</a:t>
            </a:r>
            <a:r>
              <a:rPr sz="1600"/>
              <a:t> Нет, ограничений нет. Главное, чтобы было подтверждение факта прохождения обучения в ВУЗе по программам бакалавриата, специалитета, магистратуры или аспирантуры.</a:t>
            </a:r>
          </a:p>
          <a:p>
            <a:endParaRPr sz="1600"/>
          </a:p>
          <a:p>
            <a:r>
              <a:rPr sz="1600" b="1"/>
              <a:t>Вопрос № 4 </a:t>
            </a:r>
            <a:r>
              <a:rPr sz="1600"/>
              <a:t>– Есть ли какие-либо ограничения по участию студентов, получающих второе и т.д. высшее образование?</a:t>
            </a:r>
          </a:p>
          <a:p>
            <a:r>
              <a:rPr sz="1600" b="1" u="sng"/>
              <a:t>Ответ:</a:t>
            </a:r>
            <a:r>
              <a:rPr sz="1600"/>
              <a:t> Нет, ограничений нет.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GroupShape 206"/>
        <p:cNvGrpSpPr/>
        <p:nvPr/>
      </p:nvGrpSpPr>
      <p:grpSpPr>
        <a:xfrm>
          <a:off x="0" y="0"/>
          <a:ext cx="0" cy="0"/>
          <a:chOff x="0" y="0"/>
          <a:chExt cx="0" cy="0"/>
        </a:xfrm>
      </p:grpSpPr>
      <p:pic>
        <p:nvPicPr>
          <p:cNvPr id="208" name="Shape 208"/>
          <p:cNvPicPr/>
          <p:nvPr/>
        </p:nvPicPr>
        <p:blipFill>
          <a:blip r:embed="rId2" cstate="print"/>
          <a:stretch/>
        </p:blipFill>
        <p:spPr>
          <a:xfrm>
            <a:off x="8055460" y="195486"/>
            <a:ext cx="909028" cy="446427"/>
          </a:xfrm>
          <a:prstGeom prst="rect">
            <a:avLst/>
          </a:prstGeom>
          <a:ln>
            <a:noFill/>
          </a:ln>
        </p:spPr>
      </p:pic>
      <p:sp>
        <p:nvSpPr>
          <p:cNvPr id="209" name="Shape 209"/>
          <p:cNvSpPr txBox="1">
            <a:spLocks noGrp="1"/>
          </p:cNvSpPr>
          <p:nvPr>
            <p:ph type="sldNum" idx="12"/>
          </p:nvPr>
        </p:nvSpPr>
        <p:spPr>
          <a:xfrm>
            <a:off x="8460432" y="4659982"/>
            <a:ext cx="576064" cy="432048"/>
          </a:xfrm>
          <a:prstGeom prst="rect">
            <a:avLst/>
          </a:prstGeom>
        </p:spPr>
        <p:txBody>
          <a:bodyPr/>
          <a:lstStyle>
            <a:defPPr/>
            <a:lvl1pPr lvl="0"/>
          </a:lstStyle>
          <a:p>
            <a:r>
              <a:rPr sz="1400">
                <a:latin typeface="Tahoma"/>
                <a:ea typeface="Tahoma"/>
                <a:cs typeface="Tahoma"/>
              </a:rPr>
              <a:t>11</a:t>
            </a:r>
          </a:p>
        </p:txBody>
      </p:sp>
      <p:sp>
        <p:nvSpPr>
          <p:cNvPr id="210" name="Shape 210"/>
          <p:cNvSpPr txBox="1"/>
          <p:nvPr/>
        </p:nvSpPr>
        <p:spPr>
          <a:xfrm>
            <a:off x="5593086" y="6098037"/>
            <a:ext cx="2058429" cy="284693"/>
          </a:xfrm>
          <a:prstGeom prst="rect">
            <a:avLst/>
          </a:prstGeom>
          <a:noFill/>
          <a:ln w="12700">
            <a:noFill/>
          </a:ln>
        </p:spPr>
        <p:txBody>
          <a:bodyPr wrap="square" lIns="34290" tIns="34290" rIns="34290" bIns="34290" anchor="t">
            <a:spAutoFit/>
          </a:bodyPr>
          <a:lstStyle>
            <a:defPPr/>
            <a:lvl1pPr marL="0" lvl="0" indent="0" algn="ctr">
              <a:defRPr sz="1400">
                <a:solidFill>
                  <a:srgbClr val="2980B9"/>
                </a:solidFill>
                <a:latin typeface="Tahoma"/>
                <a:ea typeface="Tahoma"/>
                <a:cs typeface="Tahoma"/>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solidFill>
                <a:srgbClr val="002060"/>
              </a:solidFill>
            </a:endParaRPr>
          </a:p>
        </p:txBody>
      </p:sp>
      <p:grpSp>
        <p:nvGrpSpPr>
          <p:cNvPr id="211" name="Shape 211"/>
          <p:cNvGrpSpPr/>
          <p:nvPr/>
        </p:nvGrpSpPr>
        <p:grpSpPr>
          <a:xfrm>
            <a:off x="107504" y="37149"/>
            <a:ext cx="750600" cy="899876"/>
            <a:chOff x="0" y="0"/>
            <a:chExt cx="750600" cy="899876"/>
          </a:xfrm>
        </p:grpSpPr>
        <p:pic>
          <p:nvPicPr>
            <p:cNvPr id="213" name="Shape 213"/>
            <p:cNvPicPr/>
            <p:nvPr/>
          </p:nvPicPr>
          <p:blipFill>
            <a:blip r:embed="rId3" cstate="print"/>
            <a:stretch/>
          </p:blipFill>
          <p:spPr>
            <a:xfrm>
              <a:off x="0" y="0"/>
              <a:ext cx="750600" cy="899876"/>
            </a:xfrm>
            <a:prstGeom prst="rect">
              <a:avLst/>
            </a:prstGeom>
            <a:ln>
              <a:noFill/>
            </a:ln>
          </p:spPr>
        </p:pic>
        <p:sp>
          <p:nvSpPr>
            <p:cNvPr id="214" name="Shape 214"/>
            <p:cNvSpPr/>
            <p:nvPr/>
          </p:nvSpPr>
          <p:spPr>
            <a:xfrm rot="5400000">
              <a:off x="-31091" y="103255"/>
              <a:ext cx="805830" cy="694681"/>
            </a:xfrm>
            <a:prstGeom prst="hexagon">
              <a:avLst>
                <a:gd name="adj" fmla="val 30333"/>
                <a:gd name="vf" fmla="val 115470"/>
              </a:avLst>
            </a:prstGeom>
            <a:solidFill>
              <a:schemeClr val="bg1"/>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grpSp>
      <p:sp>
        <p:nvSpPr>
          <p:cNvPr id="215" name="Shape 215"/>
          <p:cNvSpPr/>
          <p:nvPr/>
        </p:nvSpPr>
        <p:spPr>
          <a:xfrm rot="5400000">
            <a:off x="343916" y="300481"/>
            <a:ext cx="434564" cy="381640"/>
          </a:xfrm>
          <a:prstGeom prst="triangle">
            <a:avLst/>
          </a:prstGeom>
          <a:solidFill>
            <a:schemeClr val="accent1">
              <a:lumMod val="20000"/>
              <a:lumOff val="80000"/>
            </a:scheme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216" name="Shape 216"/>
          <p:cNvSpPr txBox="1"/>
          <p:nvPr/>
        </p:nvSpPr>
        <p:spPr>
          <a:xfrm>
            <a:off x="564179" y="150908"/>
            <a:ext cx="7948776" cy="4832092"/>
          </a:xfrm>
          <a:prstGeom prst="rect">
            <a:avLst/>
          </a:prstGeom>
          <a:noFill/>
        </p:spPr>
        <p:txBody>
          <a:bodyPr wrap="square" lIns="91440" tIns="45720" rIns="91440" bIns="45720" anchor="ctr">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algn="ctr"/>
            <a:r>
              <a:rPr b="1"/>
              <a:t>Заявитель и команда</a:t>
            </a:r>
          </a:p>
          <a:p>
            <a:endParaRPr b="1"/>
          </a:p>
          <a:p>
            <a:r>
              <a:rPr sz="1600" b="1"/>
              <a:t>Вопрос № 5 </a:t>
            </a:r>
            <a:r>
              <a:rPr sz="1600"/>
              <a:t>– Про требования к членам команды (при наличии такой команды)?</a:t>
            </a:r>
          </a:p>
          <a:p>
            <a:r>
              <a:rPr sz="1600" b="1" u="sng"/>
              <a:t>Ответ</a:t>
            </a:r>
            <a:r>
              <a:rPr sz="1600"/>
              <a:t>: Все члены команды должны быть обучающимися любого ВУЗа, члены команды могут принимать участие в других проектах Фонда. Исключением могут стать только школьники. Их привлечение должно быть на безвозмездной (добровольной) основе.</a:t>
            </a:r>
          </a:p>
          <a:p>
            <a:endParaRPr sz="1600"/>
          </a:p>
          <a:p>
            <a:r>
              <a:rPr sz="1600" b="1"/>
              <a:t>Вопрос № 6</a:t>
            </a:r>
            <a:r>
              <a:rPr sz="1600"/>
              <a:t> – Могут ли быть включены в состав команды студенты, заканчивающие обучение в ВУЗе?</a:t>
            </a:r>
          </a:p>
          <a:p>
            <a:r>
              <a:rPr sz="1600" b="1" u="sng"/>
              <a:t>Ответ:</a:t>
            </a:r>
            <a:r>
              <a:rPr sz="1600"/>
              <a:t> Да, могут, но с условием, что на момент подачи заявки член команды – проходит обучение в ВУЗе (это должно быть подтверждено справкой/письмом из ВУЗа).</a:t>
            </a:r>
          </a:p>
          <a:p>
            <a:endParaRPr sz="1600"/>
          </a:p>
          <a:p>
            <a:r>
              <a:rPr sz="1600" b="1"/>
              <a:t>Вопрос № 7 </a:t>
            </a:r>
            <a:r>
              <a:rPr sz="1600"/>
              <a:t>– Могут ли быть включены в состав команды физические лица не проходящие обучение в ВУЗе?</a:t>
            </a:r>
          </a:p>
          <a:p>
            <a:r>
              <a:rPr sz="1600" b="1" u="sng"/>
              <a:t>Ответ:</a:t>
            </a:r>
            <a:r>
              <a:rPr sz="1600"/>
              <a:t>  Нет.</a:t>
            </a:r>
          </a:p>
          <a:p>
            <a:endParaRPr sz="1600"/>
          </a:p>
          <a:p>
            <a:r>
              <a:rPr sz="1600" b="1"/>
              <a:t>Вопрос № 8 </a:t>
            </a:r>
            <a:r>
              <a:rPr sz="1600"/>
              <a:t>– Возможно ли быть грантополучателем одного проекта и состоять в команде другого проекта?</a:t>
            </a:r>
          </a:p>
          <a:p>
            <a:r>
              <a:rPr sz="1600" b="1" u="sng"/>
              <a:t>Ответ: </a:t>
            </a:r>
            <a:r>
              <a:rPr sz="1600"/>
              <a:t> Таких запретов нет, но на сколько это будет эффективно для работы?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GroupShape 217"/>
        <p:cNvGrpSpPr/>
        <p:nvPr/>
      </p:nvGrpSpPr>
      <p:grpSpPr>
        <a:xfrm>
          <a:off x="0" y="0"/>
          <a:ext cx="0" cy="0"/>
          <a:chOff x="0" y="0"/>
          <a:chExt cx="0" cy="0"/>
        </a:xfrm>
      </p:grpSpPr>
      <p:pic>
        <p:nvPicPr>
          <p:cNvPr id="219" name="Shape 219"/>
          <p:cNvPicPr/>
          <p:nvPr/>
        </p:nvPicPr>
        <p:blipFill>
          <a:blip r:embed="rId2" cstate="print"/>
          <a:stretch/>
        </p:blipFill>
        <p:spPr>
          <a:xfrm>
            <a:off x="8055460" y="195486"/>
            <a:ext cx="909028" cy="446427"/>
          </a:xfrm>
          <a:prstGeom prst="rect">
            <a:avLst/>
          </a:prstGeom>
          <a:ln>
            <a:noFill/>
          </a:ln>
        </p:spPr>
      </p:pic>
      <p:sp>
        <p:nvSpPr>
          <p:cNvPr id="220" name="Shape 220"/>
          <p:cNvSpPr txBox="1">
            <a:spLocks noGrp="1"/>
          </p:cNvSpPr>
          <p:nvPr>
            <p:ph type="sldNum" idx="12"/>
          </p:nvPr>
        </p:nvSpPr>
        <p:spPr>
          <a:xfrm>
            <a:off x="8460432" y="4659982"/>
            <a:ext cx="576064" cy="432048"/>
          </a:xfrm>
          <a:prstGeom prst="rect">
            <a:avLst/>
          </a:prstGeom>
        </p:spPr>
        <p:txBody>
          <a:bodyPr/>
          <a:lstStyle>
            <a:defPPr/>
            <a:lvl1pPr lvl="0"/>
          </a:lstStyle>
          <a:p>
            <a:r>
              <a:rPr sz="1400">
                <a:latin typeface="Tahoma"/>
                <a:ea typeface="Tahoma"/>
                <a:cs typeface="Tahoma"/>
              </a:rPr>
              <a:t>12</a:t>
            </a:r>
          </a:p>
        </p:txBody>
      </p:sp>
      <p:sp>
        <p:nvSpPr>
          <p:cNvPr id="221" name="Shape 221"/>
          <p:cNvSpPr txBox="1"/>
          <p:nvPr/>
        </p:nvSpPr>
        <p:spPr>
          <a:xfrm>
            <a:off x="5593086" y="6098037"/>
            <a:ext cx="2058429" cy="284693"/>
          </a:xfrm>
          <a:prstGeom prst="rect">
            <a:avLst/>
          </a:prstGeom>
          <a:noFill/>
          <a:ln w="12700">
            <a:noFill/>
          </a:ln>
        </p:spPr>
        <p:txBody>
          <a:bodyPr wrap="square" lIns="34290" tIns="34290" rIns="34290" bIns="34290" anchor="t">
            <a:spAutoFit/>
          </a:bodyPr>
          <a:lstStyle>
            <a:defPPr/>
            <a:lvl1pPr marL="0" lvl="0" indent="0" algn="ctr">
              <a:defRPr sz="1400">
                <a:solidFill>
                  <a:srgbClr val="2980B9"/>
                </a:solidFill>
                <a:latin typeface="Tahoma"/>
                <a:ea typeface="Tahoma"/>
                <a:cs typeface="Tahoma"/>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solidFill>
                <a:srgbClr val="002060"/>
              </a:solidFill>
            </a:endParaRPr>
          </a:p>
        </p:txBody>
      </p:sp>
      <p:grpSp>
        <p:nvGrpSpPr>
          <p:cNvPr id="222" name="Shape 222"/>
          <p:cNvGrpSpPr/>
          <p:nvPr/>
        </p:nvGrpSpPr>
        <p:grpSpPr>
          <a:xfrm>
            <a:off x="107504" y="37149"/>
            <a:ext cx="750600" cy="899876"/>
            <a:chOff x="0" y="0"/>
            <a:chExt cx="750600" cy="899876"/>
          </a:xfrm>
        </p:grpSpPr>
        <p:pic>
          <p:nvPicPr>
            <p:cNvPr id="224" name="Shape 224"/>
            <p:cNvPicPr/>
            <p:nvPr/>
          </p:nvPicPr>
          <p:blipFill>
            <a:blip r:embed="rId3" cstate="print"/>
            <a:stretch/>
          </p:blipFill>
          <p:spPr>
            <a:xfrm>
              <a:off x="0" y="0"/>
              <a:ext cx="750600" cy="899876"/>
            </a:xfrm>
            <a:prstGeom prst="rect">
              <a:avLst/>
            </a:prstGeom>
            <a:ln>
              <a:noFill/>
            </a:ln>
          </p:spPr>
        </p:pic>
        <p:sp>
          <p:nvSpPr>
            <p:cNvPr id="225" name="Shape 225"/>
            <p:cNvSpPr/>
            <p:nvPr/>
          </p:nvSpPr>
          <p:spPr>
            <a:xfrm rot="5400000">
              <a:off x="-31091" y="103255"/>
              <a:ext cx="805830" cy="694681"/>
            </a:xfrm>
            <a:prstGeom prst="hexagon">
              <a:avLst>
                <a:gd name="adj" fmla="val 30333"/>
                <a:gd name="vf" fmla="val 115470"/>
              </a:avLst>
            </a:prstGeom>
            <a:solidFill>
              <a:schemeClr val="bg1"/>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grpSp>
      <p:sp>
        <p:nvSpPr>
          <p:cNvPr id="226" name="Shape 226"/>
          <p:cNvSpPr/>
          <p:nvPr/>
        </p:nvSpPr>
        <p:spPr>
          <a:xfrm rot="5400000">
            <a:off x="343916" y="300481"/>
            <a:ext cx="434564" cy="381640"/>
          </a:xfrm>
          <a:prstGeom prst="triangle">
            <a:avLst/>
          </a:prstGeom>
          <a:solidFill>
            <a:schemeClr val="accent1">
              <a:lumMod val="20000"/>
              <a:lumOff val="80000"/>
            </a:scheme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227" name="Shape 227"/>
          <p:cNvSpPr txBox="1"/>
          <p:nvPr/>
        </p:nvSpPr>
        <p:spPr>
          <a:xfrm>
            <a:off x="564179" y="150908"/>
            <a:ext cx="7948776" cy="4832092"/>
          </a:xfrm>
          <a:prstGeom prst="rect">
            <a:avLst/>
          </a:prstGeom>
          <a:noFill/>
        </p:spPr>
        <p:txBody>
          <a:bodyPr wrap="square" lIns="91440" tIns="45720" rIns="91440" bIns="45720" anchor="ctr">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algn="ctr"/>
            <a:r>
              <a:rPr b="1"/>
              <a:t>Заявитель и команда</a:t>
            </a:r>
          </a:p>
          <a:p>
            <a:endParaRPr b="1"/>
          </a:p>
          <a:p>
            <a:r>
              <a:rPr sz="1600" b="1"/>
              <a:t>Вопрос № 9 </a:t>
            </a:r>
            <a:r>
              <a:rPr sz="1600"/>
              <a:t>– Могут ли принимать участие в конкурсе соискатели?</a:t>
            </a:r>
          </a:p>
          <a:p>
            <a:r>
              <a:rPr sz="1600" b="1" u="sng"/>
              <a:t>Ответ:</a:t>
            </a:r>
            <a:r>
              <a:rPr sz="1600"/>
              <a:t> Это возможно, но в случае прохождения обучения по программе аспирантуры в ВУЗе.</a:t>
            </a:r>
          </a:p>
          <a:p>
            <a:endParaRPr sz="1600"/>
          </a:p>
          <a:p>
            <a:r>
              <a:rPr sz="1600" b="1"/>
              <a:t>Вопрос № 10</a:t>
            </a:r>
            <a:r>
              <a:rPr sz="1600"/>
              <a:t> – Могут ли принять участие в конкурсе ранее получавшие и закрывшие грант по программе «Старт»?</a:t>
            </a:r>
          </a:p>
          <a:p>
            <a:r>
              <a:rPr sz="1600" b="1" u="sng"/>
              <a:t>Ответ:</a:t>
            </a:r>
            <a:r>
              <a:rPr sz="1600"/>
              <a:t>  Это возможно, но при условии, что заявитель – студент ВУЗа.</a:t>
            </a:r>
          </a:p>
          <a:p>
            <a:endParaRPr sz="1600"/>
          </a:p>
          <a:p>
            <a:r>
              <a:rPr sz="1600" b="1"/>
              <a:t>Вопрос № 11 </a:t>
            </a:r>
            <a:r>
              <a:rPr sz="1600"/>
              <a:t>–   Каким образом возможно официально оформить научного руководителя проекта, как члена команды проекта?</a:t>
            </a:r>
          </a:p>
          <a:p>
            <a:r>
              <a:rPr sz="1600" b="1" u="sng"/>
              <a:t>Ответ:</a:t>
            </a:r>
            <a:r>
              <a:rPr sz="1600"/>
              <a:t>  В этой программе нет научных руководителей. Есть только члены команды. Члены команды – это обучающиеся (студенты ВУЗов), а также могут быть школьники, но привлеченные на безвозмездной основе.</a:t>
            </a:r>
          </a:p>
          <a:p>
            <a:endParaRPr sz="1600"/>
          </a:p>
          <a:p>
            <a:r>
              <a:rPr sz="1600" b="1"/>
              <a:t>Вопрос № 12 </a:t>
            </a:r>
            <a:r>
              <a:rPr sz="1600"/>
              <a:t>–  Участвует 1 человек от команды и представляет его?</a:t>
            </a:r>
          </a:p>
          <a:p>
            <a:r>
              <a:rPr sz="1600" b="1" u="sng"/>
              <a:t>Ответ:</a:t>
            </a:r>
            <a:r>
              <a:rPr sz="1600"/>
              <a:t>   Договор с Фондом заключается только с заявителем, который в последствии возглавит создаваемое юридическое лицо.</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GroupShape 228"/>
        <p:cNvGrpSpPr/>
        <p:nvPr/>
      </p:nvGrpSpPr>
      <p:grpSpPr>
        <a:xfrm>
          <a:off x="0" y="0"/>
          <a:ext cx="0" cy="0"/>
          <a:chOff x="0" y="0"/>
          <a:chExt cx="0" cy="0"/>
        </a:xfrm>
      </p:grpSpPr>
      <p:pic>
        <p:nvPicPr>
          <p:cNvPr id="230" name="Shape 230"/>
          <p:cNvPicPr/>
          <p:nvPr/>
        </p:nvPicPr>
        <p:blipFill>
          <a:blip r:embed="rId2" cstate="print"/>
          <a:stretch/>
        </p:blipFill>
        <p:spPr>
          <a:xfrm rot="10800000" flipV="1">
            <a:off x="2267744" y="1969367"/>
            <a:ext cx="6648450" cy="2114550"/>
          </a:xfrm>
          <a:prstGeom prst="rect">
            <a:avLst/>
          </a:prstGeom>
          <a:ln>
            <a:noFill/>
          </a:ln>
        </p:spPr>
      </p:pic>
      <p:sp>
        <p:nvSpPr>
          <p:cNvPr id="231" name="Shape 231"/>
          <p:cNvSpPr/>
          <p:nvPr/>
        </p:nvSpPr>
        <p:spPr>
          <a:xfrm>
            <a:off x="-1168672" y="-308570"/>
            <a:ext cx="4598340" cy="5760640"/>
          </a:xfrm>
          <a:prstGeom prst="hexagon">
            <a:avLst/>
          </a:prstGeom>
          <a:noFill/>
          <a:ln w="57150">
            <a:solidFill>
              <a:srgbClr val="FFC000"/>
            </a:solidFill>
            <a:prstDash val="solid"/>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232" name="Shape 232"/>
          <p:cNvSpPr/>
          <p:nvPr/>
        </p:nvSpPr>
        <p:spPr>
          <a:xfrm>
            <a:off x="-1476672" y="-308570"/>
            <a:ext cx="4598340" cy="5760640"/>
          </a:xfrm>
          <a:prstGeom prst="hexagon">
            <a:avLst/>
          </a:prstGeom>
          <a:noFill/>
          <a:ln w="57150">
            <a:solidFill>
              <a:srgbClr val="FFC000"/>
            </a:solidFill>
            <a:prstDash val="solid"/>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pic>
        <p:nvPicPr>
          <p:cNvPr id="234" name="Shape 234"/>
          <p:cNvPicPr/>
          <p:nvPr/>
        </p:nvPicPr>
        <p:blipFill>
          <a:blip r:embed="rId3" cstate="print"/>
          <a:srcRect l="5798" r="42378"/>
          <a:stretch/>
        </p:blipFill>
        <p:spPr>
          <a:xfrm>
            <a:off x="-1188640" y="0"/>
            <a:ext cx="4002175" cy="5143500"/>
          </a:xfrm>
          <a:prstGeom prst="hexagon">
            <a:avLst/>
          </a:prstGeom>
        </p:spPr>
      </p:pic>
      <p:pic>
        <p:nvPicPr>
          <p:cNvPr id="236" name="Shape 236"/>
          <p:cNvPicPr/>
          <p:nvPr/>
        </p:nvPicPr>
        <p:blipFill>
          <a:blip r:embed="rId4" cstate="print"/>
          <a:stretch/>
        </p:blipFill>
        <p:spPr>
          <a:xfrm>
            <a:off x="8055460" y="195486"/>
            <a:ext cx="909028" cy="446427"/>
          </a:xfrm>
          <a:prstGeom prst="rect">
            <a:avLst/>
          </a:prstGeom>
          <a:ln>
            <a:noFill/>
          </a:ln>
        </p:spPr>
      </p:pic>
      <p:sp>
        <p:nvSpPr>
          <p:cNvPr id="237" name="Shape 237"/>
          <p:cNvSpPr txBox="1"/>
          <p:nvPr/>
        </p:nvSpPr>
        <p:spPr>
          <a:xfrm>
            <a:off x="3265684" y="2410773"/>
            <a:ext cx="4789774" cy="954106"/>
          </a:xfrm>
          <a:prstGeom prst="rect">
            <a:avLst/>
          </a:prstGeom>
          <a:noFill/>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sz="2800">
                <a:solidFill>
                  <a:schemeClr val="bg1"/>
                </a:solidFill>
                <a:latin typeface="Arial Black"/>
                <a:ea typeface="Arial Black"/>
                <a:cs typeface="Arial Black"/>
              </a:rPr>
              <a:t>О создаваемом юридическом лице</a:t>
            </a:r>
          </a:p>
        </p:txBody>
      </p:sp>
      <p:sp>
        <p:nvSpPr>
          <p:cNvPr id="238" name="Shape 238"/>
          <p:cNvSpPr txBox="1"/>
          <p:nvPr/>
        </p:nvSpPr>
        <p:spPr>
          <a:xfrm>
            <a:off x="3300362" y="1491630"/>
            <a:ext cx="3600399" cy="369332"/>
          </a:xfrm>
          <a:prstGeom prst="rect">
            <a:avLst/>
          </a:prstGeom>
          <a:noFill/>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b="1" i="1">
                <a:solidFill>
                  <a:schemeClr val="tx2">
                    <a:lumMod val="75000"/>
                  </a:schemeClr>
                </a:solidFill>
                <a:latin typeface="Arial"/>
                <a:ea typeface="Arial"/>
                <a:cs typeface="Arial"/>
              </a:rPr>
              <a:t>Вопросы и ответы</a:t>
            </a:r>
          </a:p>
        </p:txBody>
      </p:sp>
      <p:sp>
        <p:nvSpPr>
          <p:cNvPr id="239" name="Shape 239"/>
          <p:cNvSpPr/>
          <p:nvPr/>
        </p:nvSpPr>
        <p:spPr>
          <a:xfrm>
            <a:off x="1585552" y="418699"/>
            <a:ext cx="1870183" cy="765718"/>
          </a:xfrm>
          <a:prstGeom prst="roundRect">
            <a:avLst>
              <a:gd name="adj" fmla="val 50000"/>
            </a:avLst>
          </a:prstGeom>
          <a:solidFill>
            <a:srgbClr val="CC3399">
              <a:alpha val="50196"/>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240" name="Shape 240"/>
          <p:cNvSpPr/>
          <p:nvPr/>
        </p:nvSpPr>
        <p:spPr>
          <a:xfrm>
            <a:off x="7996463" y="1676295"/>
            <a:ext cx="1616096" cy="661685"/>
          </a:xfrm>
          <a:prstGeom prst="roundRect">
            <a:avLst>
              <a:gd name="adj" fmla="val 50000"/>
            </a:avLst>
          </a:prstGeom>
          <a:solidFill>
            <a:srgbClr val="CC3399">
              <a:alpha val="50196"/>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pic>
        <p:nvPicPr>
          <p:cNvPr id="242" name="Shape 242"/>
          <p:cNvPicPr/>
          <p:nvPr/>
        </p:nvPicPr>
        <p:blipFill>
          <a:blip r:embed="rId5" cstate="print"/>
          <a:stretch/>
        </p:blipFill>
        <p:spPr>
          <a:xfrm>
            <a:off x="5428091" y="3446580"/>
            <a:ext cx="1572107" cy="157210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GroupShape 243"/>
        <p:cNvGrpSpPr/>
        <p:nvPr/>
      </p:nvGrpSpPr>
      <p:grpSpPr>
        <a:xfrm>
          <a:off x="0" y="0"/>
          <a:ext cx="0" cy="0"/>
          <a:chOff x="0" y="0"/>
          <a:chExt cx="0" cy="0"/>
        </a:xfrm>
      </p:grpSpPr>
      <p:pic>
        <p:nvPicPr>
          <p:cNvPr id="245" name="Shape 245"/>
          <p:cNvPicPr/>
          <p:nvPr/>
        </p:nvPicPr>
        <p:blipFill>
          <a:blip r:embed="rId2" cstate="print"/>
          <a:stretch/>
        </p:blipFill>
        <p:spPr>
          <a:xfrm>
            <a:off x="8055460" y="195486"/>
            <a:ext cx="909028" cy="446427"/>
          </a:xfrm>
          <a:prstGeom prst="rect">
            <a:avLst/>
          </a:prstGeom>
          <a:ln>
            <a:noFill/>
          </a:ln>
        </p:spPr>
      </p:pic>
      <p:sp>
        <p:nvSpPr>
          <p:cNvPr id="246" name="Shape 246"/>
          <p:cNvSpPr txBox="1">
            <a:spLocks noGrp="1"/>
          </p:cNvSpPr>
          <p:nvPr>
            <p:ph type="sldNum" idx="12"/>
          </p:nvPr>
        </p:nvSpPr>
        <p:spPr>
          <a:xfrm>
            <a:off x="8460432" y="4659982"/>
            <a:ext cx="576064" cy="432048"/>
          </a:xfrm>
          <a:prstGeom prst="rect">
            <a:avLst/>
          </a:prstGeom>
        </p:spPr>
        <p:txBody>
          <a:bodyPr/>
          <a:lstStyle>
            <a:defPPr/>
            <a:lvl1pPr lvl="0"/>
          </a:lstStyle>
          <a:p>
            <a:r>
              <a:rPr sz="1400">
                <a:latin typeface="Tahoma"/>
                <a:ea typeface="Tahoma"/>
                <a:cs typeface="Tahoma"/>
              </a:rPr>
              <a:t>14</a:t>
            </a:r>
          </a:p>
        </p:txBody>
      </p:sp>
      <p:sp>
        <p:nvSpPr>
          <p:cNvPr id="247" name="Shape 247"/>
          <p:cNvSpPr txBox="1"/>
          <p:nvPr/>
        </p:nvSpPr>
        <p:spPr>
          <a:xfrm>
            <a:off x="5593086" y="6098037"/>
            <a:ext cx="2058429" cy="284693"/>
          </a:xfrm>
          <a:prstGeom prst="rect">
            <a:avLst/>
          </a:prstGeom>
          <a:noFill/>
          <a:ln w="12700">
            <a:noFill/>
          </a:ln>
        </p:spPr>
        <p:txBody>
          <a:bodyPr wrap="square" lIns="34290" tIns="34290" rIns="34290" bIns="34290" anchor="t">
            <a:spAutoFit/>
          </a:bodyPr>
          <a:lstStyle>
            <a:defPPr/>
            <a:lvl1pPr marL="0" lvl="0" indent="0" algn="ctr">
              <a:defRPr sz="1400">
                <a:solidFill>
                  <a:srgbClr val="2980B9"/>
                </a:solidFill>
                <a:latin typeface="Tahoma"/>
                <a:ea typeface="Tahoma"/>
                <a:cs typeface="Tahoma"/>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solidFill>
                <a:srgbClr val="002060"/>
              </a:solidFill>
            </a:endParaRPr>
          </a:p>
        </p:txBody>
      </p:sp>
      <p:grpSp>
        <p:nvGrpSpPr>
          <p:cNvPr id="248" name="Shape 248"/>
          <p:cNvGrpSpPr/>
          <p:nvPr/>
        </p:nvGrpSpPr>
        <p:grpSpPr>
          <a:xfrm>
            <a:off x="107504" y="37149"/>
            <a:ext cx="750600" cy="899876"/>
            <a:chOff x="0" y="0"/>
            <a:chExt cx="750600" cy="899876"/>
          </a:xfrm>
        </p:grpSpPr>
        <p:pic>
          <p:nvPicPr>
            <p:cNvPr id="250" name="Shape 250"/>
            <p:cNvPicPr/>
            <p:nvPr/>
          </p:nvPicPr>
          <p:blipFill>
            <a:blip r:embed="rId3" cstate="print"/>
            <a:stretch/>
          </p:blipFill>
          <p:spPr>
            <a:xfrm>
              <a:off x="0" y="0"/>
              <a:ext cx="750600" cy="899876"/>
            </a:xfrm>
            <a:prstGeom prst="rect">
              <a:avLst/>
            </a:prstGeom>
            <a:ln>
              <a:noFill/>
            </a:ln>
          </p:spPr>
        </p:pic>
        <p:sp>
          <p:nvSpPr>
            <p:cNvPr id="251" name="Shape 251"/>
            <p:cNvSpPr/>
            <p:nvPr/>
          </p:nvSpPr>
          <p:spPr>
            <a:xfrm rot="5400000">
              <a:off x="-31091" y="103255"/>
              <a:ext cx="805830" cy="694681"/>
            </a:xfrm>
            <a:prstGeom prst="hexagon">
              <a:avLst>
                <a:gd name="adj" fmla="val 30333"/>
                <a:gd name="vf" fmla="val 115470"/>
              </a:avLst>
            </a:prstGeom>
            <a:solidFill>
              <a:schemeClr val="bg1"/>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grpSp>
      <p:sp>
        <p:nvSpPr>
          <p:cNvPr id="252" name="Shape 252"/>
          <p:cNvSpPr/>
          <p:nvPr/>
        </p:nvSpPr>
        <p:spPr>
          <a:xfrm rot="5400000">
            <a:off x="343916" y="300481"/>
            <a:ext cx="434564" cy="381640"/>
          </a:xfrm>
          <a:prstGeom prst="triangle">
            <a:avLst/>
          </a:prstGeom>
          <a:solidFill>
            <a:schemeClr val="accent1">
              <a:lumMod val="20000"/>
              <a:lumOff val="80000"/>
            </a:scheme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253" name="Shape 253"/>
          <p:cNvSpPr txBox="1"/>
          <p:nvPr/>
        </p:nvSpPr>
        <p:spPr>
          <a:xfrm>
            <a:off x="561198" y="418699"/>
            <a:ext cx="8397459" cy="4524315"/>
          </a:xfrm>
          <a:prstGeom prst="rect">
            <a:avLst/>
          </a:prstGeom>
          <a:noFill/>
        </p:spPr>
        <p:txBody>
          <a:bodyPr wrap="square" lIns="91440" tIns="45720" rIns="91440" bIns="45720" anchor="ctr">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sz="1600" b="1"/>
              <a:t>Вопрос № 13 </a:t>
            </a:r>
            <a:r>
              <a:rPr sz="1600"/>
              <a:t>–  Какая организационная правовая форма необходима?</a:t>
            </a:r>
          </a:p>
          <a:p>
            <a:r>
              <a:rPr sz="1600" b="1" u="sng"/>
              <a:t>Ответ:</a:t>
            </a:r>
            <a:r>
              <a:rPr sz="1600"/>
              <a:t>  Форма юридического лица определяется с нормами Гражданского кодекса РФ (например, ООО и т.д.).</a:t>
            </a:r>
          </a:p>
          <a:p>
            <a:r>
              <a:rPr sz="1600"/>
              <a:t>Созданное юридическое лицо должно соответствовать критериям отнесения к субъектам малого предпринимательства в соответствии с Федеральным законом от 24.07.2007 г. № 209-ФЗ «О развитии малого и среднего предпринимательства в Российской Федерации». </a:t>
            </a:r>
          </a:p>
          <a:p>
            <a:endParaRPr sz="1600"/>
          </a:p>
          <a:p>
            <a:r>
              <a:rPr sz="1600" b="1"/>
              <a:t>Вопрос № 14</a:t>
            </a:r>
            <a:r>
              <a:rPr sz="1600"/>
              <a:t> –  Можно ли ИП получить грант?</a:t>
            </a:r>
          </a:p>
          <a:p>
            <a:r>
              <a:rPr sz="1600" b="1" u="sng"/>
              <a:t>Ответ:</a:t>
            </a:r>
            <a:r>
              <a:rPr sz="1600"/>
              <a:t>   Грант получает физическое лицо, по итогам первого этапа физическое лицо создает юридическое лицо. Согласно Налоговому кодексу РФ: </a:t>
            </a:r>
          </a:p>
          <a:p>
            <a:r>
              <a:rPr sz="1600"/>
              <a:t>Статья 11: ИП — это физическое лицо, зарегистрированное в налоговом органе в соответствующем статусе и ведущее собственный бизнес без образования юр.лица.</a:t>
            </a:r>
          </a:p>
          <a:p>
            <a:endParaRPr sz="1600"/>
          </a:p>
          <a:p>
            <a:r>
              <a:rPr sz="1600" b="1"/>
              <a:t>Вопрос № 15 </a:t>
            </a:r>
            <a:r>
              <a:rPr sz="1600"/>
              <a:t>–  Может ли в состав учредителей юридического лица войти другое физическое лицо/ организация и т.д.?</a:t>
            </a:r>
          </a:p>
          <a:p>
            <a:r>
              <a:rPr sz="1600" b="1" u="sng"/>
              <a:t>Ответ:</a:t>
            </a:r>
            <a:r>
              <a:rPr sz="1600"/>
              <a:t>  Да, может, но при соблюдении следующих требований:</a:t>
            </a:r>
          </a:p>
          <a:p>
            <a:r>
              <a:rPr sz="1600"/>
              <a:t>- доля грантополучателя в уставном капитале должна составлять более 50%; </a:t>
            </a:r>
          </a:p>
          <a:p>
            <a:r>
              <a:rPr sz="1600"/>
              <a:t>- грантополучатель должен являться генеральным директором.</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GroupShape 254"/>
        <p:cNvGrpSpPr/>
        <p:nvPr/>
      </p:nvGrpSpPr>
      <p:grpSpPr>
        <a:xfrm>
          <a:off x="0" y="0"/>
          <a:ext cx="0" cy="0"/>
          <a:chOff x="0" y="0"/>
          <a:chExt cx="0" cy="0"/>
        </a:xfrm>
      </p:grpSpPr>
      <p:pic>
        <p:nvPicPr>
          <p:cNvPr id="256" name="Shape 256"/>
          <p:cNvPicPr/>
          <p:nvPr/>
        </p:nvPicPr>
        <p:blipFill>
          <a:blip r:embed="rId2" cstate="print"/>
          <a:stretch/>
        </p:blipFill>
        <p:spPr>
          <a:xfrm>
            <a:off x="8055460" y="195486"/>
            <a:ext cx="909028" cy="446427"/>
          </a:xfrm>
          <a:prstGeom prst="rect">
            <a:avLst/>
          </a:prstGeom>
          <a:ln>
            <a:noFill/>
          </a:ln>
        </p:spPr>
      </p:pic>
      <p:sp>
        <p:nvSpPr>
          <p:cNvPr id="257" name="Shape 257"/>
          <p:cNvSpPr txBox="1">
            <a:spLocks noGrp="1"/>
          </p:cNvSpPr>
          <p:nvPr>
            <p:ph type="sldNum" idx="12"/>
          </p:nvPr>
        </p:nvSpPr>
        <p:spPr>
          <a:xfrm>
            <a:off x="8460432" y="4659982"/>
            <a:ext cx="576064" cy="432048"/>
          </a:xfrm>
          <a:prstGeom prst="rect">
            <a:avLst/>
          </a:prstGeom>
        </p:spPr>
        <p:txBody>
          <a:bodyPr/>
          <a:lstStyle>
            <a:defPPr/>
            <a:lvl1pPr lvl="0"/>
          </a:lstStyle>
          <a:p>
            <a:r>
              <a:rPr sz="1400">
                <a:latin typeface="Tahoma"/>
                <a:ea typeface="Tahoma"/>
                <a:cs typeface="Tahoma"/>
              </a:rPr>
              <a:t>15</a:t>
            </a:r>
          </a:p>
        </p:txBody>
      </p:sp>
      <p:sp>
        <p:nvSpPr>
          <p:cNvPr id="258" name="Shape 258"/>
          <p:cNvSpPr txBox="1"/>
          <p:nvPr/>
        </p:nvSpPr>
        <p:spPr>
          <a:xfrm>
            <a:off x="5593086" y="6098037"/>
            <a:ext cx="2058429" cy="284693"/>
          </a:xfrm>
          <a:prstGeom prst="rect">
            <a:avLst/>
          </a:prstGeom>
          <a:noFill/>
          <a:ln w="12700">
            <a:noFill/>
          </a:ln>
        </p:spPr>
        <p:txBody>
          <a:bodyPr wrap="square" lIns="34290" tIns="34290" rIns="34290" bIns="34290" anchor="t">
            <a:spAutoFit/>
          </a:bodyPr>
          <a:lstStyle>
            <a:defPPr/>
            <a:lvl1pPr marL="0" lvl="0" indent="0" algn="ctr">
              <a:defRPr sz="1400">
                <a:solidFill>
                  <a:srgbClr val="2980B9"/>
                </a:solidFill>
                <a:latin typeface="Tahoma"/>
                <a:ea typeface="Tahoma"/>
                <a:cs typeface="Tahoma"/>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solidFill>
                <a:srgbClr val="002060"/>
              </a:solidFill>
            </a:endParaRPr>
          </a:p>
        </p:txBody>
      </p:sp>
      <p:grpSp>
        <p:nvGrpSpPr>
          <p:cNvPr id="259" name="Shape 259"/>
          <p:cNvGrpSpPr/>
          <p:nvPr/>
        </p:nvGrpSpPr>
        <p:grpSpPr>
          <a:xfrm>
            <a:off x="107504" y="37149"/>
            <a:ext cx="750600" cy="899876"/>
            <a:chOff x="0" y="0"/>
            <a:chExt cx="750600" cy="899876"/>
          </a:xfrm>
        </p:grpSpPr>
        <p:pic>
          <p:nvPicPr>
            <p:cNvPr id="261" name="Shape 261"/>
            <p:cNvPicPr/>
            <p:nvPr/>
          </p:nvPicPr>
          <p:blipFill>
            <a:blip r:embed="rId3" cstate="print"/>
            <a:stretch/>
          </p:blipFill>
          <p:spPr>
            <a:xfrm>
              <a:off x="0" y="0"/>
              <a:ext cx="750600" cy="899876"/>
            </a:xfrm>
            <a:prstGeom prst="rect">
              <a:avLst/>
            </a:prstGeom>
            <a:ln>
              <a:noFill/>
            </a:ln>
          </p:spPr>
        </p:pic>
        <p:sp>
          <p:nvSpPr>
            <p:cNvPr id="262" name="Shape 262"/>
            <p:cNvSpPr/>
            <p:nvPr/>
          </p:nvSpPr>
          <p:spPr>
            <a:xfrm rot="5400000">
              <a:off x="-31091" y="103255"/>
              <a:ext cx="805830" cy="694681"/>
            </a:xfrm>
            <a:prstGeom prst="hexagon">
              <a:avLst>
                <a:gd name="adj" fmla="val 30333"/>
                <a:gd name="vf" fmla="val 115470"/>
              </a:avLst>
            </a:prstGeom>
            <a:solidFill>
              <a:schemeClr val="bg1"/>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grpSp>
      <p:sp>
        <p:nvSpPr>
          <p:cNvPr id="263" name="Shape 263"/>
          <p:cNvSpPr/>
          <p:nvPr/>
        </p:nvSpPr>
        <p:spPr>
          <a:xfrm rot="5400000">
            <a:off x="343916" y="300481"/>
            <a:ext cx="434564" cy="381640"/>
          </a:xfrm>
          <a:prstGeom prst="triangle">
            <a:avLst/>
          </a:prstGeom>
          <a:solidFill>
            <a:schemeClr val="accent1">
              <a:lumMod val="20000"/>
              <a:lumOff val="80000"/>
            </a:scheme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264" name="Shape 264"/>
          <p:cNvSpPr txBox="1"/>
          <p:nvPr/>
        </p:nvSpPr>
        <p:spPr>
          <a:xfrm>
            <a:off x="561198" y="664922"/>
            <a:ext cx="8397459" cy="4031872"/>
          </a:xfrm>
          <a:prstGeom prst="rect">
            <a:avLst/>
          </a:prstGeom>
          <a:noFill/>
        </p:spPr>
        <p:txBody>
          <a:bodyPr wrap="square" lIns="91440" tIns="45720" rIns="91440" bIns="45720" anchor="ctr">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sz="1600" b="1"/>
              <a:t>Вопрос № 16 </a:t>
            </a:r>
            <a:r>
              <a:rPr sz="1600"/>
              <a:t>–  Должен ли регион регистрации будущего юридического лица совпадать с регионом ВУЗа?</a:t>
            </a:r>
          </a:p>
          <a:p>
            <a:r>
              <a:rPr sz="1600" b="1" u="sng"/>
              <a:t>Ответ:</a:t>
            </a:r>
            <a:r>
              <a:rPr sz="1600"/>
              <a:t>  Нет, это не обязательно.</a:t>
            </a:r>
          </a:p>
          <a:p>
            <a:endParaRPr sz="1600"/>
          </a:p>
          <a:p>
            <a:r>
              <a:rPr sz="1600" b="1"/>
              <a:t>Вопрос № 17</a:t>
            </a:r>
            <a:r>
              <a:rPr sz="1600"/>
              <a:t> –  Обязательно ли создание юридического лица?</a:t>
            </a:r>
          </a:p>
          <a:p>
            <a:r>
              <a:rPr sz="1600" b="1" u="sng"/>
              <a:t>Ответ:</a:t>
            </a:r>
            <a:r>
              <a:rPr sz="1600"/>
              <a:t>  Да, это требование обязательное.</a:t>
            </a:r>
          </a:p>
          <a:p>
            <a:endParaRPr sz="1600"/>
          </a:p>
          <a:p>
            <a:r>
              <a:rPr sz="1600" b="1"/>
              <a:t>Вопрос № 18 </a:t>
            </a:r>
            <a:r>
              <a:rPr sz="1600"/>
              <a:t>– Если у заявителя есть ИП, то необходимо ли открывать юридическое лицо в случае победы?</a:t>
            </a:r>
          </a:p>
          <a:p>
            <a:r>
              <a:rPr sz="1600" b="1" u="sng"/>
              <a:t>Ответ:</a:t>
            </a:r>
            <a:r>
              <a:rPr sz="1600"/>
              <a:t>  Да, это обязательно, поскольку ИП – это не юридическое лицо.</a:t>
            </a:r>
          </a:p>
          <a:p>
            <a:endParaRPr sz="1600"/>
          </a:p>
          <a:p>
            <a:r>
              <a:rPr sz="1600" b="1"/>
              <a:t>Вопрос № 19 </a:t>
            </a:r>
            <a:r>
              <a:rPr sz="1600"/>
              <a:t>– Можно ли ликвидировать юридическое лицо после завершения проекта?</a:t>
            </a:r>
          </a:p>
          <a:p>
            <a:r>
              <a:rPr sz="1600" b="1" u="sng"/>
              <a:t>Ответ:</a:t>
            </a:r>
            <a:r>
              <a:rPr sz="1600"/>
              <a:t>  Зачем открывать юридическое лицо, например ООО, если заранее есть желание его закрыть. Зачем тогда Вы участвуете в программе?</a:t>
            </a:r>
          </a:p>
          <a:p>
            <a:endParaRPr sz="1600"/>
          </a:p>
          <a:p>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GroupShape 265"/>
        <p:cNvGrpSpPr/>
        <p:nvPr/>
      </p:nvGrpSpPr>
      <p:grpSpPr>
        <a:xfrm>
          <a:off x="0" y="0"/>
          <a:ext cx="0" cy="0"/>
          <a:chOff x="0" y="0"/>
          <a:chExt cx="0" cy="0"/>
        </a:xfrm>
      </p:grpSpPr>
      <p:sp>
        <p:nvSpPr>
          <p:cNvPr id="266" name="Shape 266"/>
          <p:cNvSpPr/>
          <p:nvPr/>
        </p:nvSpPr>
        <p:spPr>
          <a:xfrm>
            <a:off x="5868144" y="525277"/>
            <a:ext cx="1522339" cy="648072"/>
          </a:xfrm>
          <a:prstGeom prst="roundRect">
            <a:avLst>
              <a:gd name="adj" fmla="val 50000"/>
            </a:avLst>
          </a:prstGeom>
          <a:solidFill>
            <a:srgbClr val="7030A0">
              <a:alpha val="18824"/>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pic>
        <p:nvPicPr>
          <p:cNvPr id="268" name="Shape 268"/>
          <p:cNvPicPr/>
          <p:nvPr/>
        </p:nvPicPr>
        <p:blipFill>
          <a:blip r:embed="rId2" cstate="print"/>
          <a:stretch/>
        </p:blipFill>
        <p:spPr>
          <a:xfrm>
            <a:off x="75524" y="752839"/>
            <a:ext cx="3960440" cy="4126521"/>
          </a:xfrm>
          <a:prstGeom prst="rect">
            <a:avLst/>
          </a:prstGeom>
          <a:ln>
            <a:noFill/>
          </a:ln>
        </p:spPr>
      </p:pic>
      <p:pic>
        <p:nvPicPr>
          <p:cNvPr id="270" name="Shape 270"/>
          <p:cNvPicPr/>
          <p:nvPr/>
        </p:nvPicPr>
        <p:blipFill>
          <a:blip r:embed="rId3" cstate="print"/>
          <a:stretch/>
        </p:blipFill>
        <p:spPr>
          <a:xfrm>
            <a:off x="409575" y="849313"/>
            <a:ext cx="8324850" cy="3443287"/>
          </a:xfrm>
          <a:prstGeom prst="rect">
            <a:avLst/>
          </a:prstGeom>
          <a:ln>
            <a:noFill/>
          </a:ln>
        </p:spPr>
      </p:pic>
      <p:pic>
        <p:nvPicPr>
          <p:cNvPr id="272" name="Shape 272"/>
          <p:cNvPicPr/>
          <p:nvPr/>
        </p:nvPicPr>
        <p:blipFill>
          <a:blip r:embed="rId4" cstate="print"/>
          <a:stretch/>
        </p:blipFill>
        <p:spPr>
          <a:xfrm>
            <a:off x="8055460" y="195486"/>
            <a:ext cx="909028" cy="446427"/>
          </a:xfrm>
          <a:prstGeom prst="rect">
            <a:avLst/>
          </a:prstGeom>
          <a:ln>
            <a:noFill/>
          </a:ln>
        </p:spPr>
      </p:pic>
      <p:pic>
        <p:nvPicPr>
          <p:cNvPr id="274" name="Shape 274"/>
          <p:cNvPicPr/>
          <p:nvPr/>
        </p:nvPicPr>
        <p:blipFill>
          <a:blip r:embed="rId5" cstate="print"/>
          <a:stretch/>
        </p:blipFill>
        <p:spPr>
          <a:xfrm>
            <a:off x="1340816" y="2242505"/>
            <a:ext cx="3070771" cy="3070771"/>
          </a:xfrm>
          <a:prstGeom prst="rect">
            <a:avLst/>
          </a:prstGeom>
        </p:spPr>
      </p:pic>
      <p:sp>
        <p:nvSpPr>
          <p:cNvPr id="275" name="Shape 275"/>
          <p:cNvSpPr txBox="1"/>
          <p:nvPr/>
        </p:nvSpPr>
        <p:spPr>
          <a:xfrm>
            <a:off x="3265684" y="2410773"/>
            <a:ext cx="4789774" cy="954106"/>
          </a:xfrm>
          <a:prstGeom prst="rect">
            <a:avLst/>
          </a:prstGeom>
          <a:noFill/>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sz="2800">
                <a:solidFill>
                  <a:schemeClr val="bg1"/>
                </a:solidFill>
                <a:latin typeface="Arial Black"/>
                <a:ea typeface="Arial Black"/>
                <a:cs typeface="Arial Black"/>
              </a:rPr>
              <a:t>При поступлении заявок</a:t>
            </a:r>
          </a:p>
        </p:txBody>
      </p:sp>
      <p:sp>
        <p:nvSpPr>
          <p:cNvPr id="276" name="Shape 276"/>
          <p:cNvSpPr txBox="1"/>
          <p:nvPr/>
        </p:nvSpPr>
        <p:spPr>
          <a:xfrm>
            <a:off x="3300362" y="1491630"/>
            <a:ext cx="3600399" cy="369332"/>
          </a:xfrm>
          <a:prstGeom prst="rect">
            <a:avLst/>
          </a:prstGeom>
          <a:noFill/>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b="1" i="1">
                <a:solidFill>
                  <a:schemeClr val="tx2">
                    <a:lumMod val="75000"/>
                  </a:schemeClr>
                </a:solidFill>
                <a:latin typeface="Arial"/>
                <a:ea typeface="Arial"/>
                <a:cs typeface="Arial"/>
              </a:rPr>
              <a:t>Вопросы и ответы</a:t>
            </a:r>
          </a:p>
        </p:txBody>
      </p:sp>
      <p:pic>
        <p:nvPicPr>
          <p:cNvPr id="278" name="Shape 278"/>
          <p:cNvPicPr/>
          <p:nvPr/>
        </p:nvPicPr>
        <p:blipFill>
          <a:blip r:embed="rId6" cstate="print"/>
          <a:srcRect l="7053" r="7053" b="24636"/>
          <a:stretch/>
        </p:blipFill>
        <p:spPr>
          <a:xfrm>
            <a:off x="4210551" y="3507854"/>
            <a:ext cx="4837524" cy="1296144"/>
          </a:xfrm>
          <a:prstGeom prst="roundRect">
            <a:avLst>
              <a:gd name="adj" fmla="val 50000"/>
            </a:avLst>
          </a:prstGeom>
          <a:ln>
            <a:noFill/>
          </a:ln>
        </p:spPr>
      </p:pic>
      <p:sp>
        <p:nvSpPr>
          <p:cNvPr id="279" name="Shape 279"/>
          <p:cNvSpPr/>
          <p:nvPr/>
        </p:nvSpPr>
        <p:spPr>
          <a:xfrm>
            <a:off x="5100562" y="297714"/>
            <a:ext cx="1069101" cy="455124"/>
          </a:xfrm>
          <a:prstGeom prst="roundRect">
            <a:avLst>
              <a:gd name="adj" fmla="val 50000"/>
            </a:avLst>
          </a:prstGeom>
          <a:solidFill>
            <a:srgbClr val="FFC000"/>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280" name="Shape 280"/>
          <p:cNvSpPr/>
          <p:nvPr/>
        </p:nvSpPr>
        <p:spPr>
          <a:xfrm>
            <a:off x="-529368" y="667361"/>
            <a:ext cx="1870183" cy="765718"/>
          </a:xfrm>
          <a:prstGeom prst="roundRect">
            <a:avLst>
              <a:gd name="adj" fmla="val 50000"/>
            </a:avLst>
          </a:prstGeom>
          <a:solidFill>
            <a:srgbClr val="CC3399">
              <a:alpha val="50196"/>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pic>
        <p:nvPicPr>
          <p:cNvPr id="282" name="Shape 282"/>
          <p:cNvPicPr/>
          <p:nvPr/>
        </p:nvPicPr>
        <p:blipFill>
          <a:blip r:embed="rId7" cstate="print"/>
          <a:stretch/>
        </p:blipFill>
        <p:spPr>
          <a:xfrm rot="13382669">
            <a:off x="4356782" y="3669497"/>
            <a:ext cx="957822" cy="944698"/>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GroupShape 283"/>
        <p:cNvGrpSpPr/>
        <p:nvPr/>
      </p:nvGrpSpPr>
      <p:grpSpPr>
        <a:xfrm>
          <a:off x="0" y="0"/>
          <a:ext cx="0" cy="0"/>
          <a:chOff x="0" y="0"/>
          <a:chExt cx="0" cy="0"/>
        </a:xfrm>
      </p:grpSpPr>
      <p:pic>
        <p:nvPicPr>
          <p:cNvPr id="285" name="Shape 285"/>
          <p:cNvPicPr/>
          <p:nvPr/>
        </p:nvPicPr>
        <p:blipFill>
          <a:blip r:embed="rId2" cstate="print"/>
          <a:stretch/>
        </p:blipFill>
        <p:spPr>
          <a:xfrm>
            <a:off x="8055460" y="195486"/>
            <a:ext cx="909028" cy="446427"/>
          </a:xfrm>
          <a:prstGeom prst="rect">
            <a:avLst/>
          </a:prstGeom>
          <a:ln>
            <a:noFill/>
          </a:ln>
        </p:spPr>
      </p:pic>
      <p:sp>
        <p:nvSpPr>
          <p:cNvPr id="286" name="Shape 286"/>
          <p:cNvSpPr txBox="1">
            <a:spLocks noGrp="1"/>
          </p:cNvSpPr>
          <p:nvPr>
            <p:ph type="sldNum" idx="12"/>
          </p:nvPr>
        </p:nvSpPr>
        <p:spPr>
          <a:xfrm>
            <a:off x="8460432" y="4659982"/>
            <a:ext cx="576064" cy="432048"/>
          </a:xfrm>
          <a:prstGeom prst="rect">
            <a:avLst/>
          </a:prstGeom>
        </p:spPr>
        <p:txBody>
          <a:bodyPr/>
          <a:lstStyle>
            <a:defPPr/>
            <a:lvl1pPr lvl="0"/>
          </a:lstStyle>
          <a:p>
            <a:r>
              <a:rPr sz="1400">
                <a:latin typeface="Tahoma"/>
                <a:ea typeface="Tahoma"/>
                <a:cs typeface="Tahoma"/>
              </a:rPr>
              <a:t>17</a:t>
            </a:r>
          </a:p>
        </p:txBody>
      </p:sp>
      <p:sp>
        <p:nvSpPr>
          <p:cNvPr id="287" name="Shape 287"/>
          <p:cNvSpPr txBox="1"/>
          <p:nvPr/>
        </p:nvSpPr>
        <p:spPr>
          <a:xfrm>
            <a:off x="5593086" y="6098037"/>
            <a:ext cx="2058429" cy="284693"/>
          </a:xfrm>
          <a:prstGeom prst="rect">
            <a:avLst/>
          </a:prstGeom>
          <a:noFill/>
          <a:ln w="12700">
            <a:noFill/>
          </a:ln>
        </p:spPr>
        <p:txBody>
          <a:bodyPr wrap="square" lIns="34290" tIns="34290" rIns="34290" bIns="34290" anchor="t">
            <a:spAutoFit/>
          </a:bodyPr>
          <a:lstStyle>
            <a:defPPr/>
            <a:lvl1pPr marL="0" lvl="0" indent="0" algn="ctr">
              <a:defRPr sz="1400">
                <a:solidFill>
                  <a:srgbClr val="2980B9"/>
                </a:solidFill>
                <a:latin typeface="Tahoma"/>
                <a:ea typeface="Tahoma"/>
                <a:cs typeface="Tahoma"/>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solidFill>
                <a:srgbClr val="002060"/>
              </a:solidFill>
            </a:endParaRPr>
          </a:p>
        </p:txBody>
      </p:sp>
      <p:grpSp>
        <p:nvGrpSpPr>
          <p:cNvPr id="288" name="Shape 288"/>
          <p:cNvGrpSpPr/>
          <p:nvPr/>
        </p:nvGrpSpPr>
        <p:grpSpPr>
          <a:xfrm>
            <a:off x="107504" y="37149"/>
            <a:ext cx="750600" cy="899876"/>
            <a:chOff x="0" y="0"/>
            <a:chExt cx="750600" cy="899876"/>
          </a:xfrm>
        </p:grpSpPr>
        <p:pic>
          <p:nvPicPr>
            <p:cNvPr id="290" name="Shape 290"/>
            <p:cNvPicPr/>
            <p:nvPr/>
          </p:nvPicPr>
          <p:blipFill>
            <a:blip r:embed="rId3" cstate="print"/>
            <a:stretch/>
          </p:blipFill>
          <p:spPr>
            <a:xfrm>
              <a:off x="0" y="0"/>
              <a:ext cx="750600" cy="899876"/>
            </a:xfrm>
            <a:prstGeom prst="rect">
              <a:avLst/>
            </a:prstGeom>
            <a:ln>
              <a:noFill/>
            </a:ln>
          </p:spPr>
        </p:pic>
        <p:sp>
          <p:nvSpPr>
            <p:cNvPr id="291" name="Shape 291"/>
            <p:cNvSpPr/>
            <p:nvPr/>
          </p:nvSpPr>
          <p:spPr>
            <a:xfrm rot="5400000">
              <a:off x="-31091" y="103255"/>
              <a:ext cx="805830" cy="694681"/>
            </a:xfrm>
            <a:prstGeom prst="hexagon">
              <a:avLst>
                <a:gd name="adj" fmla="val 30333"/>
                <a:gd name="vf" fmla="val 115470"/>
              </a:avLst>
            </a:prstGeom>
            <a:solidFill>
              <a:schemeClr val="bg1"/>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grpSp>
      <p:sp>
        <p:nvSpPr>
          <p:cNvPr id="292" name="Shape 292"/>
          <p:cNvSpPr/>
          <p:nvPr/>
        </p:nvSpPr>
        <p:spPr>
          <a:xfrm rot="5400000">
            <a:off x="343916" y="300481"/>
            <a:ext cx="434564" cy="381640"/>
          </a:xfrm>
          <a:prstGeom prst="triangle">
            <a:avLst/>
          </a:prstGeom>
          <a:solidFill>
            <a:schemeClr val="accent1">
              <a:lumMod val="20000"/>
              <a:lumOff val="80000"/>
            </a:scheme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293" name="Shape 293"/>
          <p:cNvSpPr txBox="1"/>
          <p:nvPr/>
        </p:nvSpPr>
        <p:spPr>
          <a:xfrm>
            <a:off x="482804" y="126313"/>
            <a:ext cx="7948776" cy="5078313"/>
          </a:xfrm>
          <a:prstGeom prst="rect">
            <a:avLst/>
          </a:prstGeom>
          <a:noFill/>
        </p:spPr>
        <p:txBody>
          <a:bodyPr wrap="square" lIns="91440" tIns="45720" rIns="91440" bIns="45720" anchor="ctr">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algn="ctr"/>
            <a:r>
              <a:rPr b="1"/>
              <a:t>При поступлении заявок</a:t>
            </a:r>
          </a:p>
          <a:p>
            <a:r>
              <a:rPr sz="1600" b="1"/>
              <a:t>Вопрос № 19 </a:t>
            </a:r>
            <a:r>
              <a:rPr sz="1600"/>
              <a:t>– Может ли Заявитель использовать существующие и зарегистрированные РИД?</a:t>
            </a:r>
          </a:p>
          <a:p>
            <a:r>
              <a:rPr sz="1600" b="1" u="sng"/>
              <a:t>Ответ</a:t>
            </a:r>
            <a:r>
              <a:rPr sz="1600"/>
              <a:t>: Необходимо обратиться к п. 1.3 Положения:</a:t>
            </a:r>
          </a:p>
          <a:p>
            <a:r>
              <a:rPr sz="1600"/>
              <a:t>Предлагаемые в заявке идея/задел, сформированные на базе существующей разработки, обязательно должны содержать интеллектуальный вклад заявителя, улучшающий функциональную эффективность использования товара/ изделия/ технологии/услуги потребителем (доработку, адаптацию, новизну, улучшающую инновацию и др.). Предлагаемые идея/задел не должны нарушать авторские и иные права существующей разработки, закрепленные нормами российского законодательства.</a:t>
            </a:r>
          </a:p>
          <a:p>
            <a:endParaRPr sz="1600"/>
          </a:p>
          <a:p>
            <a:r>
              <a:rPr sz="1600" b="1"/>
              <a:t>Вопрос № 20</a:t>
            </a:r>
            <a:r>
              <a:rPr sz="1600"/>
              <a:t> – Должен ли участник уже иметь зарегистрированный патент?</a:t>
            </a:r>
          </a:p>
          <a:p>
            <a:r>
              <a:rPr sz="1600" b="1" u="sng"/>
              <a:t>Ответ:</a:t>
            </a:r>
            <a:r>
              <a:rPr sz="1600"/>
              <a:t> Нет, не должен.  </a:t>
            </a:r>
          </a:p>
          <a:p>
            <a:endParaRPr sz="1600"/>
          </a:p>
          <a:p>
            <a:r>
              <a:rPr sz="1600" b="1"/>
              <a:t>Вопрос № 21 </a:t>
            </a:r>
            <a:r>
              <a:rPr sz="1600"/>
              <a:t>– Нужно ли заверять заявку патента, если на него ссылаться при подаче заявки?</a:t>
            </a:r>
          </a:p>
          <a:p>
            <a:r>
              <a:rPr sz="1600" b="1" u="sng"/>
              <a:t>Ответ:</a:t>
            </a:r>
            <a:r>
              <a:rPr sz="1600"/>
              <a:t> Заверять заявку не нужно, но копию такой заявки необходимо добавить в качестве подтверждения.</a:t>
            </a:r>
          </a:p>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GroupShape 294"/>
        <p:cNvGrpSpPr/>
        <p:nvPr/>
      </p:nvGrpSpPr>
      <p:grpSpPr>
        <a:xfrm>
          <a:off x="0" y="0"/>
          <a:ext cx="0" cy="0"/>
          <a:chOff x="0" y="0"/>
          <a:chExt cx="0" cy="0"/>
        </a:xfrm>
      </p:grpSpPr>
      <p:pic>
        <p:nvPicPr>
          <p:cNvPr id="296" name="Shape 296"/>
          <p:cNvPicPr/>
          <p:nvPr/>
        </p:nvPicPr>
        <p:blipFill>
          <a:blip r:embed="rId2" cstate="print"/>
          <a:stretch/>
        </p:blipFill>
        <p:spPr>
          <a:xfrm>
            <a:off x="8055460" y="195486"/>
            <a:ext cx="909028" cy="446427"/>
          </a:xfrm>
          <a:prstGeom prst="rect">
            <a:avLst/>
          </a:prstGeom>
          <a:ln>
            <a:noFill/>
          </a:ln>
        </p:spPr>
      </p:pic>
      <p:sp>
        <p:nvSpPr>
          <p:cNvPr id="297" name="Shape 297"/>
          <p:cNvSpPr txBox="1">
            <a:spLocks noGrp="1"/>
          </p:cNvSpPr>
          <p:nvPr>
            <p:ph type="sldNum" idx="12"/>
          </p:nvPr>
        </p:nvSpPr>
        <p:spPr>
          <a:xfrm>
            <a:off x="8460432" y="4659982"/>
            <a:ext cx="576064" cy="432048"/>
          </a:xfrm>
          <a:prstGeom prst="rect">
            <a:avLst/>
          </a:prstGeom>
        </p:spPr>
        <p:txBody>
          <a:bodyPr/>
          <a:lstStyle>
            <a:defPPr/>
            <a:lvl1pPr lvl="0"/>
          </a:lstStyle>
          <a:p>
            <a:r>
              <a:rPr sz="1400">
                <a:latin typeface="Tahoma"/>
                <a:ea typeface="Tahoma"/>
                <a:cs typeface="Tahoma"/>
              </a:rPr>
              <a:t>18</a:t>
            </a:r>
          </a:p>
        </p:txBody>
      </p:sp>
      <p:sp>
        <p:nvSpPr>
          <p:cNvPr id="298" name="Shape 298"/>
          <p:cNvSpPr txBox="1"/>
          <p:nvPr/>
        </p:nvSpPr>
        <p:spPr>
          <a:xfrm>
            <a:off x="5593086" y="6098037"/>
            <a:ext cx="2058429" cy="284693"/>
          </a:xfrm>
          <a:prstGeom prst="rect">
            <a:avLst/>
          </a:prstGeom>
          <a:noFill/>
          <a:ln w="12700">
            <a:noFill/>
          </a:ln>
        </p:spPr>
        <p:txBody>
          <a:bodyPr wrap="square" lIns="34290" tIns="34290" rIns="34290" bIns="34290" anchor="t">
            <a:spAutoFit/>
          </a:bodyPr>
          <a:lstStyle>
            <a:defPPr/>
            <a:lvl1pPr marL="0" lvl="0" indent="0" algn="ctr">
              <a:defRPr sz="1400">
                <a:solidFill>
                  <a:srgbClr val="2980B9"/>
                </a:solidFill>
                <a:latin typeface="Tahoma"/>
                <a:ea typeface="Tahoma"/>
                <a:cs typeface="Tahoma"/>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solidFill>
                <a:srgbClr val="002060"/>
              </a:solidFill>
            </a:endParaRPr>
          </a:p>
        </p:txBody>
      </p:sp>
      <p:grpSp>
        <p:nvGrpSpPr>
          <p:cNvPr id="299" name="Shape 299"/>
          <p:cNvGrpSpPr/>
          <p:nvPr/>
        </p:nvGrpSpPr>
        <p:grpSpPr>
          <a:xfrm>
            <a:off x="107504" y="37149"/>
            <a:ext cx="750600" cy="899876"/>
            <a:chOff x="0" y="0"/>
            <a:chExt cx="750600" cy="899876"/>
          </a:xfrm>
        </p:grpSpPr>
        <p:pic>
          <p:nvPicPr>
            <p:cNvPr id="301" name="Shape 301"/>
            <p:cNvPicPr/>
            <p:nvPr/>
          </p:nvPicPr>
          <p:blipFill>
            <a:blip r:embed="rId3" cstate="print"/>
            <a:stretch/>
          </p:blipFill>
          <p:spPr>
            <a:xfrm>
              <a:off x="0" y="0"/>
              <a:ext cx="750600" cy="899876"/>
            </a:xfrm>
            <a:prstGeom prst="rect">
              <a:avLst/>
            </a:prstGeom>
            <a:ln>
              <a:noFill/>
            </a:ln>
          </p:spPr>
        </p:pic>
        <p:sp>
          <p:nvSpPr>
            <p:cNvPr id="302" name="Shape 302"/>
            <p:cNvSpPr/>
            <p:nvPr/>
          </p:nvSpPr>
          <p:spPr>
            <a:xfrm rot="5400000">
              <a:off x="-31091" y="103255"/>
              <a:ext cx="805830" cy="694681"/>
            </a:xfrm>
            <a:prstGeom prst="hexagon">
              <a:avLst>
                <a:gd name="adj" fmla="val 30333"/>
                <a:gd name="vf" fmla="val 115470"/>
              </a:avLst>
            </a:prstGeom>
            <a:solidFill>
              <a:schemeClr val="bg1"/>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grpSp>
      <p:sp>
        <p:nvSpPr>
          <p:cNvPr id="303" name="Shape 303"/>
          <p:cNvSpPr/>
          <p:nvPr/>
        </p:nvSpPr>
        <p:spPr>
          <a:xfrm rot="5400000">
            <a:off x="343916" y="300481"/>
            <a:ext cx="434564" cy="381640"/>
          </a:xfrm>
          <a:prstGeom prst="triangle">
            <a:avLst/>
          </a:prstGeom>
          <a:solidFill>
            <a:schemeClr val="accent1">
              <a:lumMod val="20000"/>
              <a:lumOff val="80000"/>
            </a:scheme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304" name="Shape 304"/>
          <p:cNvSpPr txBox="1"/>
          <p:nvPr/>
        </p:nvSpPr>
        <p:spPr>
          <a:xfrm>
            <a:off x="482804" y="280202"/>
            <a:ext cx="7948776" cy="4770537"/>
          </a:xfrm>
          <a:prstGeom prst="rect">
            <a:avLst/>
          </a:prstGeom>
          <a:noFill/>
        </p:spPr>
        <p:txBody>
          <a:bodyPr wrap="square" lIns="91440" tIns="45720" rIns="91440" bIns="45720" anchor="ctr">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sz="1600" b="1"/>
              <a:t>Вопрос № 22 </a:t>
            </a:r>
            <a:r>
              <a:rPr sz="1600"/>
              <a:t>–  Какой должен быть сам проект (образовательный стартап/привлекающий школьников в профессию/ развитие добровольчества и т.д.)?</a:t>
            </a:r>
          </a:p>
          <a:p>
            <a:r>
              <a:rPr sz="1600" b="1" u="sng"/>
              <a:t>Ответ</a:t>
            </a:r>
            <a:r>
              <a:rPr sz="1600"/>
              <a:t>:  Проект, поданный в рамках заявки по программе Студенческий стартап, может быть любой направленности (для этого было добавлено новое направление Н7. Креативные индустрии). Главное требование, чтобы проекты были технологическими, так как Федеральный проект звучит как «Платформа университетского </a:t>
            </a:r>
            <a:r>
              <a:rPr sz="1600" b="1" u="sng"/>
              <a:t>технологического </a:t>
            </a:r>
            <a:r>
              <a:rPr sz="1600"/>
              <a:t>предпринимательства».</a:t>
            </a:r>
          </a:p>
          <a:p>
            <a:endParaRPr sz="1600"/>
          </a:p>
          <a:p>
            <a:r>
              <a:rPr sz="1600" b="1"/>
              <a:t>Вопрос № 23</a:t>
            </a:r>
            <a:r>
              <a:rPr sz="1600"/>
              <a:t> –  Можно ли открыть магазин одежды?</a:t>
            </a:r>
          </a:p>
          <a:p>
            <a:r>
              <a:rPr sz="1600" b="1" u="sng"/>
              <a:t>Ответ:</a:t>
            </a:r>
            <a:r>
              <a:rPr sz="1600"/>
              <a:t>  Если такой проект является технологическим (т.е. технологичная одежда), то да. Если речь идет о продаже обычной одежды, то к технологиям это не имеет никакого отношения. </a:t>
            </a:r>
          </a:p>
          <a:p>
            <a:endParaRPr sz="1600"/>
          </a:p>
          <a:p>
            <a:r>
              <a:rPr sz="1600" b="1"/>
              <a:t>Вопрос № 24</a:t>
            </a:r>
            <a:r>
              <a:rPr sz="1600"/>
              <a:t> –  На что больше направлен проект: на науку или коммерциализацию?</a:t>
            </a:r>
          </a:p>
          <a:p>
            <a:r>
              <a:rPr sz="1600" b="1" u="sng"/>
              <a:t>Ответ:</a:t>
            </a:r>
            <a:r>
              <a:rPr sz="1600"/>
              <a:t>  Программа направлена на реализацию стартап-проектов и на выполнение работ по разработке новых товаров, изделий, технологий или услуг с использованием результатов собственных научно-технических и технологических исследований, имеющих потенциал коммерциализации и находящихся на самой ранней стадии развития.</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GroupShape 305"/>
        <p:cNvGrpSpPr/>
        <p:nvPr/>
      </p:nvGrpSpPr>
      <p:grpSpPr>
        <a:xfrm>
          <a:off x="0" y="0"/>
          <a:ext cx="0" cy="0"/>
          <a:chOff x="0" y="0"/>
          <a:chExt cx="0" cy="0"/>
        </a:xfrm>
      </p:grpSpPr>
      <p:pic>
        <p:nvPicPr>
          <p:cNvPr id="307" name="Shape 307"/>
          <p:cNvPicPr/>
          <p:nvPr/>
        </p:nvPicPr>
        <p:blipFill>
          <a:blip r:embed="rId2" cstate="print"/>
          <a:stretch/>
        </p:blipFill>
        <p:spPr>
          <a:xfrm>
            <a:off x="8055460" y="195486"/>
            <a:ext cx="909028" cy="446427"/>
          </a:xfrm>
          <a:prstGeom prst="rect">
            <a:avLst/>
          </a:prstGeom>
          <a:ln>
            <a:noFill/>
          </a:ln>
        </p:spPr>
      </p:pic>
      <p:sp>
        <p:nvSpPr>
          <p:cNvPr id="308" name="Shape 308"/>
          <p:cNvSpPr txBox="1">
            <a:spLocks noGrp="1"/>
          </p:cNvSpPr>
          <p:nvPr>
            <p:ph type="sldNum" idx="12"/>
          </p:nvPr>
        </p:nvSpPr>
        <p:spPr>
          <a:xfrm>
            <a:off x="8460432" y="4659982"/>
            <a:ext cx="576064" cy="432048"/>
          </a:xfrm>
          <a:prstGeom prst="rect">
            <a:avLst/>
          </a:prstGeom>
        </p:spPr>
        <p:txBody>
          <a:bodyPr/>
          <a:lstStyle>
            <a:defPPr/>
            <a:lvl1pPr lvl="0"/>
          </a:lstStyle>
          <a:p>
            <a:r>
              <a:rPr sz="1400">
                <a:latin typeface="Tahoma"/>
                <a:ea typeface="Tahoma"/>
                <a:cs typeface="Tahoma"/>
              </a:rPr>
              <a:t>19</a:t>
            </a:r>
          </a:p>
        </p:txBody>
      </p:sp>
      <p:sp>
        <p:nvSpPr>
          <p:cNvPr id="309" name="Shape 309"/>
          <p:cNvSpPr txBox="1"/>
          <p:nvPr/>
        </p:nvSpPr>
        <p:spPr>
          <a:xfrm>
            <a:off x="5593086" y="6098037"/>
            <a:ext cx="2058429" cy="284693"/>
          </a:xfrm>
          <a:prstGeom prst="rect">
            <a:avLst/>
          </a:prstGeom>
          <a:noFill/>
          <a:ln w="12700">
            <a:noFill/>
          </a:ln>
        </p:spPr>
        <p:txBody>
          <a:bodyPr wrap="square" lIns="34290" tIns="34290" rIns="34290" bIns="34290" anchor="t">
            <a:spAutoFit/>
          </a:bodyPr>
          <a:lstStyle>
            <a:defPPr/>
            <a:lvl1pPr marL="0" lvl="0" indent="0" algn="ctr">
              <a:defRPr sz="1400">
                <a:solidFill>
                  <a:srgbClr val="2980B9"/>
                </a:solidFill>
                <a:latin typeface="Tahoma"/>
                <a:ea typeface="Tahoma"/>
                <a:cs typeface="Tahoma"/>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solidFill>
                <a:srgbClr val="002060"/>
              </a:solidFill>
            </a:endParaRPr>
          </a:p>
        </p:txBody>
      </p:sp>
      <p:grpSp>
        <p:nvGrpSpPr>
          <p:cNvPr id="310" name="Shape 310"/>
          <p:cNvGrpSpPr/>
          <p:nvPr/>
        </p:nvGrpSpPr>
        <p:grpSpPr>
          <a:xfrm>
            <a:off x="107504" y="37149"/>
            <a:ext cx="750600" cy="899876"/>
            <a:chOff x="0" y="0"/>
            <a:chExt cx="750600" cy="899876"/>
          </a:xfrm>
        </p:grpSpPr>
        <p:pic>
          <p:nvPicPr>
            <p:cNvPr id="312" name="Shape 312"/>
            <p:cNvPicPr/>
            <p:nvPr/>
          </p:nvPicPr>
          <p:blipFill>
            <a:blip r:embed="rId3" cstate="print"/>
            <a:stretch/>
          </p:blipFill>
          <p:spPr>
            <a:xfrm>
              <a:off x="0" y="0"/>
              <a:ext cx="750600" cy="899876"/>
            </a:xfrm>
            <a:prstGeom prst="rect">
              <a:avLst/>
            </a:prstGeom>
            <a:ln>
              <a:noFill/>
            </a:ln>
          </p:spPr>
        </p:pic>
        <p:sp>
          <p:nvSpPr>
            <p:cNvPr id="313" name="Shape 313"/>
            <p:cNvSpPr/>
            <p:nvPr/>
          </p:nvSpPr>
          <p:spPr>
            <a:xfrm rot="5400000">
              <a:off x="-31091" y="103255"/>
              <a:ext cx="805830" cy="694681"/>
            </a:xfrm>
            <a:prstGeom prst="hexagon">
              <a:avLst>
                <a:gd name="adj" fmla="val 30333"/>
                <a:gd name="vf" fmla="val 115470"/>
              </a:avLst>
            </a:prstGeom>
            <a:solidFill>
              <a:schemeClr val="bg1"/>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grpSp>
      <p:sp>
        <p:nvSpPr>
          <p:cNvPr id="314" name="Shape 314"/>
          <p:cNvSpPr/>
          <p:nvPr/>
        </p:nvSpPr>
        <p:spPr>
          <a:xfrm rot="5400000">
            <a:off x="343916" y="300481"/>
            <a:ext cx="434564" cy="381640"/>
          </a:xfrm>
          <a:prstGeom prst="triangle">
            <a:avLst/>
          </a:prstGeom>
          <a:solidFill>
            <a:schemeClr val="accent1">
              <a:lumMod val="20000"/>
              <a:lumOff val="80000"/>
            </a:scheme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315" name="Shape 315"/>
          <p:cNvSpPr txBox="1"/>
          <p:nvPr/>
        </p:nvSpPr>
        <p:spPr>
          <a:xfrm>
            <a:off x="517034" y="37149"/>
            <a:ext cx="7948776" cy="7294305"/>
          </a:xfrm>
          <a:prstGeom prst="rect">
            <a:avLst/>
          </a:prstGeom>
          <a:noFill/>
        </p:spPr>
        <p:txBody>
          <a:bodyPr wrap="square" lIns="91440" tIns="45720" rIns="91440" bIns="45720" anchor="ctr">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algn="ctr"/>
            <a:r>
              <a:rPr b="1"/>
              <a:t>При поступлении заявок</a:t>
            </a:r>
          </a:p>
          <a:p>
            <a:r>
              <a:rPr b="1"/>
              <a:t>Вопрос № 25 </a:t>
            </a:r>
            <a:r>
              <a:t>– Каким документом подтвердить участие в программе «Стартап как диплом»?</a:t>
            </a:r>
          </a:p>
          <a:p>
            <a:r>
              <a:rPr b="1" u="sng"/>
              <a:t>Ответ</a:t>
            </a:r>
            <a:r>
              <a:t>: Строгих требований к формату документа нет. Может быть письмо/справка с печатью организации об участии заявителя в программе «Стартап как диплом», подписанная уполномоченным лицом (например, заведующим кафедрой).</a:t>
            </a:r>
          </a:p>
          <a:p>
            <a:endParaRPr/>
          </a:p>
          <a:p>
            <a:r>
              <a:rPr b="1"/>
              <a:t>Вопрос № 25</a:t>
            </a:r>
            <a:r>
              <a:t> – Имеется ли примерный бланк письма соответствия проекта научно-техническим приоритетами организации?</a:t>
            </a:r>
          </a:p>
          <a:p>
            <a:r>
              <a:rPr b="1" u="sng"/>
              <a:t>Ответ:</a:t>
            </a:r>
            <a:r>
              <a:t> Нет, данное письмо оформляется в свободной форме. </a:t>
            </a:r>
          </a:p>
          <a:p>
            <a:endParaRPr/>
          </a:p>
          <a:p>
            <a:r>
              <a:rPr b="1"/>
              <a:t>Вопрос № 26</a:t>
            </a:r>
            <a:r>
              <a:t> – Как учитывается прохождение акселератора для принятия решения о поддержке?</a:t>
            </a:r>
          </a:p>
          <a:p>
            <a:r>
              <a:rPr b="1" u="sng"/>
              <a:t>Ответ:</a:t>
            </a:r>
            <a:r>
              <a:t> Прохождение акселерационной программы относится к показателю «Оценка участия в образовательных программах повышения предпринимательской компетентности». Соответственно будет оцениваться и учитываться при составлении рейтинга по итогам независимой экспертизы.</a:t>
            </a:r>
          </a:p>
          <a:p>
            <a:endParaRPr b="1"/>
          </a:p>
          <a:p>
            <a:endParaRPr/>
          </a:p>
          <a:p>
            <a:endParaRPr/>
          </a:p>
          <a:p>
            <a:endParaRPr/>
          </a:p>
          <a:p>
            <a:endParaRPr/>
          </a:p>
          <a:p>
            <a:endParaRPr/>
          </a:p>
          <a:p>
            <a:endParaRPr/>
          </a:p>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GroupShape 98"/>
        <p:cNvGrpSpPr/>
        <p:nvPr/>
      </p:nvGrpSpPr>
      <p:grpSpPr>
        <a:xfrm>
          <a:off x="0" y="0"/>
          <a:ext cx="0" cy="0"/>
          <a:chOff x="0" y="0"/>
          <a:chExt cx="0" cy="0"/>
        </a:xfrm>
      </p:grpSpPr>
      <p:sp>
        <p:nvSpPr>
          <p:cNvPr id="99" name="Shape 99"/>
          <p:cNvSpPr/>
          <p:nvPr/>
        </p:nvSpPr>
        <p:spPr>
          <a:xfrm>
            <a:off x="2051719" y="729131"/>
            <a:ext cx="2952328" cy="258443"/>
          </a:xfrm>
          <a:prstGeom prst="roundRect">
            <a:avLst>
              <a:gd name="adj" fmla="val 50000"/>
            </a:avLst>
          </a:prstGeom>
          <a:solidFill>
            <a:srgbClr val="FFC000">
              <a:alpha val="69804"/>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pic>
        <p:nvPicPr>
          <p:cNvPr id="101" name="Shape 101"/>
          <p:cNvPicPr/>
          <p:nvPr/>
        </p:nvPicPr>
        <p:blipFill>
          <a:blip r:embed="rId2" cstate="print"/>
          <a:stretch/>
        </p:blipFill>
        <p:spPr>
          <a:xfrm>
            <a:off x="8055460" y="195486"/>
            <a:ext cx="909028" cy="446427"/>
          </a:xfrm>
          <a:prstGeom prst="rect">
            <a:avLst/>
          </a:prstGeom>
          <a:ln>
            <a:noFill/>
          </a:ln>
        </p:spPr>
      </p:pic>
      <p:sp>
        <p:nvSpPr>
          <p:cNvPr id="102" name="Shape 102"/>
          <p:cNvSpPr txBox="1">
            <a:spLocks noGrp="1"/>
          </p:cNvSpPr>
          <p:nvPr>
            <p:ph type="sldNum" idx="12"/>
          </p:nvPr>
        </p:nvSpPr>
        <p:spPr>
          <a:xfrm>
            <a:off x="8460432" y="4659982"/>
            <a:ext cx="576064" cy="432048"/>
          </a:xfrm>
          <a:prstGeom prst="rect">
            <a:avLst/>
          </a:prstGeom>
        </p:spPr>
        <p:txBody>
          <a:bodyPr/>
          <a:lstStyle>
            <a:defPPr/>
            <a:lvl1pPr lvl="0"/>
          </a:lstStyle>
          <a:p>
            <a:r>
              <a:rPr sz="1400">
                <a:latin typeface="Tahoma"/>
                <a:ea typeface="Tahoma"/>
                <a:cs typeface="Tahoma"/>
              </a:rPr>
              <a:t>2</a:t>
            </a:r>
          </a:p>
        </p:txBody>
      </p:sp>
      <p:sp>
        <p:nvSpPr>
          <p:cNvPr id="103" name="Shape 103"/>
          <p:cNvSpPr txBox="1"/>
          <p:nvPr/>
        </p:nvSpPr>
        <p:spPr>
          <a:xfrm>
            <a:off x="5593086" y="6098037"/>
            <a:ext cx="2058429" cy="284693"/>
          </a:xfrm>
          <a:prstGeom prst="rect">
            <a:avLst/>
          </a:prstGeom>
          <a:noFill/>
          <a:ln w="12700">
            <a:noFill/>
          </a:ln>
        </p:spPr>
        <p:txBody>
          <a:bodyPr wrap="square" lIns="34290" tIns="34290" rIns="34290" bIns="34290" anchor="t">
            <a:spAutoFit/>
          </a:bodyPr>
          <a:lstStyle>
            <a:defPPr/>
            <a:lvl1pPr marL="0" lvl="0" indent="0" algn="ctr">
              <a:defRPr sz="1400">
                <a:solidFill>
                  <a:srgbClr val="2980B9"/>
                </a:solidFill>
                <a:latin typeface="Tahoma"/>
                <a:ea typeface="Tahoma"/>
                <a:cs typeface="Tahoma"/>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solidFill>
                <a:srgbClr val="002060"/>
              </a:solidFill>
            </a:endParaRPr>
          </a:p>
        </p:txBody>
      </p:sp>
      <p:grpSp>
        <p:nvGrpSpPr>
          <p:cNvPr id="104" name="Shape 104"/>
          <p:cNvGrpSpPr/>
          <p:nvPr/>
        </p:nvGrpSpPr>
        <p:grpSpPr>
          <a:xfrm>
            <a:off x="107504" y="37149"/>
            <a:ext cx="750600" cy="899876"/>
            <a:chOff x="0" y="0"/>
            <a:chExt cx="750600" cy="899876"/>
          </a:xfrm>
        </p:grpSpPr>
        <p:pic>
          <p:nvPicPr>
            <p:cNvPr id="106" name="Shape 106"/>
            <p:cNvPicPr/>
            <p:nvPr/>
          </p:nvPicPr>
          <p:blipFill>
            <a:blip r:embed="rId3" cstate="print"/>
            <a:stretch/>
          </p:blipFill>
          <p:spPr>
            <a:xfrm>
              <a:off x="0" y="0"/>
              <a:ext cx="750600" cy="899876"/>
            </a:xfrm>
            <a:prstGeom prst="rect">
              <a:avLst/>
            </a:prstGeom>
            <a:ln>
              <a:noFill/>
            </a:ln>
          </p:spPr>
        </p:pic>
        <p:sp>
          <p:nvSpPr>
            <p:cNvPr id="107" name="Shape 107"/>
            <p:cNvSpPr/>
            <p:nvPr/>
          </p:nvSpPr>
          <p:spPr>
            <a:xfrm rot="5400000">
              <a:off x="-31091" y="103255"/>
              <a:ext cx="805830" cy="694681"/>
            </a:xfrm>
            <a:prstGeom prst="hexagon">
              <a:avLst>
                <a:gd name="adj" fmla="val 30333"/>
                <a:gd name="vf" fmla="val 115470"/>
              </a:avLst>
            </a:prstGeom>
            <a:solidFill>
              <a:schemeClr val="bg1"/>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grpSp>
      <p:sp>
        <p:nvSpPr>
          <p:cNvPr id="108" name="Shape 108"/>
          <p:cNvSpPr/>
          <p:nvPr/>
        </p:nvSpPr>
        <p:spPr>
          <a:xfrm rot="5400000">
            <a:off x="343916" y="300481"/>
            <a:ext cx="434564" cy="381640"/>
          </a:xfrm>
          <a:prstGeom prst="triangle">
            <a:avLst/>
          </a:prstGeom>
          <a:solidFill>
            <a:schemeClr val="accent1">
              <a:lumMod val="20000"/>
              <a:lumOff val="80000"/>
            </a:scheme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109" name="Shape 109"/>
          <p:cNvSpPr txBox="1"/>
          <p:nvPr/>
        </p:nvSpPr>
        <p:spPr>
          <a:xfrm>
            <a:off x="683568" y="586119"/>
            <a:ext cx="7948776" cy="4770537"/>
          </a:xfrm>
          <a:prstGeom prst="rect">
            <a:avLst/>
          </a:prstGeom>
          <a:noFill/>
        </p:spPr>
        <p:txBody>
          <a:bodyPr wrap="square" lIns="91440" tIns="45720" rIns="91440" bIns="45720" anchor="ctr">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algn="just"/>
            <a:r>
              <a:rPr>
                <a:latin typeface="Arial"/>
                <a:ea typeface="Arial"/>
                <a:cs typeface="Arial"/>
              </a:rPr>
              <a:t>Программа </a:t>
            </a:r>
            <a:r>
              <a:rPr b="1">
                <a:latin typeface="Arial"/>
                <a:ea typeface="Arial"/>
                <a:cs typeface="Arial"/>
              </a:rPr>
              <a:t>«Студенческий стартап» </a:t>
            </a:r>
            <a:r>
              <a:rPr>
                <a:latin typeface="Arial"/>
                <a:ea typeface="Arial"/>
                <a:cs typeface="Arial"/>
              </a:rPr>
              <a:t>реализуется Фондом в рамках федерального проекта «Платформа университетского </a:t>
            </a:r>
            <a:r>
              <a:rPr b="1" u="sng">
                <a:latin typeface="Arial"/>
                <a:ea typeface="Arial"/>
                <a:cs typeface="Arial"/>
              </a:rPr>
              <a:t>технологического</a:t>
            </a:r>
            <a:r>
              <a:rPr>
                <a:latin typeface="Arial"/>
                <a:ea typeface="Arial"/>
                <a:cs typeface="Arial"/>
              </a:rPr>
              <a:t> предпринимательства».</a:t>
            </a:r>
          </a:p>
          <a:p>
            <a:pPr algn="just"/>
            <a:endParaRPr sz="2000">
              <a:latin typeface="Arial"/>
              <a:ea typeface="Arial"/>
              <a:cs typeface="Arial"/>
            </a:endParaRPr>
          </a:p>
          <a:p>
            <a:pPr algn="just"/>
            <a:r>
              <a:rPr sz="2000">
                <a:latin typeface="Arial"/>
                <a:ea typeface="Arial"/>
                <a:cs typeface="Arial"/>
              </a:rPr>
              <a:t>Администратор федерального проекта: Минобрнауки России</a:t>
            </a:r>
          </a:p>
          <a:p>
            <a:pPr algn="just"/>
            <a:endParaRPr sz="2000">
              <a:latin typeface="Arial"/>
              <a:ea typeface="Arial"/>
              <a:cs typeface="Arial"/>
            </a:endParaRPr>
          </a:p>
          <a:p>
            <a:pPr algn="just"/>
            <a:r>
              <a:rPr sz="2000">
                <a:latin typeface="Arial"/>
                <a:ea typeface="Arial"/>
                <a:cs typeface="Arial"/>
              </a:rPr>
              <a:t>Срок реализации программы*: 2022-2030 годы</a:t>
            </a:r>
          </a:p>
          <a:p>
            <a:pPr algn="just"/>
            <a:endParaRPr sz="2000">
              <a:latin typeface="Arial"/>
              <a:ea typeface="Arial"/>
              <a:cs typeface="Arial"/>
            </a:endParaRPr>
          </a:p>
          <a:p>
            <a:pPr algn="just"/>
            <a:r>
              <a:rPr sz="2000">
                <a:latin typeface="Arial"/>
                <a:ea typeface="Arial"/>
                <a:cs typeface="Arial"/>
              </a:rPr>
              <a:t>Количество грантов по программе*: 30 тыс. единиц</a:t>
            </a:r>
          </a:p>
          <a:p>
            <a:pPr algn="just"/>
            <a:endParaRPr sz="2000">
              <a:latin typeface="Arial"/>
              <a:ea typeface="Arial"/>
              <a:cs typeface="Arial"/>
            </a:endParaRPr>
          </a:p>
          <a:p>
            <a:pPr algn="just"/>
            <a:endParaRPr sz="2000">
              <a:latin typeface="Arial"/>
              <a:ea typeface="Arial"/>
              <a:cs typeface="Arial"/>
            </a:endParaRPr>
          </a:p>
          <a:p>
            <a:pPr algn="just"/>
            <a:r>
              <a:rPr sz="1600" i="1">
                <a:solidFill>
                  <a:srgbClr val="9933FF"/>
                </a:solidFill>
                <a:latin typeface="Arial"/>
                <a:ea typeface="Arial"/>
                <a:cs typeface="Arial"/>
              </a:rPr>
              <a:t>* Действующая редакция федерального проекта ограничена 2024 годом, но в настоящее время Минобрнауки России осуществляет согласование пролонгации федерального проекта до 2030 года.</a:t>
            </a:r>
          </a:p>
          <a:p>
            <a:endParaRPr>
              <a:latin typeface="Arial"/>
              <a:ea typeface="Arial"/>
              <a:cs typeface="Arial"/>
            </a:endParaRPr>
          </a:p>
          <a:p>
            <a:endParaRPr>
              <a:latin typeface="Arial"/>
              <a:ea typeface="Arial"/>
              <a:cs typeface="Arial"/>
            </a:endParaRPr>
          </a:p>
        </p:txBody>
      </p:sp>
      <p:sp>
        <p:nvSpPr>
          <p:cNvPr id="110" name="Shape 110"/>
          <p:cNvSpPr/>
          <p:nvPr/>
        </p:nvSpPr>
        <p:spPr>
          <a:xfrm>
            <a:off x="398688" y="1889769"/>
            <a:ext cx="238389" cy="238390"/>
          </a:xfrm>
          <a:prstGeom prst="roundRect">
            <a:avLst>
              <a:gd name="adj" fmla="val 50000"/>
            </a:avLst>
          </a:prstGeom>
          <a:solidFill>
            <a:srgbClr val="9966FF"/>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111" name="Shape 111"/>
          <p:cNvSpPr/>
          <p:nvPr/>
        </p:nvSpPr>
        <p:spPr>
          <a:xfrm>
            <a:off x="289620" y="2499370"/>
            <a:ext cx="347457" cy="238390"/>
          </a:xfrm>
          <a:prstGeom prst="roundRect">
            <a:avLst>
              <a:gd name="adj" fmla="val 50000"/>
            </a:avLst>
          </a:prstGeom>
          <a:solidFill>
            <a:srgbClr val="9966FF">
              <a:alpha val="58039"/>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112" name="Shape 112"/>
          <p:cNvSpPr/>
          <p:nvPr/>
        </p:nvSpPr>
        <p:spPr>
          <a:xfrm>
            <a:off x="170088" y="3089920"/>
            <a:ext cx="466990" cy="238390"/>
          </a:xfrm>
          <a:prstGeom prst="roundRect">
            <a:avLst>
              <a:gd name="adj" fmla="val 50000"/>
            </a:avLst>
          </a:prstGeom>
          <a:solidFill>
            <a:srgbClr val="9966FF">
              <a:alpha val="21176"/>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GroupShape 316"/>
        <p:cNvGrpSpPr/>
        <p:nvPr/>
      </p:nvGrpSpPr>
      <p:grpSpPr>
        <a:xfrm>
          <a:off x="0" y="0"/>
          <a:ext cx="0" cy="0"/>
          <a:chOff x="0" y="0"/>
          <a:chExt cx="0" cy="0"/>
        </a:xfrm>
      </p:grpSpPr>
      <p:pic>
        <p:nvPicPr>
          <p:cNvPr id="318" name="Shape 318"/>
          <p:cNvPicPr/>
          <p:nvPr/>
        </p:nvPicPr>
        <p:blipFill>
          <a:blip r:embed="rId2" cstate="print"/>
          <a:stretch/>
        </p:blipFill>
        <p:spPr>
          <a:xfrm>
            <a:off x="8055460" y="195486"/>
            <a:ext cx="909028" cy="446427"/>
          </a:xfrm>
          <a:prstGeom prst="rect">
            <a:avLst/>
          </a:prstGeom>
          <a:ln>
            <a:noFill/>
          </a:ln>
        </p:spPr>
      </p:pic>
      <p:sp>
        <p:nvSpPr>
          <p:cNvPr id="319" name="Shape 319"/>
          <p:cNvSpPr txBox="1">
            <a:spLocks noGrp="1"/>
          </p:cNvSpPr>
          <p:nvPr>
            <p:ph type="sldNum" idx="12"/>
          </p:nvPr>
        </p:nvSpPr>
        <p:spPr>
          <a:xfrm>
            <a:off x="8460432" y="4659982"/>
            <a:ext cx="576064" cy="432048"/>
          </a:xfrm>
          <a:prstGeom prst="rect">
            <a:avLst/>
          </a:prstGeom>
        </p:spPr>
        <p:txBody>
          <a:bodyPr/>
          <a:lstStyle>
            <a:defPPr/>
            <a:lvl1pPr lvl="0"/>
          </a:lstStyle>
          <a:p>
            <a:r>
              <a:rPr sz="1400">
                <a:latin typeface="Tahoma"/>
                <a:ea typeface="Tahoma"/>
                <a:cs typeface="Tahoma"/>
              </a:rPr>
              <a:t>20</a:t>
            </a:r>
          </a:p>
        </p:txBody>
      </p:sp>
      <p:sp>
        <p:nvSpPr>
          <p:cNvPr id="320" name="Shape 320"/>
          <p:cNvSpPr txBox="1"/>
          <p:nvPr/>
        </p:nvSpPr>
        <p:spPr>
          <a:xfrm>
            <a:off x="5593086" y="6098037"/>
            <a:ext cx="2058429" cy="284693"/>
          </a:xfrm>
          <a:prstGeom prst="rect">
            <a:avLst/>
          </a:prstGeom>
          <a:noFill/>
          <a:ln w="12700">
            <a:noFill/>
          </a:ln>
        </p:spPr>
        <p:txBody>
          <a:bodyPr wrap="square" lIns="34290" tIns="34290" rIns="34290" bIns="34290" anchor="t">
            <a:spAutoFit/>
          </a:bodyPr>
          <a:lstStyle>
            <a:defPPr/>
            <a:lvl1pPr marL="0" lvl="0" indent="0" algn="ctr">
              <a:defRPr sz="1400">
                <a:solidFill>
                  <a:srgbClr val="2980B9"/>
                </a:solidFill>
                <a:latin typeface="Tahoma"/>
                <a:ea typeface="Tahoma"/>
                <a:cs typeface="Tahoma"/>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solidFill>
                <a:srgbClr val="002060"/>
              </a:solidFill>
            </a:endParaRPr>
          </a:p>
        </p:txBody>
      </p:sp>
      <p:grpSp>
        <p:nvGrpSpPr>
          <p:cNvPr id="321" name="Shape 321"/>
          <p:cNvGrpSpPr/>
          <p:nvPr/>
        </p:nvGrpSpPr>
        <p:grpSpPr>
          <a:xfrm>
            <a:off x="107504" y="37149"/>
            <a:ext cx="750600" cy="899876"/>
            <a:chOff x="0" y="0"/>
            <a:chExt cx="750600" cy="899876"/>
          </a:xfrm>
        </p:grpSpPr>
        <p:pic>
          <p:nvPicPr>
            <p:cNvPr id="323" name="Shape 323"/>
            <p:cNvPicPr/>
            <p:nvPr/>
          </p:nvPicPr>
          <p:blipFill>
            <a:blip r:embed="rId3" cstate="print"/>
            <a:stretch/>
          </p:blipFill>
          <p:spPr>
            <a:xfrm>
              <a:off x="0" y="0"/>
              <a:ext cx="750600" cy="899876"/>
            </a:xfrm>
            <a:prstGeom prst="rect">
              <a:avLst/>
            </a:prstGeom>
            <a:ln>
              <a:noFill/>
            </a:ln>
          </p:spPr>
        </p:pic>
        <p:sp>
          <p:nvSpPr>
            <p:cNvPr id="324" name="Shape 324"/>
            <p:cNvSpPr/>
            <p:nvPr/>
          </p:nvSpPr>
          <p:spPr>
            <a:xfrm rot="5400000">
              <a:off x="-31091" y="103255"/>
              <a:ext cx="805830" cy="694681"/>
            </a:xfrm>
            <a:prstGeom prst="hexagon">
              <a:avLst>
                <a:gd name="adj" fmla="val 30333"/>
                <a:gd name="vf" fmla="val 115470"/>
              </a:avLst>
            </a:prstGeom>
            <a:solidFill>
              <a:schemeClr val="bg1"/>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grpSp>
      <p:sp>
        <p:nvSpPr>
          <p:cNvPr id="325" name="Shape 325"/>
          <p:cNvSpPr/>
          <p:nvPr/>
        </p:nvSpPr>
        <p:spPr>
          <a:xfrm rot="5400000">
            <a:off x="343916" y="300481"/>
            <a:ext cx="434564" cy="381640"/>
          </a:xfrm>
          <a:prstGeom prst="triangle">
            <a:avLst/>
          </a:prstGeom>
          <a:solidFill>
            <a:schemeClr val="accent1">
              <a:lumMod val="20000"/>
              <a:lumOff val="80000"/>
            </a:scheme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326" name="Shape 326"/>
          <p:cNvSpPr txBox="1"/>
          <p:nvPr/>
        </p:nvSpPr>
        <p:spPr>
          <a:xfrm>
            <a:off x="607677" y="530928"/>
            <a:ext cx="7948776" cy="4247317"/>
          </a:xfrm>
          <a:prstGeom prst="rect">
            <a:avLst/>
          </a:prstGeom>
          <a:noFill/>
        </p:spPr>
        <p:txBody>
          <a:bodyPr wrap="square" lIns="91440" tIns="45720" rIns="91440" bIns="45720" anchor="ctr">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algn="ctr"/>
            <a:r>
              <a:rPr b="1"/>
              <a:t>При поступлении заявок</a:t>
            </a:r>
          </a:p>
          <a:p>
            <a:r>
              <a:rPr b="1"/>
              <a:t>Вопрос № 27 </a:t>
            </a:r>
            <a:r>
              <a:t>–  Что подразумевается под блоком (в заявке) «Организационно-финансовая схема (принципы, алгоритмы) организации бизнеса»?</a:t>
            </a:r>
          </a:p>
          <a:p>
            <a:r>
              <a:rPr b="1" u="sng"/>
              <a:t>Ответ</a:t>
            </a:r>
            <a:r>
              <a:t>:  Блок подразумевает описание принципов/алгоритмов того, как будет организован бизнес. Как будет выстраиваться взаимоотношения между создаваемым юридическим лицом и предполагаемым потребителем, будет ли браться заём в банке, будет ли организовываться сеть посредников и т.д.</a:t>
            </a:r>
          </a:p>
          <a:p>
            <a:endParaRPr/>
          </a:p>
          <a:p>
            <a:r>
              <a:rPr b="1"/>
              <a:t>Вопрос № 28</a:t>
            </a:r>
            <a:r>
              <a:t> –  Как следует заполнять финансовый блок? А именно расчет доходов и расходов. Есть ли шаблоны составления финансовой модели доходной и расходной частей?</a:t>
            </a:r>
          </a:p>
          <a:p>
            <a:r>
              <a:rPr b="1" u="sng"/>
              <a:t>Ответ:</a:t>
            </a:r>
            <a:r>
              <a:t>  Такого шаблона нет. Но заполняется финансовый блок таким образом, как Вы предполагаете получение доходов и осуществление расходов. Никто не говорит о том, что именно так и будет, но как Вы сами видите это процесс - нам необходимо именно это увидеть.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GroupShape 327"/>
        <p:cNvGrpSpPr/>
        <p:nvPr/>
      </p:nvGrpSpPr>
      <p:grpSpPr>
        <a:xfrm>
          <a:off x="0" y="0"/>
          <a:ext cx="0" cy="0"/>
          <a:chOff x="0" y="0"/>
          <a:chExt cx="0" cy="0"/>
        </a:xfrm>
      </p:grpSpPr>
      <p:pic>
        <p:nvPicPr>
          <p:cNvPr id="329" name="Shape 329"/>
          <p:cNvPicPr/>
          <p:nvPr/>
        </p:nvPicPr>
        <p:blipFill>
          <a:blip r:embed="rId2" cstate="print"/>
          <a:stretch/>
        </p:blipFill>
        <p:spPr>
          <a:xfrm>
            <a:off x="8055460" y="195486"/>
            <a:ext cx="909028" cy="446427"/>
          </a:xfrm>
          <a:prstGeom prst="rect">
            <a:avLst/>
          </a:prstGeom>
          <a:ln>
            <a:noFill/>
          </a:ln>
        </p:spPr>
      </p:pic>
      <p:sp>
        <p:nvSpPr>
          <p:cNvPr id="330" name="Shape 330"/>
          <p:cNvSpPr txBox="1">
            <a:spLocks noGrp="1"/>
          </p:cNvSpPr>
          <p:nvPr>
            <p:ph type="sldNum" idx="12"/>
          </p:nvPr>
        </p:nvSpPr>
        <p:spPr>
          <a:xfrm>
            <a:off x="8460432" y="4659982"/>
            <a:ext cx="576064" cy="432048"/>
          </a:xfrm>
          <a:prstGeom prst="rect">
            <a:avLst/>
          </a:prstGeom>
        </p:spPr>
        <p:txBody>
          <a:bodyPr/>
          <a:lstStyle>
            <a:defPPr/>
            <a:lvl1pPr lvl="0"/>
          </a:lstStyle>
          <a:p>
            <a:r>
              <a:rPr sz="1400">
                <a:latin typeface="Tahoma"/>
                <a:ea typeface="Tahoma"/>
                <a:cs typeface="Tahoma"/>
              </a:rPr>
              <a:t>21</a:t>
            </a:r>
          </a:p>
        </p:txBody>
      </p:sp>
      <p:sp>
        <p:nvSpPr>
          <p:cNvPr id="331" name="Shape 331"/>
          <p:cNvSpPr txBox="1"/>
          <p:nvPr/>
        </p:nvSpPr>
        <p:spPr>
          <a:xfrm>
            <a:off x="5593086" y="6098037"/>
            <a:ext cx="2058429" cy="284693"/>
          </a:xfrm>
          <a:prstGeom prst="rect">
            <a:avLst/>
          </a:prstGeom>
          <a:noFill/>
          <a:ln w="12700">
            <a:noFill/>
          </a:ln>
        </p:spPr>
        <p:txBody>
          <a:bodyPr wrap="square" lIns="34290" tIns="34290" rIns="34290" bIns="34290" anchor="t">
            <a:spAutoFit/>
          </a:bodyPr>
          <a:lstStyle>
            <a:defPPr/>
            <a:lvl1pPr marL="0" lvl="0" indent="0" algn="ctr">
              <a:defRPr sz="1400">
                <a:solidFill>
                  <a:srgbClr val="2980B9"/>
                </a:solidFill>
                <a:latin typeface="Tahoma"/>
                <a:ea typeface="Tahoma"/>
                <a:cs typeface="Tahoma"/>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solidFill>
                <a:srgbClr val="002060"/>
              </a:solidFill>
            </a:endParaRPr>
          </a:p>
        </p:txBody>
      </p:sp>
      <p:grpSp>
        <p:nvGrpSpPr>
          <p:cNvPr id="332" name="Shape 332"/>
          <p:cNvGrpSpPr/>
          <p:nvPr/>
        </p:nvGrpSpPr>
        <p:grpSpPr>
          <a:xfrm>
            <a:off x="107504" y="37149"/>
            <a:ext cx="750600" cy="899876"/>
            <a:chOff x="0" y="0"/>
            <a:chExt cx="750600" cy="899876"/>
          </a:xfrm>
        </p:grpSpPr>
        <p:pic>
          <p:nvPicPr>
            <p:cNvPr id="334" name="Shape 334"/>
            <p:cNvPicPr/>
            <p:nvPr/>
          </p:nvPicPr>
          <p:blipFill>
            <a:blip r:embed="rId3" cstate="print"/>
            <a:stretch/>
          </p:blipFill>
          <p:spPr>
            <a:xfrm>
              <a:off x="0" y="0"/>
              <a:ext cx="750600" cy="899876"/>
            </a:xfrm>
            <a:prstGeom prst="rect">
              <a:avLst/>
            </a:prstGeom>
            <a:ln>
              <a:noFill/>
            </a:ln>
          </p:spPr>
        </p:pic>
        <p:sp>
          <p:nvSpPr>
            <p:cNvPr id="335" name="Shape 335"/>
            <p:cNvSpPr/>
            <p:nvPr/>
          </p:nvSpPr>
          <p:spPr>
            <a:xfrm rot="5400000">
              <a:off x="-31091" y="103255"/>
              <a:ext cx="805830" cy="694681"/>
            </a:xfrm>
            <a:prstGeom prst="hexagon">
              <a:avLst>
                <a:gd name="adj" fmla="val 30333"/>
                <a:gd name="vf" fmla="val 115470"/>
              </a:avLst>
            </a:prstGeom>
            <a:solidFill>
              <a:schemeClr val="bg1"/>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grpSp>
      <p:sp>
        <p:nvSpPr>
          <p:cNvPr id="336" name="Shape 336"/>
          <p:cNvSpPr/>
          <p:nvPr/>
        </p:nvSpPr>
        <p:spPr>
          <a:xfrm rot="5400000">
            <a:off x="343916" y="300481"/>
            <a:ext cx="434564" cy="381640"/>
          </a:xfrm>
          <a:prstGeom prst="triangle">
            <a:avLst/>
          </a:prstGeom>
          <a:solidFill>
            <a:schemeClr val="accent1">
              <a:lumMod val="20000"/>
              <a:lumOff val="80000"/>
            </a:scheme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337" name="Shape 337"/>
          <p:cNvSpPr txBox="1"/>
          <p:nvPr/>
        </p:nvSpPr>
        <p:spPr>
          <a:xfrm>
            <a:off x="607677" y="392430"/>
            <a:ext cx="7948776" cy="4524315"/>
          </a:xfrm>
          <a:prstGeom prst="rect">
            <a:avLst/>
          </a:prstGeom>
          <a:noFill/>
        </p:spPr>
        <p:txBody>
          <a:bodyPr wrap="square" lIns="91440" tIns="45720" rIns="91440" bIns="45720" anchor="ctr">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algn="ctr"/>
            <a:r>
              <a:rPr b="1"/>
              <a:t>При поступлении заявок</a:t>
            </a:r>
          </a:p>
          <a:p>
            <a:r>
              <a:rPr b="1"/>
              <a:t>Вопрос № 29 </a:t>
            </a:r>
            <a:r>
              <a:t>– Что необходимо описать в разделе «Функционирование юридического лица»?</a:t>
            </a:r>
          </a:p>
          <a:p>
            <a:r>
              <a:rPr b="1" u="sng"/>
              <a:t>Ответ</a:t>
            </a:r>
            <a:r>
              <a:t>: В блоке приводится описание того, как Вы представляете функционирование организации на период грантовой поддержки и максимально прогнозируемый срок, но не менее 2-х лет после завершения договора гранта.</a:t>
            </a:r>
          </a:p>
          <a:p>
            <a:endParaRPr/>
          </a:p>
          <a:p>
            <a:r>
              <a:rPr b="1"/>
              <a:t>Вопрос № 30</a:t>
            </a:r>
            <a:r>
              <a:t> –  Как распланировать заключительный пункт? Бюджет проекта (расходы и доходы). Расходы надо включить в рамки 1.000.000 рублей? Финансирование выделяется исключительно на закупку сырья, комплектующих или материалов или можно в финансовый план включать затраты на НИР?</a:t>
            </a:r>
          </a:p>
          <a:p>
            <a:r>
              <a:rPr b="1" u="sng"/>
              <a:t>Ответ:</a:t>
            </a:r>
            <a:r>
              <a:t>  В разделе «Перечень планируемых работ с детализацией» необходимо расписать, на что Вы планируете потратить 1 млн. рублей.</a:t>
            </a:r>
          </a:p>
          <a:p>
            <a:r>
              <a:t>Статьи расходов достаточно широкие, указаны в Положении (см. пункт 3.4)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GroupShape 338"/>
        <p:cNvGrpSpPr/>
        <p:nvPr/>
      </p:nvGrpSpPr>
      <p:grpSpPr>
        <a:xfrm>
          <a:off x="0" y="0"/>
          <a:ext cx="0" cy="0"/>
          <a:chOff x="0" y="0"/>
          <a:chExt cx="0" cy="0"/>
        </a:xfrm>
      </p:grpSpPr>
      <p:pic>
        <p:nvPicPr>
          <p:cNvPr id="340" name="Shape 340"/>
          <p:cNvPicPr/>
          <p:nvPr/>
        </p:nvPicPr>
        <p:blipFill>
          <a:blip r:embed="rId2" cstate="print"/>
          <a:stretch/>
        </p:blipFill>
        <p:spPr>
          <a:xfrm>
            <a:off x="276027" y="654068"/>
            <a:ext cx="4824535" cy="5026851"/>
          </a:xfrm>
          <a:prstGeom prst="rect">
            <a:avLst/>
          </a:prstGeom>
          <a:ln>
            <a:noFill/>
          </a:ln>
        </p:spPr>
      </p:pic>
      <p:pic>
        <p:nvPicPr>
          <p:cNvPr id="342" name="Shape 342"/>
          <p:cNvPicPr/>
          <p:nvPr/>
        </p:nvPicPr>
        <p:blipFill>
          <a:blip r:embed="rId3" cstate="print"/>
          <a:stretch/>
        </p:blipFill>
        <p:spPr>
          <a:xfrm>
            <a:off x="-1245693" y="-61454"/>
            <a:ext cx="4796335" cy="5229976"/>
          </a:xfrm>
          <a:prstGeom prst="parallelogram">
            <a:avLst/>
          </a:prstGeom>
          <a:ln>
            <a:noFill/>
          </a:ln>
        </p:spPr>
      </p:pic>
      <p:pic>
        <p:nvPicPr>
          <p:cNvPr id="344" name="Shape 344"/>
          <p:cNvPicPr/>
          <p:nvPr/>
        </p:nvPicPr>
        <p:blipFill>
          <a:blip r:embed="rId4" cstate="print"/>
          <a:stretch/>
        </p:blipFill>
        <p:spPr>
          <a:xfrm>
            <a:off x="1152475" y="1174601"/>
            <a:ext cx="7019925" cy="2981325"/>
          </a:xfrm>
          <a:prstGeom prst="rect">
            <a:avLst/>
          </a:prstGeom>
          <a:ln>
            <a:noFill/>
          </a:ln>
        </p:spPr>
      </p:pic>
      <p:pic>
        <p:nvPicPr>
          <p:cNvPr id="346" name="Shape 346"/>
          <p:cNvPicPr/>
          <p:nvPr/>
        </p:nvPicPr>
        <p:blipFill>
          <a:blip r:embed="rId5" cstate="print"/>
          <a:stretch/>
        </p:blipFill>
        <p:spPr>
          <a:xfrm>
            <a:off x="8055460" y="195486"/>
            <a:ext cx="909028" cy="446427"/>
          </a:xfrm>
          <a:prstGeom prst="rect">
            <a:avLst/>
          </a:prstGeom>
          <a:ln>
            <a:noFill/>
          </a:ln>
        </p:spPr>
      </p:pic>
      <p:pic>
        <p:nvPicPr>
          <p:cNvPr id="348" name="Shape 348"/>
          <p:cNvPicPr/>
          <p:nvPr/>
        </p:nvPicPr>
        <p:blipFill>
          <a:blip r:embed="rId6" cstate="print"/>
          <a:stretch/>
        </p:blipFill>
        <p:spPr>
          <a:xfrm>
            <a:off x="6852684" y="2665263"/>
            <a:ext cx="2405552" cy="2405553"/>
          </a:xfrm>
          <a:prstGeom prst="rect">
            <a:avLst/>
          </a:prstGeom>
        </p:spPr>
      </p:pic>
      <p:sp>
        <p:nvSpPr>
          <p:cNvPr id="349" name="Shape 349"/>
          <p:cNvSpPr txBox="1"/>
          <p:nvPr/>
        </p:nvSpPr>
        <p:spPr>
          <a:xfrm>
            <a:off x="3265685" y="2410773"/>
            <a:ext cx="3600399" cy="954106"/>
          </a:xfrm>
          <a:prstGeom prst="rect">
            <a:avLst/>
          </a:prstGeom>
          <a:noFill/>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sz="2800">
                <a:solidFill>
                  <a:schemeClr val="bg1"/>
                </a:solidFill>
                <a:latin typeface="Arial Black"/>
                <a:ea typeface="Arial Black"/>
                <a:cs typeface="Arial Black"/>
              </a:rPr>
              <a:t>Статьи </a:t>
            </a:r>
          </a:p>
          <a:p>
            <a:r>
              <a:rPr sz="2800">
                <a:solidFill>
                  <a:schemeClr val="bg1"/>
                </a:solidFill>
                <a:latin typeface="Arial Black"/>
                <a:ea typeface="Arial Black"/>
                <a:cs typeface="Arial Black"/>
              </a:rPr>
              <a:t>расходов</a:t>
            </a:r>
          </a:p>
        </p:txBody>
      </p:sp>
      <p:sp>
        <p:nvSpPr>
          <p:cNvPr id="350" name="Shape 350"/>
          <p:cNvSpPr txBox="1"/>
          <p:nvPr/>
        </p:nvSpPr>
        <p:spPr>
          <a:xfrm>
            <a:off x="3300362" y="1491630"/>
            <a:ext cx="3600399" cy="369332"/>
          </a:xfrm>
          <a:prstGeom prst="rect">
            <a:avLst/>
          </a:prstGeom>
          <a:noFill/>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b="1" i="1">
                <a:solidFill>
                  <a:schemeClr val="tx2">
                    <a:lumMod val="75000"/>
                  </a:schemeClr>
                </a:solidFill>
                <a:latin typeface="Arial"/>
                <a:ea typeface="Arial"/>
                <a:cs typeface="Arial"/>
              </a:rPr>
              <a:t>Вопросы и ответы</a:t>
            </a:r>
          </a:p>
        </p:txBody>
      </p:sp>
      <p:pic>
        <p:nvPicPr>
          <p:cNvPr id="352" name="Shape 352"/>
          <p:cNvPicPr/>
          <p:nvPr/>
        </p:nvPicPr>
        <p:blipFill>
          <a:blip r:embed="rId7" cstate="print"/>
          <a:stretch/>
        </p:blipFill>
        <p:spPr>
          <a:xfrm rot="21218752">
            <a:off x="-1974057" y="2715766"/>
            <a:ext cx="3948113" cy="1519237"/>
          </a:xfrm>
          <a:prstGeom prst="rect">
            <a:avLst/>
          </a:prstGeom>
          <a:ln>
            <a:noFill/>
          </a:ln>
        </p:spPr>
      </p:pic>
      <p:sp>
        <p:nvSpPr>
          <p:cNvPr id="353" name="Shape 353"/>
          <p:cNvSpPr/>
          <p:nvPr/>
        </p:nvSpPr>
        <p:spPr>
          <a:xfrm>
            <a:off x="6209986" y="721826"/>
            <a:ext cx="810286" cy="344945"/>
          </a:xfrm>
          <a:prstGeom prst="roundRect">
            <a:avLst>
              <a:gd name="adj" fmla="val 50000"/>
            </a:avLst>
          </a:prstGeom>
          <a:solidFill>
            <a:srgbClr val="9966FF"/>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354" name="Shape 354"/>
          <p:cNvSpPr/>
          <p:nvPr/>
        </p:nvSpPr>
        <p:spPr>
          <a:xfrm>
            <a:off x="6615129" y="549353"/>
            <a:ext cx="810286" cy="344945"/>
          </a:xfrm>
          <a:prstGeom prst="roundRect">
            <a:avLst>
              <a:gd name="adj" fmla="val 50000"/>
            </a:avLst>
          </a:prstGeom>
          <a:solidFill>
            <a:srgbClr val="9966FF">
              <a:alpha val="67059"/>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GroupShape 355"/>
        <p:cNvGrpSpPr/>
        <p:nvPr/>
      </p:nvGrpSpPr>
      <p:grpSpPr>
        <a:xfrm>
          <a:off x="0" y="0"/>
          <a:ext cx="0" cy="0"/>
          <a:chOff x="0" y="0"/>
          <a:chExt cx="0" cy="0"/>
        </a:xfrm>
      </p:grpSpPr>
      <p:pic>
        <p:nvPicPr>
          <p:cNvPr id="357" name="Shape 357"/>
          <p:cNvPicPr/>
          <p:nvPr/>
        </p:nvPicPr>
        <p:blipFill>
          <a:blip r:embed="rId2" cstate="print"/>
          <a:stretch/>
        </p:blipFill>
        <p:spPr>
          <a:xfrm>
            <a:off x="8055460" y="195486"/>
            <a:ext cx="909028" cy="446427"/>
          </a:xfrm>
          <a:prstGeom prst="rect">
            <a:avLst/>
          </a:prstGeom>
          <a:ln>
            <a:noFill/>
          </a:ln>
        </p:spPr>
      </p:pic>
      <p:sp>
        <p:nvSpPr>
          <p:cNvPr id="358" name="Shape 358"/>
          <p:cNvSpPr txBox="1">
            <a:spLocks noGrp="1"/>
          </p:cNvSpPr>
          <p:nvPr>
            <p:ph type="sldNum" idx="12"/>
          </p:nvPr>
        </p:nvSpPr>
        <p:spPr>
          <a:xfrm>
            <a:off x="8460432" y="4659982"/>
            <a:ext cx="576064" cy="432048"/>
          </a:xfrm>
          <a:prstGeom prst="rect">
            <a:avLst/>
          </a:prstGeom>
        </p:spPr>
        <p:txBody>
          <a:bodyPr/>
          <a:lstStyle>
            <a:defPPr/>
            <a:lvl1pPr lvl="0"/>
          </a:lstStyle>
          <a:p>
            <a:r>
              <a:rPr sz="1400">
                <a:latin typeface="Tahoma"/>
                <a:ea typeface="Tahoma"/>
                <a:cs typeface="Tahoma"/>
              </a:rPr>
              <a:t>23</a:t>
            </a:r>
          </a:p>
        </p:txBody>
      </p:sp>
      <p:sp>
        <p:nvSpPr>
          <p:cNvPr id="359" name="Shape 359"/>
          <p:cNvSpPr txBox="1"/>
          <p:nvPr/>
        </p:nvSpPr>
        <p:spPr>
          <a:xfrm>
            <a:off x="5593086" y="6098037"/>
            <a:ext cx="2058429" cy="284693"/>
          </a:xfrm>
          <a:prstGeom prst="rect">
            <a:avLst/>
          </a:prstGeom>
          <a:noFill/>
          <a:ln w="12700">
            <a:noFill/>
          </a:ln>
        </p:spPr>
        <p:txBody>
          <a:bodyPr wrap="square" lIns="34290" tIns="34290" rIns="34290" bIns="34290" anchor="t">
            <a:spAutoFit/>
          </a:bodyPr>
          <a:lstStyle>
            <a:defPPr/>
            <a:lvl1pPr marL="0" lvl="0" indent="0" algn="ctr">
              <a:defRPr sz="1400">
                <a:solidFill>
                  <a:srgbClr val="2980B9"/>
                </a:solidFill>
                <a:latin typeface="Tahoma"/>
                <a:ea typeface="Tahoma"/>
                <a:cs typeface="Tahoma"/>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solidFill>
                <a:srgbClr val="002060"/>
              </a:solidFill>
            </a:endParaRPr>
          </a:p>
        </p:txBody>
      </p:sp>
      <p:grpSp>
        <p:nvGrpSpPr>
          <p:cNvPr id="360" name="Shape 360"/>
          <p:cNvGrpSpPr/>
          <p:nvPr/>
        </p:nvGrpSpPr>
        <p:grpSpPr>
          <a:xfrm>
            <a:off x="107504" y="37149"/>
            <a:ext cx="750600" cy="899876"/>
            <a:chOff x="0" y="0"/>
            <a:chExt cx="750600" cy="899876"/>
          </a:xfrm>
        </p:grpSpPr>
        <p:pic>
          <p:nvPicPr>
            <p:cNvPr id="362" name="Shape 362"/>
            <p:cNvPicPr/>
            <p:nvPr/>
          </p:nvPicPr>
          <p:blipFill>
            <a:blip r:embed="rId3" cstate="print"/>
            <a:stretch/>
          </p:blipFill>
          <p:spPr>
            <a:xfrm>
              <a:off x="0" y="0"/>
              <a:ext cx="750600" cy="899876"/>
            </a:xfrm>
            <a:prstGeom prst="rect">
              <a:avLst/>
            </a:prstGeom>
            <a:ln>
              <a:noFill/>
            </a:ln>
          </p:spPr>
        </p:pic>
        <p:sp>
          <p:nvSpPr>
            <p:cNvPr id="363" name="Shape 363"/>
            <p:cNvSpPr/>
            <p:nvPr/>
          </p:nvSpPr>
          <p:spPr>
            <a:xfrm rot="5400000">
              <a:off x="-31091" y="103255"/>
              <a:ext cx="805830" cy="694681"/>
            </a:xfrm>
            <a:prstGeom prst="hexagon">
              <a:avLst>
                <a:gd name="adj" fmla="val 30333"/>
                <a:gd name="vf" fmla="val 115470"/>
              </a:avLst>
            </a:prstGeom>
            <a:solidFill>
              <a:schemeClr val="bg1"/>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grpSp>
      <p:sp>
        <p:nvSpPr>
          <p:cNvPr id="364" name="Shape 364"/>
          <p:cNvSpPr/>
          <p:nvPr/>
        </p:nvSpPr>
        <p:spPr>
          <a:xfrm rot="5400000">
            <a:off x="343916" y="300481"/>
            <a:ext cx="434564" cy="381640"/>
          </a:xfrm>
          <a:prstGeom prst="triangle">
            <a:avLst/>
          </a:prstGeom>
          <a:solidFill>
            <a:schemeClr val="accent1">
              <a:lumMod val="20000"/>
              <a:lumOff val="80000"/>
            </a:scheme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365" name="Shape 365"/>
          <p:cNvSpPr txBox="1"/>
          <p:nvPr/>
        </p:nvSpPr>
        <p:spPr>
          <a:xfrm>
            <a:off x="737119" y="-308570"/>
            <a:ext cx="7948776" cy="7294305"/>
          </a:xfrm>
          <a:prstGeom prst="rect">
            <a:avLst/>
          </a:prstGeom>
          <a:noFill/>
        </p:spPr>
        <p:txBody>
          <a:bodyPr wrap="square" lIns="91440" tIns="45720" rIns="91440" bIns="45720" anchor="ctr">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p>
          <a:p>
            <a:pPr algn="ctr"/>
            <a:r>
              <a:rPr b="1"/>
              <a:t>Статьи расходов</a:t>
            </a:r>
          </a:p>
          <a:p>
            <a:pPr algn="ctr"/>
            <a:endParaRPr b="1"/>
          </a:p>
          <a:p>
            <a:r>
              <a:rPr b="1"/>
              <a:t>Вопрос № 31</a:t>
            </a:r>
            <a:r>
              <a:t> – Будут ли ограничения по статьям расходов?</a:t>
            </a:r>
          </a:p>
          <a:p>
            <a:r>
              <a:rPr u="sng"/>
              <a:t>Ответ</a:t>
            </a:r>
            <a:r>
              <a:t>: Нет. Ограничений не будет.</a:t>
            </a:r>
          </a:p>
          <a:p>
            <a:pPr algn="ctr"/>
            <a:endParaRPr b="1"/>
          </a:p>
          <a:p>
            <a:r>
              <a:rPr b="1"/>
              <a:t>Вопрос № 32</a:t>
            </a:r>
            <a:r>
              <a:t> – Что понимается под «прочими экономически обоснованными затратами» в части направлений расходов?</a:t>
            </a:r>
          </a:p>
          <a:p>
            <a:r>
              <a:rPr u="sng"/>
              <a:t>Ответ:</a:t>
            </a:r>
            <a:r>
              <a:t> Это те затраты, которые не подходят под все изложенные направления расходов, но связанные с реализацией стартап-проекта.</a:t>
            </a:r>
          </a:p>
          <a:p>
            <a:endParaRPr/>
          </a:p>
          <a:p>
            <a:r>
              <a:rPr b="1"/>
              <a:t>Вопрос № 33 </a:t>
            </a:r>
            <a:r>
              <a:t>– Если грантополучатель не сможет на каком либо этапе достигнуть планируемые результаты, то как Фонд будет поступать?</a:t>
            </a:r>
          </a:p>
          <a:p>
            <a:r>
              <a:t>Ответ: В случае невыполнения грантополучателем очередного этапа Работ, а также при отсутствии утвержденных отчетных документов, предусмотренных п. 5.4 и п. 5.5 Положения, за этап предусмотренного Договором календарного плана в установленные этим планом сроки Фонд вправе потребовать от грантополучателя возврата гранта в объеме стоимости данного этапа или фактически перечисленных средств по Договору.</a:t>
            </a:r>
          </a:p>
          <a:p>
            <a:endParaRPr/>
          </a:p>
          <a:p>
            <a:pPr algn="ctr"/>
            <a:endParaRPr b="1"/>
          </a:p>
          <a:p>
            <a:endParaRPr b="1"/>
          </a:p>
          <a:p>
            <a:endParaRPr/>
          </a:p>
          <a:p>
            <a:endParaRPr/>
          </a:p>
          <a:p>
            <a:endParaRPr/>
          </a:p>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GroupShape 366"/>
        <p:cNvGrpSpPr/>
        <p:nvPr/>
      </p:nvGrpSpPr>
      <p:grpSpPr>
        <a:xfrm>
          <a:off x="0" y="0"/>
          <a:ext cx="0" cy="0"/>
          <a:chOff x="0" y="0"/>
          <a:chExt cx="0" cy="0"/>
        </a:xfrm>
      </p:grpSpPr>
      <p:pic>
        <p:nvPicPr>
          <p:cNvPr id="368" name="Shape 368"/>
          <p:cNvPicPr/>
          <p:nvPr/>
        </p:nvPicPr>
        <p:blipFill>
          <a:blip r:embed="rId2" cstate="print"/>
          <a:stretch/>
        </p:blipFill>
        <p:spPr>
          <a:xfrm>
            <a:off x="2169880" y="195486"/>
            <a:ext cx="3185144" cy="3318714"/>
          </a:xfrm>
          <a:prstGeom prst="rect">
            <a:avLst/>
          </a:prstGeom>
          <a:ln>
            <a:noFill/>
          </a:ln>
        </p:spPr>
      </p:pic>
      <p:pic>
        <p:nvPicPr>
          <p:cNvPr id="370" name="Shape 370"/>
          <p:cNvPicPr/>
          <p:nvPr/>
        </p:nvPicPr>
        <p:blipFill>
          <a:blip r:embed="rId3" cstate="print"/>
          <a:stretch/>
        </p:blipFill>
        <p:spPr>
          <a:xfrm>
            <a:off x="-2990552" y="-20977"/>
            <a:ext cx="6638156" cy="5164477"/>
          </a:xfrm>
          <a:prstGeom prst="hexagon">
            <a:avLst/>
          </a:prstGeom>
          <a:ln>
            <a:noFill/>
          </a:ln>
        </p:spPr>
      </p:pic>
      <p:pic>
        <p:nvPicPr>
          <p:cNvPr id="372" name="Shape 372"/>
          <p:cNvPicPr/>
          <p:nvPr/>
        </p:nvPicPr>
        <p:blipFill>
          <a:blip r:embed="rId4" cstate="print"/>
          <a:stretch/>
        </p:blipFill>
        <p:spPr>
          <a:xfrm>
            <a:off x="-396552" y="1581150"/>
            <a:ext cx="8088313" cy="2711450"/>
          </a:xfrm>
          <a:prstGeom prst="rect">
            <a:avLst/>
          </a:prstGeom>
          <a:ln>
            <a:noFill/>
          </a:ln>
        </p:spPr>
      </p:pic>
      <p:sp>
        <p:nvSpPr>
          <p:cNvPr id="373" name="Shape 373"/>
          <p:cNvSpPr/>
          <p:nvPr/>
        </p:nvSpPr>
        <p:spPr>
          <a:xfrm>
            <a:off x="-1260648" y="418354"/>
            <a:ext cx="1728192" cy="735705"/>
          </a:xfrm>
          <a:prstGeom prst="roundRect">
            <a:avLst>
              <a:gd name="adj" fmla="val 50000"/>
            </a:avLst>
          </a:prstGeom>
          <a:solidFill>
            <a:srgbClr val="CC3399">
              <a:alpha val="50196"/>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pic>
        <p:nvPicPr>
          <p:cNvPr id="375" name="Shape 375"/>
          <p:cNvPicPr/>
          <p:nvPr/>
        </p:nvPicPr>
        <p:blipFill>
          <a:blip r:embed="rId5" cstate="print"/>
          <a:stretch/>
        </p:blipFill>
        <p:spPr>
          <a:xfrm>
            <a:off x="8055460" y="195486"/>
            <a:ext cx="909028" cy="446427"/>
          </a:xfrm>
          <a:prstGeom prst="rect">
            <a:avLst/>
          </a:prstGeom>
          <a:ln>
            <a:noFill/>
          </a:ln>
        </p:spPr>
      </p:pic>
      <p:sp>
        <p:nvSpPr>
          <p:cNvPr id="376" name="Shape 376"/>
          <p:cNvSpPr txBox="1"/>
          <p:nvPr/>
        </p:nvSpPr>
        <p:spPr>
          <a:xfrm>
            <a:off x="3265684" y="2410773"/>
            <a:ext cx="4789774" cy="954106"/>
          </a:xfrm>
          <a:prstGeom prst="rect">
            <a:avLst/>
          </a:prstGeom>
          <a:noFill/>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sz="2800">
                <a:solidFill>
                  <a:schemeClr val="bg1"/>
                </a:solidFill>
                <a:latin typeface="Arial Black"/>
                <a:ea typeface="Arial Black"/>
                <a:cs typeface="Arial Black"/>
              </a:rPr>
              <a:t>Реализация</a:t>
            </a:r>
          </a:p>
          <a:p>
            <a:r>
              <a:rPr sz="2800">
                <a:solidFill>
                  <a:schemeClr val="bg1"/>
                </a:solidFill>
                <a:latin typeface="Arial Black"/>
                <a:ea typeface="Arial Black"/>
                <a:cs typeface="Arial Black"/>
              </a:rPr>
              <a:t>проекта</a:t>
            </a:r>
          </a:p>
        </p:txBody>
      </p:sp>
      <p:sp>
        <p:nvSpPr>
          <p:cNvPr id="377" name="Shape 377"/>
          <p:cNvSpPr txBox="1"/>
          <p:nvPr/>
        </p:nvSpPr>
        <p:spPr>
          <a:xfrm>
            <a:off x="3300362" y="1491630"/>
            <a:ext cx="3600399" cy="369332"/>
          </a:xfrm>
          <a:prstGeom prst="rect">
            <a:avLst/>
          </a:prstGeom>
          <a:noFill/>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b="1" i="1">
                <a:solidFill>
                  <a:schemeClr val="tx2">
                    <a:lumMod val="75000"/>
                  </a:schemeClr>
                </a:solidFill>
                <a:latin typeface="Arial"/>
                <a:ea typeface="Arial"/>
                <a:cs typeface="Arial"/>
              </a:rPr>
              <a:t>Вопросы и ответы</a:t>
            </a:r>
          </a:p>
        </p:txBody>
      </p:sp>
      <p:pic>
        <p:nvPicPr>
          <p:cNvPr id="379" name="Shape 379"/>
          <p:cNvPicPr/>
          <p:nvPr/>
        </p:nvPicPr>
        <p:blipFill>
          <a:blip r:embed="rId6" cstate="print"/>
          <a:stretch/>
        </p:blipFill>
        <p:spPr>
          <a:xfrm>
            <a:off x="5332029" y="-90076"/>
            <a:ext cx="3902075" cy="3902075"/>
          </a:xfrm>
          <a:prstGeom prst="rect">
            <a:avLst/>
          </a:prstGeom>
        </p:spPr>
      </p:pic>
      <p:sp>
        <p:nvSpPr>
          <p:cNvPr id="380" name="Shape 380"/>
          <p:cNvSpPr/>
          <p:nvPr/>
        </p:nvSpPr>
        <p:spPr>
          <a:xfrm>
            <a:off x="7512247" y="3674370"/>
            <a:ext cx="1452239" cy="618230"/>
          </a:xfrm>
          <a:prstGeom prst="roundRect">
            <a:avLst>
              <a:gd name="adj" fmla="val 50000"/>
            </a:avLst>
          </a:prstGeom>
          <a:solidFill>
            <a:srgbClr val="FFCC00"/>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381" name="Shape 381"/>
          <p:cNvSpPr/>
          <p:nvPr/>
        </p:nvSpPr>
        <p:spPr>
          <a:xfrm>
            <a:off x="7275180" y="4117274"/>
            <a:ext cx="1049663" cy="446849"/>
          </a:xfrm>
          <a:prstGeom prst="roundRect">
            <a:avLst>
              <a:gd name="adj" fmla="val 50000"/>
            </a:avLst>
          </a:prstGeom>
          <a:solidFill>
            <a:srgbClr val="CC3399">
              <a:alpha val="50196"/>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GroupShape 382"/>
        <p:cNvGrpSpPr/>
        <p:nvPr/>
      </p:nvGrpSpPr>
      <p:grpSpPr>
        <a:xfrm>
          <a:off x="0" y="0"/>
          <a:ext cx="0" cy="0"/>
          <a:chOff x="0" y="0"/>
          <a:chExt cx="0" cy="0"/>
        </a:xfrm>
      </p:grpSpPr>
      <p:pic>
        <p:nvPicPr>
          <p:cNvPr id="384" name="Shape 384"/>
          <p:cNvPicPr/>
          <p:nvPr/>
        </p:nvPicPr>
        <p:blipFill>
          <a:blip r:embed="rId2" cstate="print"/>
          <a:stretch/>
        </p:blipFill>
        <p:spPr>
          <a:xfrm>
            <a:off x="8055460" y="195486"/>
            <a:ext cx="909028" cy="446427"/>
          </a:xfrm>
          <a:prstGeom prst="rect">
            <a:avLst/>
          </a:prstGeom>
          <a:ln>
            <a:noFill/>
          </a:ln>
        </p:spPr>
      </p:pic>
      <p:sp>
        <p:nvSpPr>
          <p:cNvPr id="385" name="Shape 385"/>
          <p:cNvSpPr txBox="1">
            <a:spLocks noGrp="1"/>
          </p:cNvSpPr>
          <p:nvPr>
            <p:ph type="sldNum" idx="12"/>
          </p:nvPr>
        </p:nvSpPr>
        <p:spPr>
          <a:xfrm>
            <a:off x="8460432" y="4659982"/>
            <a:ext cx="576064" cy="432048"/>
          </a:xfrm>
          <a:prstGeom prst="rect">
            <a:avLst/>
          </a:prstGeom>
        </p:spPr>
        <p:txBody>
          <a:bodyPr/>
          <a:lstStyle>
            <a:defPPr/>
            <a:lvl1pPr lvl="0"/>
          </a:lstStyle>
          <a:p>
            <a:r>
              <a:rPr sz="1400">
                <a:latin typeface="Tahoma"/>
                <a:ea typeface="Tahoma"/>
                <a:cs typeface="Tahoma"/>
              </a:rPr>
              <a:t>25</a:t>
            </a:r>
          </a:p>
        </p:txBody>
      </p:sp>
      <p:sp>
        <p:nvSpPr>
          <p:cNvPr id="386" name="Shape 386"/>
          <p:cNvSpPr txBox="1"/>
          <p:nvPr/>
        </p:nvSpPr>
        <p:spPr>
          <a:xfrm>
            <a:off x="5593086" y="6098037"/>
            <a:ext cx="2058429" cy="284693"/>
          </a:xfrm>
          <a:prstGeom prst="rect">
            <a:avLst/>
          </a:prstGeom>
          <a:noFill/>
          <a:ln w="12700">
            <a:noFill/>
          </a:ln>
        </p:spPr>
        <p:txBody>
          <a:bodyPr wrap="square" lIns="34290" tIns="34290" rIns="34290" bIns="34290" anchor="t">
            <a:spAutoFit/>
          </a:bodyPr>
          <a:lstStyle>
            <a:defPPr/>
            <a:lvl1pPr marL="0" lvl="0" indent="0" algn="ctr">
              <a:defRPr sz="1400">
                <a:solidFill>
                  <a:srgbClr val="2980B9"/>
                </a:solidFill>
                <a:latin typeface="Tahoma"/>
                <a:ea typeface="Tahoma"/>
                <a:cs typeface="Tahoma"/>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solidFill>
                <a:srgbClr val="002060"/>
              </a:solidFill>
            </a:endParaRPr>
          </a:p>
        </p:txBody>
      </p:sp>
      <p:grpSp>
        <p:nvGrpSpPr>
          <p:cNvPr id="387" name="Shape 387"/>
          <p:cNvGrpSpPr/>
          <p:nvPr/>
        </p:nvGrpSpPr>
        <p:grpSpPr>
          <a:xfrm>
            <a:off x="107504" y="37149"/>
            <a:ext cx="750600" cy="899876"/>
            <a:chOff x="0" y="0"/>
            <a:chExt cx="750600" cy="899876"/>
          </a:xfrm>
        </p:grpSpPr>
        <p:pic>
          <p:nvPicPr>
            <p:cNvPr id="389" name="Shape 389"/>
            <p:cNvPicPr/>
            <p:nvPr/>
          </p:nvPicPr>
          <p:blipFill>
            <a:blip r:embed="rId3" cstate="print"/>
            <a:stretch/>
          </p:blipFill>
          <p:spPr>
            <a:xfrm>
              <a:off x="0" y="0"/>
              <a:ext cx="750600" cy="899876"/>
            </a:xfrm>
            <a:prstGeom prst="rect">
              <a:avLst/>
            </a:prstGeom>
            <a:ln>
              <a:noFill/>
            </a:ln>
          </p:spPr>
        </p:pic>
        <p:sp>
          <p:nvSpPr>
            <p:cNvPr id="390" name="Shape 390"/>
            <p:cNvSpPr/>
            <p:nvPr/>
          </p:nvSpPr>
          <p:spPr>
            <a:xfrm rot="5400000">
              <a:off x="-31091" y="103255"/>
              <a:ext cx="805830" cy="694681"/>
            </a:xfrm>
            <a:prstGeom prst="hexagon">
              <a:avLst>
                <a:gd name="adj" fmla="val 30333"/>
                <a:gd name="vf" fmla="val 115470"/>
              </a:avLst>
            </a:prstGeom>
            <a:solidFill>
              <a:schemeClr val="bg1"/>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grpSp>
      <p:sp>
        <p:nvSpPr>
          <p:cNvPr id="391" name="Shape 391"/>
          <p:cNvSpPr/>
          <p:nvPr/>
        </p:nvSpPr>
        <p:spPr>
          <a:xfrm rot="5400000">
            <a:off x="343916" y="300481"/>
            <a:ext cx="434564" cy="381640"/>
          </a:xfrm>
          <a:prstGeom prst="triangle">
            <a:avLst/>
          </a:prstGeom>
          <a:solidFill>
            <a:schemeClr val="accent1">
              <a:lumMod val="20000"/>
              <a:lumOff val="80000"/>
            </a:scheme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392" name="Shape 392"/>
          <p:cNvSpPr txBox="1"/>
          <p:nvPr/>
        </p:nvSpPr>
        <p:spPr>
          <a:xfrm>
            <a:off x="741213" y="333985"/>
            <a:ext cx="7948776" cy="6463308"/>
          </a:xfrm>
          <a:prstGeom prst="rect">
            <a:avLst/>
          </a:prstGeom>
          <a:noFill/>
        </p:spPr>
        <p:txBody>
          <a:bodyPr wrap="square" lIns="91440" tIns="45720" rIns="91440" bIns="45720" anchor="ctr">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algn="ctr"/>
            <a:r>
              <a:rPr b="1"/>
              <a:t>Реализация проекта</a:t>
            </a:r>
          </a:p>
          <a:p>
            <a:endParaRPr b="1"/>
          </a:p>
          <a:p>
            <a:r>
              <a:rPr b="1"/>
              <a:t>Вопрос № 34 </a:t>
            </a:r>
            <a:r>
              <a:t>– Как отчитываться за работы по гранту?</a:t>
            </a:r>
          </a:p>
          <a:p>
            <a:r>
              <a:rPr b="1" u="sng"/>
              <a:t>Ответ</a:t>
            </a:r>
            <a:r>
              <a:t>: В соответствии с п. 5.4 и 5.5 Положения. </a:t>
            </a:r>
          </a:p>
          <a:p>
            <a:endParaRPr b="1"/>
          </a:p>
          <a:p>
            <a:r>
              <a:rPr b="1"/>
              <a:t>Вопрос № 35 </a:t>
            </a:r>
            <a:r>
              <a:t>– Можно ли отчитаться за весь грант после 6 месяцев?</a:t>
            </a:r>
          </a:p>
          <a:p>
            <a:r>
              <a:rPr b="1" u="sng"/>
              <a:t>Ответ</a:t>
            </a:r>
            <a:r>
              <a:t>: Да, можно (см. п. 3.2 Положения).</a:t>
            </a:r>
          </a:p>
          <a:p>
            <a:endParaRPr/>
          </a:p>
          <a:p>
            <a:r>
              <a:rPr b="1"/>
              <a:t>Вопрос № 36 </a:t>
            </a:r>
            <a:r>
              <a:t>– Какие требования к бизнес-плану?</a:t>
            </a:r>
          </a:p>
          <a:p>
            <a:r>
              <a:rPr b="1" u="sng"/>
              <a:t>Ответ</a:t>
            </a:r>
            <a:r>
              <a:t>: Требования к структуре и содержанию бизнес-плана размещены в Приложении 1 Методических материалов к Положению.</a:t>
            </a:r>
          </a:p>
          <a:p>
            <a:endParaRPr/>
          </a:p>
          <a:p>
            <a:r>
              <a:rPr b="1"/>
              <a:t>Вопрос № 37 </a:t>
            </a:r>
            <a:r>
              <a:t>– Могут ли грантополучатели по программе «Студенческий стартап» после завершения проекта подавать заявки на «Старт-1»?</a:t>
            </a:r>
          </a:p>
          <a:p>
            <a:r>
              <a:rPr b="1" u="sng"/>
              <a:t>Ответ</a:t>
            </a:r>
            <a:r>
              <a:t>: Да, конечно, могут.</a:t>
            </a:r>
          </a:p>
          <a:p>
            <a:endParaRPr/>
          </a:p>
          <a:p>
            <a:endParaRPr/>
          </a:p>
          <a:p>
            <a:endParaRPr/>
          </a:p>
          <a:p>
            <a:endParaRPr/>
          </a:p>
          <a:p>
            <a:endParaRPr/>
          </a:p>
          <a:p>
            <a:endParaRPr/>
          </a:p>
          <a:p>
            <a:endParaRPr/>
          </a:p>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GroupShape 393"/>
        <p:cNvGrpSpPr/>
        <p:nvPr/>
      </p:nvGrpSpPr>
      <p:grpSpPr>
        <a:xfrm>
          <a:off x="0" y="0"/>
          <a:ext cx="0" cy="0"/>
          <a:chOff x="0" y="0"/>
          <a:chExt cx="0" cy="0"/>
        </a:xfrm>
      </p:grpSpPr>
      <p:sp>
        <p:nvSpPr>
          <p:cNvPr id="394" name="Shape 394"/>
          <p:cNvSpPr/>
          <p:nvPr/>
        </p:nvSpPr>
        <p:spPr>
          <a:xfrm rot="5400000">
            <a:off x="1243486" y="651472"/>
            <a:ext cx="4329396" cy="3802126"/>
          </a:xfrm>
          <a:prstGeom prst="triangle">
            <a:avLst/>
          </a:prstGeom>
          <a:solidFill>
            <a:srgbClr val="DCE6F2">
              <a:alpha val="52941"/>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395" name="Shape 395"/>
          <p:cNvSpPr/>
          <p:nvPr/>
        </p:nvSpPr>
        <p:spPr>
          <a:xfrm rot="5400000">
            <a:off x="563949" y="651472"/>
            <a:ext cx="4329396" cy="3802126"/>
          </a:xfrm>
          <a:prstGeom prst="triangle">
            <a:avLst/>
          </a:prstGeom>
          <a:solidFill>
            <a:schemeClr val="bg1">
              <a:alpha val="52941"/>
            </a:scheme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pic>
        <p:nvPicPr>
          <p:cNvPr id="397" name="Shape 397"/>
          <p:cNvPicPr/>
          <p:nvPr/>
        </p:nvPicPr>
        <p:blipFill>
          <a:blip r:embed="rId2" cstate="print"/>
          <a:stretch/>
        </p:blipFill>
        <p:spPr>
          <a:xfrm>
            <a:off x="1867161" y="1491630"/>
            <a:ext cx="2160240" cy="1060904"/>
          </a:xfrm>
          <a:prstGeom prst="rect">
            <a:avLst/>
          </a:prstGeom>
          <a:ln>
            <a:noFill/>
          </a:ln>
        </p:spPr>
      </p:pic>
      <p:sp>
        <p:nvSpPr>
          <p:cNvPr id="398" name="Shape 398"/>
          <p:cNvSpPr/>
          <p:nvPr/>
        </p:nvSpPr>
        <p:spPr>
          <a:xfrm>
            <a:off x="2112829" y="4468646"/>
            <a:ext cx="643579" cy="643580"/>
          </a:xfrm>
          <a:prstGeom prst="ellipse">
            <a:avLst/>
          </a:prstGeom>
          <a:solidFill>
            <a:schemeClr val="bg1"/>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grpSp>
        <p:nvGrpSpPr>
          <p:cNvPr id="399" name="Shape 399"/>
          <p:cNvGrpSpPr/>
          <p:nvPr/>
        </p:nvGrpSpPr>
        <p:grpSpPr>
          <a:xfrm rot="10800000">
            <a:off x="8202913" y="229014"/>
            <a:ext cx="631314" cy="1000618"/>
            <a:chOff x="0" y="0"/>
            <a:chExt cx="631314" cy="1000618"/>
          </a:xfrm>
        </p:grpSpPr>
        <p:sp>
          <p:nvSpPr>
            <p:cNvPr id="400" name="Shape 400"/>
            <p:cNvSpPr/>
            <p:nvPr/>
          </p:nvSpPr>
          <p:spPr>
            <a:xfrm>
              <a:off x="309040" y="0"/>
              <a:ext cx="322274" cy="165819"/>
            </a:xfrm>
            <a:prstGeom prst="roundRect">
              <a:avLst>
                <a:gd name="adj" fmla="val 50000"/>
              </a:avLst>
            </a:prstGeom>
            <a:solidFill>
              <a:srgbClr val="9966FF"/>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sz="1400"/>
            </a:p>
          </p:txBody>
        </p:sp>
        <p:sp>
          <p:nvSpPr>
            <p:cNvPr id="401" name="Shape 401"/>
            <p:cNvSpPr/>
            <p:nvPr/>
          </p:nvSpPr>
          <p:spPr>
            <a:xfrm>
              <a:off x="161593" y="424025"/>
              <a:ext cx="469721" cy="165819"/>
            </a:xfrm>
            <a:prstGeom prst="roundRect">
              <a:avLst>
                <a:gd name="adj" fmla="val 50000"/>
              </a:avLst>
            </a:prstGeom>
            <a:solidFill>
              <a:srgbClr val="9966FF">
                <a:alpha val="58039"/>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sz="1400"/>
            </a:p>
          </p:txBody>
        </p:sp>
        <p:sp>
          <p:nvSpPr>
            <p:cNvPr id="402" name="Shape 402"/>
            <p:cNvSpPr/>
            <p:nvPr/>
          </p:nvSpPr>
          <p:spPr>
            <a:xfrm>
              <a:off x="0" y="834799"/>
              <a:ext cx="631314" cy="165819"/>
            </a:xfrm>
            <a:prstGeom prst="roundRect">
              <a:avLst>
                <a:gd name="adj" fmla="val 50000"/>
              </a:avLst>
            </a:prstGeom>
            <a:solidFill>
              <a:srgbClr val="9966FF">
                <a:alpha val="21176"/>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sz="1400"/>
            </a:p>
          </p:txBody>
        </p:sp>
      </p:grpSp>
      <p:sp>
        <p:nvSpPr>
          <p:cNvPr id="403" name="Shape 403"/>
          <p:cNvSpPr/>
          <p:nvPr/>
        </p:nvSpPr>
        <p:spPr>
          <a:xfrm>
            <a:off x="1038905" y="2810135"/>
            <a:ext cx="3872026" cy="633093"/>
          </a:xfrm>
          <a:prstGeom prst="roundRect">
            <a:avLst>
              <a:gd name="adj" fmla="val 50000"/>
            </a:avLst>
          </a:prstGeom>
          <a:solidFill>
            <a:srgbClr val="FFCC00"/>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404" name="Shape 404"/>
          <p:cNvSpPr/>
          <p:nvPr/>
        </p:nvSpPr>
        <p:spPr>
          <a:xfrm>
            <a:off x="14389" y="2545646"/>
            <a:ext cx="1347636" cy="573700"/>
          </a:xfrm>
          <a:prstGeom prst="roundRect">
            <a:avLst>
              <a:gd name="adj" fmla="val 50000"/>
            </a:avLst>
          </a:prstGeom>
          <a:solidFill>
            <a:srgbClr val="CC3399">
              <a:alpha val="50196"/>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405" name="Shape 405"/>
          <p:cNvSpPr txBox="1"/>
          <p:nvPr/>
        </p:nvSpPr>
        <p:spPr>
          <a:xfrm>
            <a:off x="1554814" y="2944859"/>
            <a:ext cx="2852062" cy="369332"/>
          </a:xfrm>
          <a:prstGeom prst="rect">
            <a:avLst/>
          </a:prstGeom>
          <a:noFill/>
        </p:spPr>
        <p:txBody>
          <a:bodyPr wrap="non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342900" lvl="0" indent="-342900"/>
            <a:r>
              <a:rPr b="1">
                <a:solidFill>
                  <a:srgbClr val="002060"/>
                </a:solidFill>
                <a:latin typeface="Tahoma"/>
                <a:ea typeface="Tahoma"/>
                <a:cs typeface="Tahoma"/>
              </a:rPr>
              <a:t>Спасибо за внимание!</a:t>
            </a:r>
          </a:p>
        </p:txBody>
      </p:sp>
      <p:pic>
        <p:nvPicPr>
          <p:cNvPr id="407" name="Shape 407"/>
          <p:cNvPicPr/>
          <p:nvPr/>
        </p:nvPicPr>
        <p:blipFill>
          <a:blip r:embed="rId3" cstate="print"/>
          <a:srcRect l="17747" t="34896" r="19769" b="32552"/>
          <a:stretch/>
        </p:blipFill>
        <p:spPr>
          <a:xfrm>
            <a:off x="5364088" y="2294433"/>
            <a:ext cx="2543250" cy="2869605"/>
          </a:xfrm>
          <a:prstGeom prst="rect">
            <a:avLst/>
          </a:prstGeom>
          <a:ln>
            <a:noFill/>
          </a:ln>
        </p:spPr>
      </p:pic>
      <p:sp>
        <p:nvSpPr>
          <p:cNvPr id="408" name="Shape 408"/>
          <p:cNvSpPr txBox="1"/>
          <p:nvPr/>
        </p:nvSpPr>
        <p:spPr>
          <a:xfrm>
            <a:off x="5537129" y="51470"/>
            <a:ext cx="2779287" cy="2616101"/>
          </a:xfrm>
          <a:prstGeom prst="rect">
            <a:avLst/>
          </a:prstGeom>
          <a:noFill/>
        </p:spPr>
        <p:txBody>
          <a:bodyPr wrap="non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b="1">
                <a:solidFill>
                  <a:srgbClr val="9966FF"/>
                </a:solidFill>
              </a:rPr>
              <a:t>Почта: </a:t>
            </a:r>
          </a:p>
          <a:p>
            <a:r>
              <a:rPr sz="2000" b="1"/>
              <a:t>info@fasie.ru</a:t>
            </a:r>
          </a:p>
          <a:p>
            <a:endParaRPr/>
          </a:p>
          <a:p>
            <a:r>
              <a:rPr b="1">
                <a:solidFill>
                  <a:srgbClr val="9966FF"/>
                </a:solidFill>
              </a:rPr>
              <a:t>Телефон: </a:t>
            </a:r>
          </a:p>
          <a:p>
            <a:r>
              <a:rPr b="1"/>
              <a:t>+7 (495) 231-19-06 </a:t>
            </a:r>
          </a:p>
          <a:p>
            <a:r>
              <a:t>(добавочный 124 или 142)</a:t>
            </a:r>
          </a:p>
          <a:p>
            <a:endParaRPr/>
          </a:p>
          <a:p>
            <a:r>
              <a:rPr b="1">
                <a:solidFill>
                  <a:srgbClr val="9966FF"/>
                </a:solidFill>
              </a:rPr>
              <a:t>Telegram:</a:t>
            </a:r>
          </a:p>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GroupShape 113"/>
        <p:cNvGrpSpPr/>
        <p:nvPr/>
      </p:nvGrpSpPr>
      <p:grpSpPr>
        <a:xfrm>
          <a:off x="0" y="0"/>
          <a:ext cx="0" cy="0"/>
          <a:chOff x="0" y="0"/>
          <a:chExt cx="0" cy="0"/>
        </a:xfrm>
      </p:grpSpPr>
      <p:pic>
        <p:nvPicPr>
          <p:cNvPr id="115" name="Shape 115"/>
          <p:cNvPicPr/>
          <p:nvPr/>
        </p:nvPicPr>
        <p:blipFill>
          <a:blip r:embed="rId2" cstate="print"/>
          <a:stretch/>
        </p:blipFill>
        <p:spPr>
          <a:xfrm>
            <a:off x="395536" y="31596"/>
            <a:ext cx="2219523" cy="857686"/>
          </a:xfrm>
          <a:prstGeom prst="rect">
            <a:avLst/>
          </a:prstGeom>
          <a:ln>
            <a:noFill/>
          </a:ln>
        </p:spPr>
      </p:pic>
      <p:sp>
        <p:nvSpPr>
          <p:cNvPr id="116" name="Shape 116"/>
          <p:cNvSpPr/>
          <p:nvPr/>
        </p:nvSpPr>
        <p:spPr>
          <a:xfrm>
            <a:off x="752019" y="247650"/>
            <a:ext cx="2019781" cy="381000"/>
          </a:xfrm>
          <a:prstGeom prst="roundRect">
            <a:avLst>
              <a:gd name="adj" fmla="val 50000"/>
            </a:avLst>
          </a:prstGeom>
          <a:solidFill>
            <a:srgbClr val="FFC000"/>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pic>
        <p:nvPicPr>
          <p:cNvPr id="118" name="Shape 118"/>
          <p:cNvPicPr/>
          <p:nvPr/>
        </p:nvPicPr>
        <p:blipFill>
          <a:blip r:embed="rId3" cstate="print"/>
          <a:stretch/>
        </p:blipFill>
        <p:spPr>
          <a:xfrm>
            <a:off x="8055460" y="195486"/>
            <a:ext cx="909028" cy="446427"/>
          </a:xfrm>
          <a:prstGeom prst="rect">
            <a:avLst/>
          </a:prstGeom>
          <a:ln>
            <a:noFill/>
          </a:ln>
        </p:spPr>
      </p:pic>
      <p:sp>
        <p:nvSpPr>
          <p:cNvPr id="119" name="Shape 119"/>
          <p:cNvSpPr txBox="1">
            <a:spLocks noGrp="1"/>
          </p:cNvSpPr>
          <p:nvPr>
            <p:ph type="sldNum" idx="12"/>
          </p:nvPr>
        </p:nvSpPr>
        <p:spPr>
          <a:xfrm>
            <a:off x="8460432" y="4659982"/>
            <a:ext cx="576064" cy="432048"/>
          </a:xfrm>
          <a:prstGeom prst="rect">
            <a:avLst/>
          </a:prstGeom>
        </p:spPr>
        <p:txBody>
          <a:bodyPr/>
          <a:lstStyle>
            <a:defPPr/>
            <a:lvl1pPr lvl="0"/>
          </a:lstStyle>
          <a:p>
            <a:r>
              <a:rPr sz="1400">
                <a:latin typeface="Tahoma"/>
                <a:ea typeface="Tahoma"/>
                <a:cs typeface="Tahoma"/>
              </a:rPr>
              <a:t>3</a:t>
            </a:r>
          </a:p>
        </p:txBody>
      </p:sp>
      <p:sp>
        <p:nvSpPr>
          <p:cNvPr id="120" name="Shape 120"/>
          <p:cNvSpPr txBox="1"/>
          <p:nvPr/>
        </p:nvSpPr>
        <p:spPr>
          <a:xfrm>
            <a:off x="5593086" y="6098037"/>
            <a:ext cx="2058429" cy="284693"/>
          </a:xfrm>
          <a:prstGeom prst="rect">
            <a:avLst/>
          </a:prstGeom>
          <a:noFill/>
          <a:ln w="12700">
            <a:noFill/>
          </a:ln>
        </p:spPr>
        <p:txBody>
          <a:bodyPr wrap="square" lIns="34290" tIns="34290" rIns="34290" bIns="34290" anchor="t">
            <a:spAutoFit/>
          </a:bodyPr>
          <a:lstStyle>
            <a:defPPr/>
            <a:lvl1pPr marL="0" lvl="0" indent="0" algn="ctr">
              <a:defRPr sz="1400">
                <a:solidFill>
                  <a:srgbClr val="2980B9"/>
                </a:solidFill>
                <a:latin typeface="Tahoma"/>
                <a:ea typeface="Tahoma"/>
                <a:cs typeface="Tahoma"/>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solidFill>
                <a:srgbClr val="002060"/>
              </a:solidFill>
            </a:endParaRPr>
          </a:p>
        </p:txBody>
      </p:sp>
      <p:sp>
        <p:nvSpPr>
          <p:cNvPr id="121" name="Shape 121"/>
          <p:cNvSpPr txBox="1"/>
          <p:nvPr/>
        </p:nvSpPr>
        <p:spPr>
          <a:xfrm>
            <a:off x="762161" y="195486"/>
            <a:ext cx="7948776" cy="5970865"/>
          </a:xfrm>
          <a:prstGeom prst="rect">
            <a:avLst/>
          </a:prstGeom>
          <a:noFill/>
        </p:spPr>
        <p:txBody>
          <a:bodyPr wrap="square" lIns="91440" tIns="45720" rIns="91440" bIns="45720" anchor="ctr">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sz="2000" b="1">
                <a:latin typeface="Arial"/>
                <a:ea typeface="Arial"/>
                <a:cs typeface="Arial"/>
              </a:rPr>
              <a:t>О Программе:</a:t>
            </a:r>
          </a:p>
          <a:p>
            <a:endParaRPr sz="2000">
              <a:latin typeface="Arial"/>
              <a:ea typeface="Arial"/>
              <a:cs typeface="Arial"/>
            </a:endParaRPr>
          </a:p>
          <a:p>
            <a:r>
              <a:rPr>
                <a:latin typeface="Arial"/>
                <a:ea typeface="Arial"/>
                <a:cs typeface="Arial"/>
              </a:rPr>
              <a:t>Размер гранта – 1 млн рублей</a:t>
            </a:r>
          </a:p>
          <a:p>
            <a:endParaRPr>
              <a:latin typeface="Arial"/>
              <a:ea typeface="Arial"/>
              <a:cs typeface="Arial"/>
            </a:endParaRPr>
          </a:p>
          <a:p>
            <a:r>
              <a:rPr>
                <a:latin typeface="Arial"/>
                <a:ea typeface="Arial"/>
                <a:cs typeface="Arial"/>
              </a:rPr>
              <a:t>Срок выполнения проекта – 12 месяцев</a:t>
            </a:r>
          </a:p>
          <a:p>
            <a:endParaRPr>
              <a:latin typeface="Arial"/>
              <a:ea typeface="Arial"/>
              <a:cs typeface="Arial"/>
            </a:endParaRPr>
          </a:p>
          <a:p>
            <a:r>
              <a:rPr>
                <a:latin typeface="Arial"/>
                <a:ea typeface="Arial"/>
                <a:cs typeface="Arial"/>
              </a:rPr>
              <a:t>Заявитель – физическое лицо (студент ВУЗа РФ)</a:t>
            </a:r>
          </a:p>
          <a:p>
            <a:endParaRPr>
              <a:latin typeface="Arial"/>
              <a:ea typeface="Arial"/>
              <a:cs typeface="Arial"/>
            </a:endParaRPr>
          </a:p>
          <a:p>
            <a:r>
              <a:rPr>
                <a:latin typeface="Arial"/>
                <a:ea typeface="Arial"/>
                <a:cs typeface="Arial"/>
              </a:rPr>
              <a:t>Состав команды (при наличии) – студенты ВУЗов РФ и школьники (на безвозмездной основе) </a:t>
            </a:r>
          </a:p>
          <a:p>
            <a:endParaRPr>
              <a:latin typeface="Arial"/>
              <a:ea typeface="Arial"/>
              <a:cs typeface="Arial"/>
            </a:endParaRPr>
          </a:p>
          <a:p>
            <a:r>
              <a:rPr>
                <a:latin typeface="Arial"/>
                <a:ea typeface="Arial"/>
                <a:cs typeface="Arial"/>
              </a:rPr>
              <a:t>Количество этапов – 2  </a:t>
            </a:r>
          </a:p>
          <a:p>
            <a:endParaRPr>
              <a:latin typeface="Arial"/>
              <a:ea typeface="Arial"/>
              <a:cs typeface="Arial"/>
            </a:endParaRPr>
          </a:p>
          <a:p>
            <a:r>
              <a:rPr>
                <a:latin typeface="Arial"/>
                <a:ea typeface="Arial"/>
                <a:cs typeface="Arial"/>
              </a:rPr>
              <a:t>Перечисление средств гранта:</a:t>
            </a:r>
          </a:p>
          <a:p>
            <a:pPr marL="285750" indent="-285750">
              <a:buChar char="-"/>
            </a:pPr>
            <a:r>
              <a:rPr>
                <a:latin typeface="Arial"/>
                <a:ea typeface="Arial"/>
                <a:cs typeface="Arial"/>
              </a:rPr>
              <a:t>30% средств гранта после подписания Договора;</a:t>
            </a:r>
          </a:p>
          <a:p>
            <a:pPr marL="285750" indent="-285750">
              <a:buChar char="-"/>
            </a:pPr>
            <a:r>
              <a:rPr>
                <a:latin typeface="Arial"/>
                <a:ea typeface="Arial"/>
                <a:cs typeface="Arial"/>
              </a:rPr>
              <a:t>70% средств гранта после успешного завершения 1 этапа.</a:t>
            </a:r>
          </a:p>
          <a:p>
            <a:endParaRPr>
              <a:latin typeface="Arial"/>
              <a:ea typeface="Arial"/>
              <a:cs typeface="Arial"/>
            </a:endParaRPr>
          </a:p>
          <a:p>
            <a:endParaRPr>
              <a:latin typeface="Arial"/>
              <a:ea typeface="Arial"/>
              <a:cs typeface="Arial"/>
            </a:endParaRPr>
          </a:p>
          <a:p>
            <a:endParaRPr>
              <a:latin typeface="Arial"/>
              <a:ea typeface="Arial"/>
              <a:cs typeface="Arial"/>
            </a:endParaRPr>
          </a:p>
          <a:p>
            <a:endParaRPr>
              <a:latin typeface="Arial"/>
              <a:ea typeface="Arial"/>
              <a:cs typeface="Arial"/>
            </a:endParaRPr>
          </a:p>
          <a:p>
            <a:endParaRPr>
              <a:latin typeface="Arial"/>
              <a:ea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GroupShape 122"/>
        <p:cNvGrpSpPr/>
        <p:nvPr/>
      </p:nvGrpSpPr>
      <p:grpSpPr>
        <a:xfrm>
          <a:off x="0" y="0"/>
          <a:ext cx="0" cy="0"/>
          <a:chOff x="0" y="0"/>
          <a:chExt cx="0" cy="0"/>
        </a:xfrm>
      </p:grpSpPr>
      <p:sp>
        <p:nvSpPr>
          <p:cNvPr id="123" name="Shape 123"/>
          <p:cNvSpPr/>
          <p:nvPr/>
        </p:nvSpPr>
        <p:spPr>
          <a:xfrm>
            <a:off x="752018" y="294277"/>
            <a:ext cx="3171910" cy="381000"/>
          </a:xfrm>
          <a:prstGeom prst="roundRect">
            <a:avLst>
              <a:gd name="adj" fmla="val 50000"/>
            </a:avLst>
          </a:prstGeom>
          <a:solidFill>
            <a:srgbClr val="FFC000">
              <a:alpha val="69804"/>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pic>
        <p:nvPicPr>
          <p:cNvPr id="125" name="Shape 125"/>
          <p:cNvPicPr/>
          <p:nvPr/>
        </p:nvPicPr>
        <p:blipFill>
          <a:blip r:embed="rId2" cstate="print"/>
          <a:stretch/>
        </p:blipFill>
        <p:spPr>
          <a:xfrm>
            <a:off x="8055460" y="195486"/>
            <a:ext cx="909028" cy="446427"/>
          </a:xfrm>
          <a:prstGeom prst="rect">
            <a:avLst/>
          </a:prstGeom>
          <a:ln>
            <a:noFill/>
          </a:ln>
        </p:spPr>
      </p:pic>
      <p:sp>
        <p:nvSpPr>
          <p:cNvPr id="126" name="Shape 126"/>
          <p:cNvSpPr txBox="1">
            <a:spLocks noGrp="1"/>
          </p:cNvSpPr>
          <p:nvPr>
            <p:ph type="sldNum" idx="12"/>
          </p:nvPr>
        </p:nvSpPr>
        <p:spPr>
          <a:xfrm>
            <a:off x="8460432" y="4659982"/>
            <a:ext cx="576064" cy="432048"/>
          </a:xfrm>
          <a:prstGeom prst="rect">
            <a:avLst/>
          </a:prstGeom>
        </p:spPr>
        <p:txBody>
          <a:bodyPr/>
          <a:lstStyle>
            <a:defPPr/>
            <a:lvl1pPr lvl="0"/>
          </a:lstStyle>
          <a:p>
            <a:r>
              <a:rPr sz="1400">
                <a:latin typeface="Tahoma"/>
                <a:ea typeface="Tahoma"/>
                <a:cs typeface="Tahoma"/>
              </a:rPr>
              <a:t>4</a:t>
            </a:r>
          </a:p>
        </p:txBody>
      </p:sp>
      <p:sp>
        <p:nvSpPr>
          <p:cNvPr id="127" name="Shape 127"/>
          <p:cNvSpPr txBox="1"/>
          <p:nvPr/>
        </p:nvSpPr>
        <p:spPr>
          <a:xfrm>
            <a:off x="5593086" y="6098037"/>
            <a:ext cx="2058429" cy="284693"/>
          </a:xfrm>
          <a:prstGeom prst="rect">
            <a:avLst/>
          </a:prstGeom>
          <a:noFill/>
          <a:ln w="12700">
            <a:noFill/>
          </a:ln>
        </p:spPr>
        <p:txBody>
          <a:bodyPr wrap="square" lIns="34290" tIns="34290" rIns="34290" bIns="34290" anchor="t">
            <a:spAutoFit/>
          </a:bodyPr>
          <a:lstStyle>
            <a:defPPr/>
            <a:lvl1pPr marL="0" lvl="0" indent="0" algn="ctr">
              <a:defRPr sz="1400">
                <a:solidFill>
                  <a:srgbClr val="2980B9"/>
                </a:solidFill>
                <a:latin typeface="Tahoma"/>
                <a:ea typeface="Tahoma"/>
                <a:cs typeface="Tahoma"/>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solidFill>
                <a:srgbClr val="002060"/>
              </a:solidFill>
            </a:endParaRPr>
          </a:p>
        </p:txBody>
      </p:sp>
      <p:sp>
        <p:nvSpPr>
          <p:cNvPr id="128" name="Shape 128"/>
          <p:cNvSpPr/>
          <p:nvPr/>
        </p:nvSpPr>
        <p:spPr>
          <a:xfrm rot="5400000">
            <a:off x="203457" y="293957"/>
            <a:ext cx="434565" cy="381640"/>
          </a:xfrm>
          <a:prstGeom prst="triangle">
            <a:avLst/>
          </a:prstGeom>
          <a:solidFill>
            <a:schemeClr val="accent1">
              <a:lumMod val="20000"/>
              <a:lumOff val="80000"/>
            </a:scheme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129" name="Shape 129"/>
          <p:cNvSpPr txBox="1"/>
          <p:nvPr/>
        </p:nvSpPr>
        <p:spPr>
          <a:xfrm>
            <a:off x="762160" y="272429"/>
            <a:ext cx="8274335" cy="5816977"/>
          </a:xfrm>
          <a:prstGeom prst="rect">
            <a:avLst/>
          </a:prstGeom>
          <a:noFill/>
        </p:spPr>
        <p:txBody>
          <a:bodyPr wrap="square" lIns="91440" tIns="45720" rIns="91440" bIns="45720" anchor="ctr">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b="1">
                <a:latin typeface="Arial"/>
                <a:ea typeface="Arial"/>
                <a:cs typeface="Arial"/>
              </a:rPr>
              <a:t>Направления поддержки:</a:t>
            </a:r>
          </a:p>
          <a:p>
            <a:endParaRPr b="1">
              <a:latin typeface="Arial"/>
              <a:ea typeface="Arial"/>
              <a:cs typeface="Arial"/>
            </a:endParaRPr>
          </a:p>
          <a:p>
            <a:r>
              <a:rPr sz="1600">
                <a:latin typeface="Arial"/>
                <a:ea typeface="Arial"/>
                <a:cs typeface="Arial"/>
              </a:rPr>
              <a:t>– </a:t>
            </a:r>
            <a:r>
              <a:rPr sz="1600" b="1">
                <a:solidFill>
                  <a:srgbClr val="9933FF"/>
                </a:solidFill>
                <a:latin typeface="Arial"/>
                <a:ea typeface="Arial"/>
                <a:cs typeface="Arial"/>
              </a:rPr>
              <a:t>расходы, связанные с регистрацией юридического лица</a:t>
            </a:r>
            <a:r>
              <a:rPr sz="1600">
                <a:latin typeface="Arial"/>
                <a:ea typeface="Arial"/>
                <a:cs typeface="Arial"/>
              </a:rPr>
              <a:t>, в том числе взносы </a:t>
            </a:r>
          </a:p>
          <a:p>
            <a:r>
              <a:rPr sz="1600">
                <a:latin typeface="Arial"/>
                <a:ea typeface="Arial"/>
                <a:cs typeface="Arial"/>
              </a:rPr>
              <a:t>в уставный капитал;</a:t>
            </a:r>
          </a:p>
          <a:p>
            <a:r>
              <a:rPr sz="1600">
                <a:latin typeface="Arial"/>
                <a:ea typeface="Arial"/>
                <a:cs typeface="Arial"/>
              </a:rPr>
              <a:t>– </a:t>
            </a:r>
            <a:r>
              <a:rPr sz="1600" b="1">
                <a:solidFill>
                  <a:srgbClr val="9933FF"/>
                </a:solidFill>
                <a:latin typeface="Arial"/>
                <a:ea typeface="Arial"/>
                <a:cs typeface="Arial"/>
              </a:rPr>
              <a:t>выплата</a:t>
            </a:r>
            <a:r>
              <a:rPr sz="1600">
                <a:latin typeface="Arial"/>
                <a:ea typeface="Arial"/>
                <a:cs typeface="Arial"/>
              </a:rPr>
              <a:t> </a:t>
            </a:r>
            <a:r>
              <a:rPr sz="1600" b="1">
                <a:solidFill>
                  <a:srgbClr val="9933FF"/>
                </a:solidFill>
                <a:latin typeface="Arial"/>
                <a:ea typeface="Arial"/>
                <a:cs typeface="Arial"/>
              </a:rPr>
              <a:t>заработной платы </a:t>
            </a:r>
            <a:r>
              <a:rPr sz="1600">
                <a:latin typeface="Arial"/>
                <a:ea typeface="Arial"/>
                <a:cs typeface="Arial"/>
              </a:rPr>
              <a:t>и начислений на заработную плату;</a:t>
            </a:r>
          </a:p>
          <a:p>
            <a:r>
              <a:rPr sz="1600">
                <a:latin typeface="Arial"/>
                <a:ea typeface="Arial"/>
                <a:cs typeface="Arial"/>
              </a:rPr>
              <a:t>– </a:t>
            </a:r>
            <a:r>
              <a:rPr sz="1600" b="1">
                <a:solidFill>
                  <a:srgbClr val="9933FF"/>
                </a:solidFill>
                <a:latin typeface="Arial"/>
                <a:ea typeface="Arial"/>
                <a:cs typeface="Arial"/>
              </a:rPr>
              <a:t>приобретение/аренда оборудования</a:t>
            </a:r>
            <a:r>
              <a:rPr sz="1600">
                <a:latin typeface="Arial"/>
                <a:ea typeface="Arial"/>
                <a:cs typeface="Arial"/>
              </a:rPr>
              <a:t>, материалов, сырья, комплектующих, программного обеспечения, регистрация прав на созданную интеллектуальную собственность;</a:t>
            </a:r>
          </a:p>
          <a:p>
            <a:r>
              <a:rPr sz="1600">
                <a:latin typeface="Arial"/>
                <a:ea typeface="Arial"/>
                <a:cs typeface="Arial"/>
              </a:rPr>
              <a:t>– </a:t>
            </a:r>
            <a:r>
              <a:rPr sz="1600" b="1">
                <a:solidFill>
                  <a:srgbClr val="9933FF"/>
                </a:solidFill>
                <a:latin typeface="Arial"/>
                <a:ea typeface="Arial"/>
                <a:cs typeface="Arial"/>
              </a:rPr>
              <a:t>оплата работ</a:t>
            </a:r>
            <a:r>
              <a:rPr sz="1600">
                <a:latin typeface="Arial"/>
                <a:ea typeface="Arial"/>
                <a:cs typeface="Arial"/>
              </a:rPr>
              <a:t>, выполняемых сторонними юридическими лицами, индивидуальными предпринимателями и плательщиками налога на профессиональный доход;</a:t>
            </a:r>
          </a:p>
          <a:p>
            <a:r>
              <a:rPr sz="1600">
                <a:latin typeface="Arial"/>
                <a:ea typeface="Arial"/>
                <a:cs typeface="Arial"/>
              </a:rPr>
              <a:t>– </a:t>
            </a:r>
            <a:r>
              <a:rPr sz="1600" b="1">
                <a:solidFill>
                  <a:srgbClr val="9933FF"/>
                </a:solidFill>
                <a:latin typeface="Arial"/>
                <a:ea typeface="Arial"/>
                <a:cs typeface="Arial"/>
              </a:rPr>
              <a:t>прочие экономически обоснованные затраты</a:t>
            </a:r>
            <a:r>
              <a:rPr sz="1600">
                <a:latin typeface="Arial"/>
                <a:ea typeface="Arial"/>
                <a:cs typeface="Arial"/>
              </a:rPr>
              <a:t>, связанные с реализацией стартап-проекта.</a:t>
            </a:r>
          </a:p>
          <a:p>
            <a:endParaRPr sz="1600">
              <a:latin typeface="Arial"/>
              <a:ea typeface="Arial"/>
              <a:cs typeface="Arial"/>
            </a:endParaRPr>
          </a:p>
          <a:p>
            <a:r>
              <a:rPr sz="1600" i="1">
                <a:solidFill>
                  <a:srgbClr val="9933FF"/>
                </a:solidFill>
                <a:latin typeface="Arial"/>
                <a:ea typeface="Arial"/>
                <a:cs typeface="Arial"/>
              </a:rPr>
              <a:t>При этом взносы в уставный капитал и/или на расчетный счет созданного в рамках проекта юридического лица в любой удобной форме (и затраты, осуществленные с расчетного счета юридического лица) должны составлять от 50% до 100% от размера гранта.</a:t>
            </a:r>
          </a:p>
          <a:p>
            <a:endParaRPr sz="1600">
              <a:latin typeface="Arial"/>
              <a:ea typeface="Arial"/>
              <a:cs typeface="Arial"/>
            </a:endParaRPr>
          </a:p>
          <a:p>
            <a:endParaRPr sz="1600">
              <a:latin typeface="Arial"/>
              <a:ea typeface="Arial"/>
              <a:cs typeface="Arial"/>
            </a:endParaRPr>
          </a:p>
          <a:p>
            <a:endParaRPr sz="1600">
              <a:latin typeface="Arial"/>
              <a:ea typeface="Arial"/>
              <a:cs typeface="Arial"/>
            </a:endParaRPr>
          </a:p>
          <a:p>
            <a:endParaRPr sz="1600">
              <a:latin typeface="Arial"/>
              <a:ea typeface="Arial"/>
              <a:cs typeface="Arial"/>
            </a:endParaRPr>
          </a:p>
          <a:p>
            <a:endParaRPr sz="1600">
              <a:latin typeface="Arial"/>
              <a:ea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GroupShape 130"/>
        <p:cNvGrpSpPr/>
        <p:nvPr/>
      </p:nvGrpSpPr>
      <p:grpSpPr>
        <a:xfrm>
          <a:off x="0" y="0"/>
          <a:ext cx="0" cy="0"/>
          <a:chOff x="0" y="0"/>
          <a:chExt cx="0" cy="0"/>
        </a:xfrm>
      </p:grpSpPr>
      <p:sp>
        <p:nvSpPr>
          <p:cNvPr id="131" name="Shape 131"/>
          <p:cNvSpPr/>
          <p:nvPr/>
        </p:nvSpPr>
        <p:spPr>
          <a:xfrm>
            <a:off x="143778" y="195486"/>
            <a:ext cx="755814" cy="648072"/>
          </a:xfrm>
          <a:prstGeom prst="roundRect">
            <a:avLst>
              <a:gd name="adj" fmla="val 50000"/>
            </a:avLst>
          </a:prstGeom>
          <a:solidFill>
            <a:srgbClr val="FFCC00">
              <a:alpha val="89804"/>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pic>
        <p:nvPicPr>
          <p:cNvPr id="133" name="Shape 133"/>
          <p:cNvPicPr/>
          <p:nvPr/>
        </p:nvPicPr>
        <p:blipFill>
          <a:blip r:embed="rId2" cstate="print"/>
          <a:stretch/>
        </p:blipFill>
        <p:spPr>
          <a:xfrm>
            <a:off x="8055460" y="195486"/>
            <a:ext cx="909028" cy="446427"/>
          </a:xfrm>
          <a:prstGeom prst="rect">
            <a:avLst/>
          </a:prstGeom>
          <a:ln>
            <a:noFill/>
          </a:ln>
        </p:spPr>
      </p:pic>
      <p:sp>
        <p:nvSpPr>
          <p:cNvPr id="134" name="Shape 134"/>
          <p:cNvSpPr txBox="1">
            <a:spLocks noGrp="1"/>
          </p:cNvSpPr>
          <p:nvPr>
            <p:ph type="sldNum" idx="12"/>
          </p:nvPr>
        </p:nvSpPr>
        <p:spPr>
          <a:xfrm>
            <a:off x="8460432" y="4659982"/>
            <a:ext cx="576064" cy="432048"/>
          </a:xfrm>
          <a:prstGeom prst="rect">
            <a:avLst/>
          </a:prstGeom>
        </p:spPr>
        <p:txBody>
          <a:bodyPr/>
          <a:lstStyle>
            <a:defPPr/>
            <a:lvl1pPr lvl="0"/>
          </a:lstStyle>
          <a:p>
            <a:r>
              <a:rPr sz="1400">
                <a:latin typeface="Tahoma"/>
                <a:ea typeface="Tahoma"/>
                <a:cs typeface="Tahoma"/>
              </a:rPr>
              <a:t>5</a:t>
            </a:r>
          </a:p>
        </p:txBody>
      </p:sp>
      <p:sp>
        <p:nvSpPr>
          <p:cNvPr id="135" name="Shape 135"/>
          <p:cNvSpPr txBox="1"/>
          <p:nvPr/>
        </p:nvSpPr>
        <p:spPr>
          <a:xfrm>
            <a:off x="5593086" y="6098037"/>
            <a:ext cx="2058429" cy="284693"/>
          </a:xfrm>
          <a:prstGeom prst="rect">
            <a:avLst/>
          </a:prstGeom>
          <a:noFill/>
          <a:ln w="12700">
            <a:noFill/>
          </a:ln>
        </p:spPr>
        <p:txBody>
          <a:bodyPr wrap="square" lIns="34290" tIns="34290" rIns="34290" bIns="34290" anchor="t">
            <a:spAutoFit/>
          </a:bodyPr>
          <a:lstStyle>
            <a:defPPr/>
            <a:lvl1pPr marL="0" lvl="0" indent="0" algn="ctr">
              <a:defRPr sz="1400">
                <a:solidFill>
                  <a:srgbClr val="2980B9"/>
                </a:solidFill>
                <a:latin typeface="Tahoma"/>
                <a:ea typeface="Tahoma"/>
                <a:cs typeface="Tahoma"/>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solidFill>
                <a:srgbClr val="002060"/>
              </a:solidFill>
            </a:endParaRPr>
          </a:p>
        </p:txBody>
      </p:sp>
      <p:sp>
        <p:nvSpPr>
          <p:cNvPr id="136" name="Shape 136"/>
          <p:cNvSpPr/>
          <p:nvPr/>
        </p:nvSpPr>
        <p:spPr>
          <a:xfrm rot="5400000">
            <a:off x="351030" y="319796"/>
            <a:ext cx="434564" cy="381640"/>
          </a:xfrm>
          <a:prstGeom prst="triangle">
            <a:avLst/>
          </a:prstGeom>
          <a:solidFill>
            <a:schemeClr val="bg1"/>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137" name="Shape 137"/>
          <p:cNvSpPr txBox="1"/>
          <p:nvPr/>
        </p:nvSpPr>
        <p:spPr>
          <a:xfrm>
            <a:off x="943704" y="119404"/>
            <a:ext cx="7948777" cy="6124754"/>
          </a:xfrm>
          <a:prstGeom prst="rect">
            <a:avLst/>
          </a:prstGeom>
          <a:noFill/>
        </p:spPr>
        <p:txBody>
          <a:bodyPr wrap="square" lIns="91440" tIns="45720" rIns="91440" bIns="45720" anchor="ctr">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sz="2000" b="1">
                <a:latin typeface="Arial"/>
                <a:ea typeface="Arial"/>
                <a:cs typeface="Arial"/>
              </a:rPr>
              <a:t>В рамках Программы отбираются проекты</a:t>
            </a:r>
          </a:p>
          <a:p>
            <a:r>
              <a:rPr sz="2000" b="1">
                <a:latin typeface="Arial"/>
                <a:ea typeface="Arial"/>
                <a:cs typeface="Arial"/>
              </a:rPr>
              <a:t>по следующим тематическим направлениям (лотам):</a:t>
            </a:r>
          </a:p>
          <a:p>
            <a:endParaRPr sz="2000">
              <a:latin typeface="Arial"/>
              <a:ea typeface="Arial"/>
              <a:cs typeface="Arial"/>
            </a:endParaRPr>
          </a:p>
          <a:p>
            <a:pPr marL="285750" indent="-285750">
              <a:buFont typeface="Wingdings"/>
              <a:buChar char="Ø"/>
            </a:pPr>
            <a:r>
              <a:rPr>
                <a:latin typeface="Arial"/>
                <a:ea typeface="Arial"/>
                <a:cs typeface="Arial"/>
              </a:rPr>
              <a:t>Н1. Цифровые технологии;</a:t>
            </a:r>
          </a:p>
          <a:p>
            <a:pPr marL="285750" indent="-285750">
              <a:buFont typeface="Wingdings"/>
              <a:buChar char="Ø"/>
            </a:pPr>
            <a:endParaRPr>
              <a:latin typeface="Arial"/>
              <a:ea typeface="Arial"/>
              <a:cs typeface="Arial"/>
            </a:endParaRPr>
          </a:p>
          <a:p>
            <a:pPr marL="285750" indent="-285750">
              <a:buFont typeface="Wingdings"/>
              <a:buChar char="Ø"/>
            </a:pPr>
            <a:r>
              <a:rPr>
                <a:latin typeface="Arial"/>
                <a:ea typeface="Arial"/>
                <a:cs typeface="Arial"/>
              </a:rPr>
              <a:t>Н2. Медицина и технологии здоровьесбережения;</a:t>
            </a:r>
          </a:p>
          <a:p>
            <a:pPr marL="285750" indent="-285750">
              <a:buFont typeface="Wingdings"/>
              <a:buChar char="Ø"/>
            </a:pPr>
            <a:endParaRPr>
              <a:latin typeface="Arial"/>
              <a:ea typeface="Arial"/>
              <a:cs typeface="Arial"/>
            </a:endParaRPr>
          </a:p>
          <a:p>
            <a:pPr marL="285750" indent="-285750">
              <a:buFont typeface="Wingdings"/>
              <a:buChar char="Ø"/>
            </a:pPr>
            <a:r>
              <a:rPr>
                <a:latin typeface="Arial"/>
                <a:ea typeface="Arial"/>
                <a:cs typeface="Arial"/>
              </a:rPr>
              <a:t>Н3. Новые материалы и химические технологии;</a:t>
            </a:r>
          </a:p>
          <a:p>
            <a:pPr marL="285750" indent="-285750">
              <a:buFont typeface="Wingdings"/>
              <a:buChar char="Ø"/>
            </a:pPr>
            <a:endParaRPr>
              <a:latin typeface="Arial"/>
              <a:ea typeface="Arial"/>
              <a:cs typeface="Arial"/>
            </a:endParaRPr>
          </a:p>
          <a:p>
            <a:pPr marL="285750" indent="-285750">
              <a:buFont typeface="Wingdings"/>
              <a:buChar char="Ø"/>
            </a:pPr>
            <a:r>
              <a:rPr>
                <a:latin typeface="Arial"/>
                <a:ea typeface="Arial"/>
                <a:cs typeface="Arial"/>
              </a:rPr>
              <a:t>Н4. Новые приборы и интеллектуальные производственные технологии;</a:t>
            </a:r>
          </a:p>
          <a:p>
            <a:pPr marL="285750" indent="-285750">
              <a:buFont typeface="Wingdings"/>
              <a:buChar char="Ø"/>
            </a:pPr>
            <a:endParaRPr>
              <a:latin typeface="Arial"/>
              <a:ea typeface="Arial"/>
              <a:cs typeface="Arial"/>
            </a:endParaRPr>
          </a:p>
          <a:p>
            <a:pPr marL="285750" indent="-285750">
              <a:buFont typeface="Wingdings"/>
              <a:buChar char="Ø"/>
            </a:pPr>
            <a:r>
              <a:rPr>
                <a:latin typeface="Arial"/>
                <a:ea typeface="Arial"/>
                <a:cs typeface="Arial"/>
              </a:rPr>
              <a:t>Н5. Биотехнологии;</a:t>
            </a:r>
          </a:p>
          <a:p>
            <a:pPr marL="285750" indent="-285750">
              <a:buFont typeface="Wingdings"/>
              <a:buChar char="Ø"/>
            </a:pPr>
            <a:endParaRPr>
              <a:latin typeface="Arial"/>
              <a:ea typeface="Arial"/>
              <a:cs typeface="Arial"/>
            </a:endParaRPr>
          </a:p>
          <a:p>
            <a:pPr marL="285750" indent="-285750">
              <a:buFont typeface="Wingdings"/>
              <a:buChar char="Ø"/>
            </a:pPr>
            <a:r>
              <a:rPr>
                <a:latin typeface="Arial"/>
                <a:ea typeface="Arial"/>
                <a:cs typeface="Arial"/>
              </a:rPr>
              <a:t>Н6. Ресурсосберегающая энергетика;</a:t>
            </a:r>
          </a:p>
          <a:p>
            <a:pPr marL="285750" indent="-285750">
              <a:buFont typeface="Wingdings"/>
              <a:buChar char="Ø"/>
            </a:pPr>
            <a:endParaRPr>
              <a:latin typeface="Arial"/>
              <a:ea typeface="Arial"/>
              <a:cs typeface="Arial"/>
            </a:endParaRPr>
          </a:p>
          <a:p>
            <a:pPr marL="285750" indent="-285750">
              <a:buFont typeface="Wingdings"/>
              <a:buChar char="Ø"/>
            </a:pPr>
            <a:r>
              <a:rPr>
                <a:latin typeface="Arial"/>
                <a:ea typeface="Arial"/>
                <a:cs typeface="Arial"/>
              </a:rPr>
              <a:t>Н7. Креативные индустрии.</a:t>
            </a:r>
          </a:p>
          <a:p>
            <a:endParaRPr sz="1600">
              <a:latin typeface="Arial"/>
              <a:ea typeface="Arial"/>
              <a:cs typeface="Arial"/>
            </a:endParaRPr>
          </a:p>
          <a:p>
            <a:endParaRPr sz="1600">
              <a:latin typeface="Arial"/>
              <a:ea typeface="Arial"/>
              <a:cs typeface="Arial"/>
            </a:endParaRPr>
          </a:p>
          <a:p>
            <a:endParaRPr sz="1600">
              <a:latin typeface="Arial"/>
              <a:ea typeface="Arial"/>
              <a:cs typeface="Arial"/>
            </a:endParaRPr>
          </a:p>
          <a:p>
            <a:endParaRPr sz="1600">
              <a:latin typeface="Arial"/>
              <a:ea typeface="Arial"/>
              <a:cs typeface="Arial"/>
            </a:endParaRPr>
          </a:p>
          <a:p>
            <a:endParaRPr sz="1600">
              <a:latin typeface="Arial"/>
              <a:ea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GroupShape 138"/>
        <p:cNvGrpSpPr/>
        <p:nvPr/>
      </p:nvGrpSpPr>
      <p:grpSpPr>
        <a:xfrm>
          <a:off x="0" y="0"/>
          <a:ext cx="0" cy="0"/>
          <a:chOff x="0" y="0"/>
          <a:chExt cx="0" cy="0"/>
        </a:xfrm>
      </p:grpSpPr>
      <p:pic>
        <p:nvPicPr>
          <p:cNvPr id="140" name="Shape 140"/>
          <p:cNvPicPr/>
          <p:nvPr/>
        </p:nvPicPr>
        <p:blipFill>
          <a:blip r:embed="rId2" cstate="print"/>
          <a:stretch/>
        </p:blipFill>
        <p:spPr>
          <a:xfrm>
            <a:off x="8055460" y="195486"/>
            <a:ext cx="909028" cy="446427"/>
          </a:xfrm>
          <a:prstGeom prst="rect">
            <a:avLst/>
          </a:prstGeom>
          <a:ln>
            <a:noFill/>
          </a:ln>
        </p:spPr>
      </p:pic>
      <p:sp>
        <p:nvSpPr>
          <p:cNvPr id="141" name="Shape 141"/>
          <p:cNvSpPr txBox="1">
            <a:spLocks noGrp="1"/>
          </p:cNvSpPr>
          <p:nvPr>
            <p:ph type="sldNum" idx="12"/>
          </p:nvPr>
        </p:nvSpPr>
        <p:spPr>
          <a:xfrm>
            <a:off x="8460432" y="4659982"/>
            <a:ext cx="576064" cy="432048"/>
          </a:xfrm>
          <a:prstGeom prst="rect">
            <a:avLst/>
          </a:prstGeom>
        </p:spPr>
        <p:txBody>
          <a:bodyPr/>
          <a:lstStyle>
            <a:defPPr/>
            <a:lvl1pPr lvl="0"/>
          </a:lstStyle>
          <a:p>
            <a:r>
              <a:rPr sz="1400">
                <a:latin typeface="Tahoma"/>
                <a:ea typeface="Tahoma"/>
                <a:cs typeface="Tahoma"/>
              </a:rPr>
              <a:t>6</a:t>
            </a:r>
          </a:p>
        </p:txBody>
      </p:sp>
      <p:sp>
        <p:nvSpPr>
          <p:cNvPr id="142" name="Shape 142"/>
          <p:cNvSpPr txBox="1"/>
          <p:nvPr/>
        </p:nvSpPr>
        <p:spPr>
          <a:xfrm>
            <a:off x="5593086" y="6098037"/>
            <a:ext cx="2058429" cy="284693"/>
          </a:xfrm>
          <a:prstGeom prst="rect">
            <a:avLst/>
          </a:prstGeom>
          <a:noFill/>
          <a:ln w="12700">
            <a:noFill/>
          </a:ln>
        </p:spPr>
        <p:txBody>
          <a:bodyPr wrap="square" lIns="34290" tIns="34290" rIns="34290" bIns="34290" anchor="t">
            <a:spAutoFit/>
          </a:bodyPr>
          <a:lstStyle>
            <a:defPPr/>
            <a:lvl1pPr marL="0" lvl="0" indent="0" algn="ctr">
              <a:defRPr sz="1400">
                <a:solidFill>
                  <a:srgbClr val="2980B9"/>
                </a:solidFill>
                <a:latin typeface="Tahoma"/>
                <a:ea typeface="Tahoma"/>
                <a:cs typeface="Tahoma"/>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solidFill>
                <a:srgbClr val="002060"/>
              </a:solidFill>
            </a:endParaRPr>
          </a:p>
        </p:txBody>
      </p:sp>
      <p:grpSp>
        <p:nvGrpSpPr>
          <p:cNvPr id="143" name="Shape 143"/>
          <p:cNvGrpSpPr/>
          <p:nvPr/>
        </p:nvGrpSpPr>
        <p:grpSpPr>
          <a:xfrm>
            <a:off x="107504" y="37149"/>
            <a:ext cx="750600" cy="899876"/>
            <a:chOff x="0" y="0"/>
            <a:chExt cx="750600" cy="899876"/>
          </a:xfrm>
        </p:grpSpPr>
        <p:pic>
          <p:nvPicPr>
            <p:cNvPr id="145" name="Shape 145"/>
            <p:cNvPicPr/>
            <p:nvPr/>
          </p:nvPicPr>
          <p:blipFill>
            <a:blip r:embed="rId3" cstate="print"/>
            <a:stretch/>
          </p:blipFill>
          <p:spPr>
            <a:xfrm>
              <a:off x="0" y="0"/>
              <a:ext cx="750600" cy="899876"/>
            </a:xfrm>
            <a:prstGeom prst="rect">
              <a:avLst/>
            </a:prstGeom>
            <a:ln>
              <a:noFill/>
            </a:ln>
          </p:spPr>
        </p:pic>
        <p:sp>
          <p:nvSpPr>
            <p:cNvPr id="146" name="Shape 146"/>
            <p:cNvSpPr/>
            <p:nvPr/>
          </p:nvSpPr>
          <p:spPr>
            <a:xfrm rot="5400000">
              <a:off x="-31091" y="103255"/>
              <a:ext cx="805830" cy="694681"/>
            </a:xfrm>
            <a:prstGeom prst="hexagon">
              <a:avLst>
                <a:gd name="adj" fmla="val 30333"/>
                <a:gd name="vf" fmla="val 115470"/>
              </a:avLst>
            </a:prstGeom>
            <a:solidFill>
              <a:schemeClr val="bg1"/>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grpSp>
      <p:sp>
        <p:nvSpPr>
          <p:cNvPr id="147" name="Shape 147"/>
          <p:cNvSpPr/>
          <p:nvPr/>
        </p:nvSpPr>
        <p:spPr>
          <a:xfrm rot="5400000">
            <a:off x="343916" y="300481"/>
            <a:ext cx="434564" cy="381640"/>
          </a:xfrm>
          <a:prstGeom prst="triangle">
            <a:avLst/>
          </a:prstGeom>
          <a:solidFill>
            <a:schemeClr val="accent1">
              <a:lumMod val="20000"/>
              <a:lumOff val="80000"/>
            </a:scheme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148" name="Shape 148"/>
          <p:cNvSpPr txBox="1"/>
          <p:nvPr/>
        </p:nvSpPr>
        <p:spPr>
          <a:xfrm>
            <a:off x="858104" y="75408"/>
            <a:ext cx="7948776" cy="6370975"/>
          </a:xfrm>
          <a:prstGeom prst="rect">
            <a:avLst/>
          </a:prstGeom>
          <a:noFill/>
        </p:spPr>
        <p:txBody>
          <a:bodyPr wrap="square" lIns="91440" tIns="45720" rIns="91440" bIns="45720" anchor="ctr">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sz="2000" b="1">
                <a:latin typeface="Arial"/>
                <a:ea typeface="Arial"/>
                <a:cs typeface="Arial"/>
              </a:rPr>
              <a:t>Новое тематическое направление</a:t>
            </a:r>
          </a:p>
          <a:p>
            <a:r>
              <a:rPr sz="2000" b="1">
                <a:latin typeface="Arial"/>
                <a:ea typeface="Arial"/>
                <a:cs typeface="Arial"/>
              </a:rPr>
              <a:t>Н7. Креативные индустрии </a:t>
            </a:r>
          </a:p>
          <a:p>
            <a:r>
              <a:rPr sz="2000" b="1">
                <a:latin typeface="Arial"/>
                <a:ea typeface="Arial"/>
                <a:cs typeface="Arial"/>
              </a:rPr>
              <a:t>– это </a:t>
            </a:r>
            <a:r>
              <a:rPr sz="2000" b="1" u="sng">
                <a:latin typeface="Arial"/>
                <a:ea typeface="Arial"/>
                <a:cs typeface="Arial"/>
              </a:rPr>
              <a:t>технологические решения</a:t>
            </a:r>
            <a:r>
              <a:rPr sz="2000" b="1">
                <a:latin typeface="Arial"/>
                <a:ea typeface="Arial"/>
                <a:cs typeface="Arial"/>
              </a:rPr>
              <a:t> в области:</a:t>
            </a:r>
          </a:p>
          <a:p>
            <a:r>
              <a:rPr sz="2000" b="1">
                <a:latin typeface="Arial"/>
                <a:ea typeface="Arial"/>
                <a:cs typeface="Arial"/>
              </a:rPr>
              <a:t> </a:t>
            </a:r>
          </a:p>
          <a:p>
            <a:pPr marL="285750" indent="-285750">
              <a:buFont typeface="Wingdings"/>
              <a:buChar char="Ø"/>
            </a:pPr>
            <a:r>
              <a:rPr sz="1700">
                <a:latin typeface="Arial"/>
                <a:ea typeface="Arial"/>
                <a:cs typeface="Arial"/>
              </a:rPr>
              <a:t>Арт-индустрии (изобразительного искусства, скульптуры);</a:t>
            </a:r>
          </a:p>
          <a:p>
            <a:pPr marL="285750" indent="-285750">
              <a:buFont typeface="Wingdings"/>
              <a:buChar char="Ø"/>
            </a:pPr>
            <a:r>
              <a:rPr sz="1700">
                <a:latin typeface="Arial"/>
                <a:ea typeface="Arial"/>
                <a:cs typeface="Arial"/>
              </a:rPr>
              <a:t>Архитектуры и проектирования, в том числе в урбанистике;</a:t>
            </a:r>
          </a:p>
          <a:p>
            <a:pPr marL="285750" indent="-285750">
              <a:buFont typeface="Wingdings"/>
              <a:buChar char="Ø"/>
            </a:pPr>
            <a:r>
              <a:rPr sz="1700">
                <a:latin typeface="Arial"/>
                <a:ea typeface="Arial"/>
                <a:cs typeface="Arial"/>
              </a:rPr>
              <a:t>Дизайна, включая графический, промышленный, а также дизайн цифровых систем;</a:t>
            </a:r>
          </a:p>
          <a:p>
            <a:pPr marL="285750" indent="-285750">
              <a:buFont typeface="Wingdings"/>
              <a:buChar char="Ø"/>
            </a:pPr>
            <a:r>
              <a:rPr sz="1700">
                <a:latin typeface="Arial"/>
                <a:ea typeface="Arial"/>
                <a:cs typeface="Arial"/>
              </a:rPr>
              <a:t>Издательской деятельности;</a:t>
            </a:r>
          </a:p>
          <a:p>
            <a:pPr marL="285750" indent="-285750">
              <a:buFont typeface="Wingdings"/>
              <a:buChar char="Ø"/>
            </a:pPr>
            <a:r>
              <a:rPr sz="1700">
                <a:latin typeface="Arial"/>
                <a:ea typeface="Arial"/>
                <a:cs typeface="Arial"/>
              </a:rPr>
              <a:t>Производства кино, компьютерной графики, анимации и иной видеопродукции;</a:t>
            </a:r>
          </a:p>
          <a:p>
            <a:pPr marL="285750" indent="-285750">
              <a:buFont typeface="Wingdings"/>
              <a:buChar char="Ø"/>
            </a:pPr>
            <a:r>
              <a:rPr sz="1700">
                <a:latin typeface="Arial"/>
                <a:ea typeface="Arial"/>
                <a:cs typeface="Arial"/>
              </a:rPr>
              <a:t>Культурного наследия, сохранения традиций и национальной идентичности;</a:t>
            </a:r>
          </a:p>
          <a:p>
            <a:pPr marL="285750" indent="-285750">
              <a:buFont typeface="Wingdings"/>
              <a:buChar char="Ø"/>
            </a:pPr>
            <a:r>
              <a:rPr sz="1700">
                <a:latin typeface="Arial"/>
                <a:ea typeface="Arial"/>
                <a:cs typeface="Arial"/>
              </a:rPr>
              <a:t>Реставрации и создания национальных музыкальных инструментов;</a:t>
            </a:r>
          </a:p>
          <a:p>
            <a:pPr marL="285750" indent="-285750">
              <a:buFont typeface="Wingdings"/>
              <a:buChar char="Ø"/>
            </a:pPr>
            <a:r>
              <a:rPr sz="1700">
                <a:latin typeface="Arial"/>
                <a:ea typeface="Arial"/>
                <a:cs typeface="Arial"/>
              </a:rPr>
              <a:t>Народно-художественных промыслов и декоративно-прикладного искусства;</a:t>
            </a:r>
          </a:p>
          <a:p>
            <a:pPr marL="285750" indent="-285750">
              <a:buFont typeface="Wingdings"/>
              <a:buChar char="Ø"/>
            </a:pPr>
            <a:r>
              <a:rPr sz="1700">
                <a:latin typeface="Arial"/>
                <a:ea typeface="Arial"/>
                <a:cs typeface="Arial"/>
              </a:rPr>
              <a:t>Гастрономии, «дизайна еды» и т.д.</a:t>
            </a:r>
          </a:p>
          <a:p>
            <a:r>
              <a:rPr sz="1700" i="1">
                <a:solidFill>
                  <a:srgbClr val="9933FF"/>
                </a:solidFill>
                <a:latin typeface="Arial"/>
                <a:ea typeface="Arial"/>
                <a:cs typeface="Arial"/>
              </a:rPr>
              <a:t>Всего 18 направлений.</a:t>
            </a:r>
          </a:p>
          <a:p>
            <a:endParaRPr>
              <a:latin typeface="Arial"/>
              <a:ea typeface="Arial"/>
              <a:cs typeface="Arial"/>
            </a:endParaRPr>
          </a:p>
          <a:p>
            <a:endParaRPr>
              <a:latin typeface="Arial"/>
              <a:ea typeface="Arial"/>
              <a:cs typeface="Arial"/>
            </a:endParaRPr>
          </a:p>
          <a:p>
            <a:endParaRPr>
              <a:latin typeface="Arial"/>
              <a:ea typeface="Arial"/>
              <a:cs typeface="Arial"/>
            </a:endParaRPr>
          </a:p>
          <a:p>
            <a:endParaRPr>
              <a:latin typeface="Arial"/>
              <a:ea typeface="Arial"/>
              <a:cs typeface="Arial"/>
            </a:endParaRPr>
          </a:p>
          <a:p>
            <a:endParaRPr>
              <a:latin typeface="Arial"/>
              <a:ea typeface="Arial"/>
              <a:cs typeface="Arial"/>
            </a:endParaRPr>
          </a:p>
        </p:txBody>
      </p:sp>
      <p:sp>
        <p:nvSpPr>
          <p:cNvPr id="149" name="Shape 149"/>
          <p:cNvSpPr/>
          <p:nvPr/>
        </p:nvSpPr>
        <p:spPr>
          <a:xfrm>
            <a:off x="826667" y="418699"/>
            <a:ext cx="3745331" cy="421707"/>
          </a:xfrm>
          <a:prstGeom prst="roundRect">
            <a:avLst>
              <a:gd name="adj" fmla="val 50000"/>
            </a:avLst>
          </a:prstGeom>
          <a:solidFill>
            <a:srgbClr val="9933FF">
              <a:alpha val="32941"/>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GroupShape 150"/>
        <p:cNvGrpSpPr/>
        <p:nvPr/>
      </p:nvGrpSpPr>
      <p:grpSpPr>
        <a:xfrm>
          <a:off x="0" y="0"/>
          <a:ext cx="0" cy="0"/>
          <a:chOff x="0" y="0"/>
          <a:chExt cx="0" cy="0"/>
        </a:xfrm>
      </p:grpSpPr>
      <p:pic>
        <p:nvPicPr>
          <p:cNvPr id="152" name="Shape 152"/>
          <p:cNvPicPr/>
          <p:nvPr/>
        </p:nvPicPr>
        <p:blipFill>
          <a:blip r:embed="rId2" cstate="print"/>
          <a:stretch/>
        </p:blipFill>
        <p:spPr>
          <a:xfrm>
            <a:off x="819150" y="569348"/>
            <a:ext cx="8145337" cy="3206296"/>
          </a:xfrm>
          <a:prstGeom prst="rect">
            <a:avLst/>
          </a:prstGeom>
          <a:ln>
            <a:noFill/>
          </a:ln>
        </p:spPr>
      </p:pic>
      <p:pic>
        <p:nvPicPr>
          <p:cNvPr id="154" name="Shape 154"/>
          <p:cNvPicPr/>
          <p:nvPr/>
        </p:nvPicPr>
        <p:blipFill>
          <a:blip r:embed="rId3" cstate="print"/>
          <a:stretch/>
        </p:blipFill>
        <p:spPr>
          <a:xfrm>
            <a:off x="8055460" y="195486"/>
            <a:ext cx="909028" cy="446427"/>
          </a:xfrm>
          <a:prstGeom prst="rect">
            <a:avLst/>
          </a:prstGeom>
          <a:ln>
            <a:noFill/>
          </a:ln>
        </p:spPr>
      </p:pic>
      <p:pic>
        <p:nvPicPr>
          <p:cNvPr id="156" name="Shape 156"/>
          <p:cNvPicPr/>
          <p:nvPr/>
        </p:nvPicPr>
        <p:blipFill>
          <a:blip r:embed="rId4" cstate="print"/>
          <a:stretch/>
        </p:blipFill>
        <p:spPr>
          <a:xfrm rot="17100000">
            <a:off x="472941" y="1887561"/>
            <a:ext cx="3240585" cy="3240584"/>
          </a:xfrm>
          <a:prstGeom prst="rect">
            <a:avLst/>
          </a:prstGeom>
        </p:spPr>
      </p:pic>
      <p:sp>
        <p:nvSpPr>
          <p:cNvPr id="157" name="Shape 157"/>
          <p:cNvSpPr txBox="1"/>
          <p:nvPr/>
        </p:nvSpPr>
        <p:spPr>
          <a:xfrm>
            <a:off x="2627784" y="1931306"/>
            <a:ext cx="3898603" cy="954107"/>
          </a:xfrm>
          <a:prstGeom prst="rect">
            <a:avLst/>
          </a:prstGeom>
          <a:noFill/>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sz="2800">
                <a:solidFill>
                  <a:schemeClr val="bg1"/>
                </a:solidFill>
                <a:latin typeface="Arial Black"/>
                <a:ea typeface="Arial Black"/>
                <a:cs typeface="Arial Black"/>
              </a:rPr>
              <a:t>Заявка в системе ФОНД-М</a:t>
            </a:r>
          </a:p>
        </p:txBody>
      </p:sp>
      <p:sp>
        <p:nvSpPr>
          <p:cNvPr id="158" name="Shape 158"/>
          <p:cNvSpPr/>
          <p:nvPr/>
        </p:nvSpPr>
        <p:spPr>
          <a:xfrm>
            <a:off x="6245445" y="582693"/>
            <a:ext cx="1522339" cy="648072"/>
          </a:xfrm>
          <a:prstGeom prst="roundRect">
            <a:avLst>
              <a:gd name="adj" fmla="val 50000"/>
            </a:avLst>
          </a:prstGeom>
          <a:solidFill>
            <a:srgbClr val="FFCC00">
              <a:alpha val="89804"/>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159" name="Shape 159"/>
          <p:cNvSpPr/>
          <p:nvPr/>
        </p:nvSpPr>
        <p:spPr>
          <a:xfrm>
            <a:off x="1557195" y="1429013"/>
            <a:ext cx="1069100" cy="455124"/>
          </a:xfrm>
          <a:prstGeom prst="roundRect">
            <a:avLst>
              <a:gd name="adj" fmla="val 50000"/>
            </a:avLst>
          </a:prstGeom>
          <a:solidFill>
            <a:srgbClr val="9966FF"/>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pic>
        <p:nvPicPr>
          <p:cNvPr id="161" name="Shape 161"/>
          <p:cNvPicPr/>
          <p:nvPr/>
        </p:nvPicPr>
        <p:blipFill>
          <a:blip r:embed="rId5" cstate="print"/>
          <a:stretch/>
        </p:blipFill>
        <p:spPr>
          <a:xfrm>
            <a:off x="6653547" y="661062"/>
            <a:ext cx="2174457" cy="2174457"/>
          </a:xfrm>
          <a:prstGeom prst="rect">
            <a:avLst/>
          </a:prstGeom>
        </p:spPr>
      </p:pic>
      <p:pic>
        <p:nvPicPr>
          <p:cNvPr id="163" name="Shape 163"/>
          <p:cNvPicPr/>
          <p:nvPr/>
        </p:nvPicPr>
        <p:blipFill>
          <a:blip r:embed="rId6" cstate="print"/>
          <a:stretch/>
        </p:blipFill>
        <p:spPr>
          <a:xfrm>
            <a:off x="4860032" y="3507854"/>
            <a:ext cx="3587030" cy="912490"/>
          </a:xfrm>
          <a:prstGeom prst="roundRect">
            <a:avLst>
              <a:gd name="adj" fmla="val 50000"/>
            </a:avLst>
          </a:prstGeom>
          <a:ln>
            <a:noFill/>
          </a:ln>
        </p:spPr>
      </p:pic>
      <p:sp>
        <p:nvSpPr>
          <p:cNvPr id="164" name="Shape 164"/>
          <p:cNvSpPr/>
          <p:nvPr/>
        </p:nvSpPr>
        <p:spPr>
          <a:xfrm>
            <a:off x="819150" y="1033621"/>
            <a:ext cx="1363636" cy="558320"/>
          </a:xfrm>
          <a:prstGeom prst="roundRect">
            <a:avLst>
              <a:gd name="adj" fmla="val 50000"/>
            </a:avLst>
          </a:prstGeom>
          <a:solidFill>
            <a:srgbClr val="CC3399">
              <a:alpha val="50196"/>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GroupShape 165"/>
        <p:cNvGrpSpPr/>
        <p:nvPr/>
      </p:nvGrpSpPr>
      <p:grpSpPr>
        <a:xfrm>
          <a:off x="0" y="0"/>
          <a:ext cx="0" cy="0"/>
          <a:chOff x="0" y="0"/>
          <a:chExt cx="0" cy="0"/>
        </a:xfrm>
      </p:grpSpPr>
      <p:pic>
        <p:nvPicPr>
          <p:cNvPr id="167" name="Shape 167"/>
          <p:cNvPicPr/>
          <p:nvPr/>
        </p:nvPicPr>
        <p:blipFill>
          <a:blip r:embed="rId2" cstate="print"/>
          <a:stretch/>
        </p:blipFill>
        <p:spPr>
          <a:xfrm>
            <a:off x="8055460" y="195486"/>
            <a:ext cx="909028" cy="446427"/>
          </a:xfrm>
          <a:prstGeom prst="rect">
            <a:avLst/>
          </a:prstGeom>
          <a:ln>
            <a:noFill/>
          </a:ln>
        </p:spPr>
      </p:pic>
      <p:sp>
        <p:nvSpPr>
          <p:cNvPr id="168" name="Shape 168"/>
          <p:cNvSpPr txBox="1">
            <a:spLocks noGrp="1"/>
          </p:cNvSpPr>
          <p:nvPr>
            <p:ph type="sldNum" idx="12"/>
          </p:nvPr>
        </p:nvSpPr>
        <p:spPr>
          <a:xfrm>
            <a:off x="8460432" y="4659982"/>
            <a:ext cx="576064" cy="432048"/>
          </a:xfrm>
          <a:prstGeom prst="rect">
            <a:avLst/>
          </a:prstGeom>
        </p:spPr>
        <p:txBody>
          <a:bodyPr/>
          <a:lstStyle>
            <a:defPPr/>
            <a:lvl1pPr lvl="0"/>
          </a:lstStyle>
          <a:p>
            <a:r>
              <a:rPr sz="1400">
                <a:latin typeface="Tahoma"/>
                <a:ea typeface="Tahoma"/>
                <a:cs typeface="Tahoma"/>
              </a:rPr>
              <a:t>8</a:t>
            </a:r>
          </a:p>
        </p:txBody>
      </p:sp>
      <p:sp>
        <p:nvSpPr>
          <p:cNvPr id="169" name="Shape 169"/>
          <p:cNvSpPr txBox="1"/>
          <p:nvPr/>
        </p:nvSpPr>
        <p:spPr>
          <a:xfrm>
            <a:off x="5593086" y="6098037"/>
            <a:ext cx="2058429" cy="284693"/>
          </a:xfrm>
          <a:prstGeom prst="rect">
            <a:avLst/>
          </a:prstGeom>
          <a:noFill/>
          <a:ln w="12700">
            <a:noFill/>
          </a:ln>
        </p:spPr>
        <p:txBody>
          <a:bodyPr wrap="square" lIns="34290" tIns="34290" rIns="34290" bIns="34290" anchor="t">
            <a:spAutoFit/>
          </a:bodyPr>
          <a:lstStyle>
            <a:defPPr/>
            <a:lvl1pPr marL="0" lvl="0" indent="0" algn="ctr">
              <a:defRPr sz="1400">
                <a:solidFill>
                  <a:srgbClr val="2980B9"/>
                </a:solidFill>
                <a:latin typeface="Tahoma"/>
                <a:ea typeface="Tahoma"/>
                <a:cs typeface="Tahoma"/>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solidFill>
                <a:srgbClr val="002060"/>
              </a:solidFill>
            </a:endParaRPr>
          </a:p>
        </p:txBody>
      </p:sp>
      <p:grpSp>
        <p:nvGrpSpPr>
          <p:cNvPr id="170" name="Shape 170"/>
          <p:cNvGrpSpPr/>
          <p:nvPr/>
        </p:nvGrpSpPr>
        <p:grpSpPr>
          <a:xfrm>
            <a:off x="107504" y="37149"/>
            <a:ext cx="750600" cy="899876"/>
            <a:chOff x="0" y="0"/>
            <a:chExt cx="750600" cy="899876"/>
          </a:xfrm>
        </p:grpSpPr>
        <p:pic>
          <p:nvPicPr>
            <p:cNvPr id="172" name="Shape 172"/>
            <p:cNvPicPr/>
            <p:nvPr/>
          </p:nvPicPr>
          <p:blipFill>
            <a:blip r:embed="rId3" cstate="print"/>
            <a:stretch/>
          </p:blipFill>
          <p:spPr>
            <a:xfrm>
              <a:off x="0" y="0"/>
              <a:ext cx="750600" cy="899876"/>
            </a:xfrm>
            <a:prstGeom prst="rect">
              <a:avLst/>
            </a:prstGeom>
            <a:ln>
              <a:noFill/>
            </a:ln>
          </p:spPr>
        </p:pic>
        <p:sp>
          <p:nvSpPr>
            <p:cNvPr id="173" name="Shape 173"/>
            <p:cNvSpPr/>
            <p:nvPr/>
          </p:nvSpPr>
          <p:spPr>
            <a:xfrm rot="5400000">
              <a:off x="-31091" y="103255"/>
              <a:ext cx="805830" cy="694681"/>
            </a:xfrm>
            <a:prstGeom prst="hexagon">
              <a:avLst>
                <a:gd name="adj" fmla="val 30333"/>
                <a:gd name="vf" fmla="val 115470"/>
              </a:avLst>
            </a:prstGeom>
            <a:solidFill>
              <a:schemeClr val="bg1"/>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grpSp>
      <p:sp>
        <p:nvSpPr>
          <p:cNvPr id="174" name="Shape 174"/>
          <p:cNvSpPr/>
          <p:nvPr/>
        </p:nvSpPr>
        <p:spPr>
          <a:xfrm rot="5400000">
            <a:off x="343916" y="300481"/>
            <a:ext cx="434564" cy="381640"/>
          </a:xfrm>
          <a:prstGeom prst="triangle">
            <a:avLst/>
          </a:prstGeom>
          <a:solidFill>
            <a:schemeClr val="accent1">
              <a:lumMod val="20000"/>
              <a:lumOff val="80000"/>
            </a:scheme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175" name="Shape 175"/>
          <p:cNvSpPr txBox="1"/>
          <p:nvPr/>
        </p:nvSpPr>
        <p:spPr>
          <a:xfrm>
            <a:off x="858104" y="2522231"/>
            <a:ext cx="7948776" cy="1477328"/>
          </a:xfrm>
          <a:prstGeom prst="rect">
            <a:avLst/>
          </a:prstGeom>
          <a:noFill/>
        </p:spPr>
        <p:txBody>
          <a:bodyPr wrap="square" lIns="91440" tIns="45720" rIns="91440" bIns="45720" anchor="ctr">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latin typeface="Arial"/>
              <a:ea typeface="Arial"/>
              <a:cs typeface="Arial"/>
            </a:endParaRPr>
          </a:p>
          <a:p>
            <a:endParaRPr>
              <a:latin typeface="Arial"/>
              <a:ea typeface="Arial"/>
              <a:cs typeface="Arial"/>
            </a:endParaRPr>
          </a:p>
          <a:p>
            <a:endParaRPr>
              <a:latin typeface="Arial"/>
              <a:ea typeface="Arial"/>
              <a:cs typeface="Arial"/>
            </a:endParaRPr>
          </a:p>
          <a:p>
            <a:endParaRPr>
              <a:latin typeface="Arial"/>
              <a:ea typeface="Arial"/>
              <a:cs typeface="Arial"/>
            </a:endParaRPr>
          </a:p>
          <a:p>
            <a:endParaRPr>
              <a:latin typeface="Arial"/>
              <a:ea typeface="Arial"/>
              <a:cs typeface="Arial"/>
            </a:endParaRPr>
          </a:p>
        </p:txBody>
      </p:sp>
      <p:sp>
        <p:nvSpPr>
          <p:cNvPr id="176" name="Shape 176"/>
          <p:cNvSpPr/>
          <p:nvPr/>
        </p:nvSpPr>
        <p:spPr>
          <a:xfrm>
            <a:off x="2123728" y="286877"/>
            <a:ext cx="3745331" cy="421707"/>
          </a:xfrm>
          <a:prstGeom prst="roundRect">
            <a:avLst>
              <a:gd name="adj" fmla="val 50000"/>
            </a:avLst>
          </a:prstGeom>
          <a:solidFill>
            <a:srgbClr val="9933FF">
              <a:alpha val="32941"/>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r>
              <a:rPr sz="2000" b="1">
                <a:solidFill>
                  <a:schemeClr val="tx1"/>
                </a:solidFill>
                <a:latin typeface="Arial"/>
                <a:ea typeface="Arial"/>
                <a:cs typeface="Arial"/>
              </a:rPr>
              <a:t>Разделы</a:t>
            </a:r>
            <a:r>
              <a:rPr>
                <a:solidFill>
                  <a:schemeClr val="tx1"/>
                </a:solidFill>
              </a:rPr>
              <a:t> </a:t>
            </a:r>
            <a:r>
              <a:rPr sz="2000" b="1">
                <a:solidFill>
                  <a:schemeClr val="tx1"/>
                </a:solidFill>
                <a:latin typeface="Arial"/>
                <a:ea typeface="Arial"/>
                <a:cs typeface="Arial"/>
              </a:rPr>
              <a:t>заявки</a:t>
            </a:r>
          </a:p>
        </p:txBody>
      </p:sp>
      <p:sp>
        <p:nvSpPr>
          <p:cNvPr id="177" name="Shape 177"/>
          <p:cNvSpPr/>
          <p:nvPr/>
        </p:nvSpPr>
        <p:spPr>
          <a:xfrm>
            <a:off x="466535" y="937025"/>
            <a:ext cx="7184980" cy="3970318"/>
          </a:xfrm>
          <a:prstGeom prst="rect">
            <a:avLst/>
          </a:prstGeom>
        </p:spPr>
        <p:txBody>
          <a:bodyPr wrap="non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342900" indent="-342900">
              <a:buFont typeface="+mn-lt"/>
              <a:buAutoNum type="arabicPeriod"/>
            </a:pPr>
            <a:r>
              <a:rPr b="1"/>
              <a:t>Краткая информация о проекте</a:t>
            </a:r>
          </a:p>
          <a:p>
            <a:pPr marL="342900" indent="-342900">
              <a:buFont typeface="+mn-lt"/>
              <a:buAutoNum type="arabicPeriod"/>
            </a:pPr>
            <a:r>
              <a:rPr b="1"/>
              <a:t>Информация о заявителе и участниках проекта</a:t>
            </a:r>
          </a:p>
          <a:p>
            <a:pPr marL="342900" indent="-342900">
              <a:buFont typeface="+mn-lt"/>
              <a:buAutoNum type="arabicPeriod"/>
            </a:pPr>
            <a:r>
              <a:rPr b="1"/>
              <a:t>Проект плана реализации работ:</a:t>
            </a:r>
          </a:p>
          <a:p>
            <a:pPr marL="285750" indent="-285750">
              <a:buChar char="-"/>
            </a:pPr>
            <a:r>
              <a:t>Аннотация проекта;</a:t>
            </a:r>
          </a:p>
          <a:p>
            <a:pPr marL="285750" indent="-285750">
              <a:buChar char="-"/>
            </a:pPr>
            <a:r>
              <a:t>Базовая бизнес-идея;</a:t>
            </a:r>
          </a:p>
          <a:p>
            <a:pPr marL="285750" indent="-285750">
              <a:buChar char="-"/>
            </a:pPr>
            <a:r>
              <a:t>Характеристика будущего продукта или услуги;</a:t>
            </a:r>
          </a:p>
          <a:p>
            <a:pPr marL="285750" indent="-285750">
              <a:buChar char="-"/>
            </a:pPr>
            <a:r>
              <a:t>Характеристика проблемы, на решение которой направлен проект;</a:t>
            </a:r>
          </a:p>
          <a:p>
            <a:pPr marL="285750" indent="-285750">
              <a:buChar char="-"/>
            </a:pPr>
            <a:r>
              <a:t>Характеристика будущего предприятия (результат стартап-проекта);</a:t>
            </a:r>
          </a:p>
          <a:p>
            <a:pPr marL="285750" indent="-285750">
              <a:buChar char="-"/>
            </a:pPr>
            <a:r>
              <a:t>План реализации проекта;</a:t>
            </a:r>
          </a:p>
          <a:p>
            <a:pPr marL="285750" indent="-285750">
              <a:buChar char="-"/>
            </a:pPr>
            <a:r>
              <a:t>Финансовый план реализации проекта;</a:t>
            </a:r>
          </a:p>
          <a:p>
            <a:pPr marL="285750" indent="-285750">
              <a:buChar char="-"/>
            </a:pPr>
            <a:r>
              <a:t>Приложения;</a:t>
            </a:r>
          </a:p>
          <a:p>
            <a:pPr marL="285750" indent="-285750">
              <a:buChar char="-"/>
            </a:pPr>
            <a:r>
              <a:t>Перечень планируемых работ с детализацией.</a:t>
            </a:r>
          </a:p>
          <a:p>
            <a:r>
              <a:rPr b="1"/>
              <a:t>4. Бесшовная поддержка проектов</a:t>
            </a:r>
          </a:p>
          <a:p>
            <a:pPr marL="342900" indent="-342900">
              <a:buFont typeface="+mn-lt"/>
              <a:buAutoNum type="arabicPeriod"/>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GroupShape 178"/>
        <p:cNvGrpSpPr/>
        <p:nvPr/>
      </p:nvGrpSpPr>
      <p:grpSpPr>
        <a:xfrm>
          <a:off x="0" y="0"/>
          <a:ext cx="0" cy="0"/>
          <a:chOff x="0" y="0"/>
          <a:chExt cx="0" cy="0"/>
        </a:xfrm>
      </p:grpSpPr>
      <p:pic>
        <p:nvPicPr>
          <p:cNvPr id="180" name="Shape 180"/>
          <p:cNvPicPr/>
          <p:nvPr/>
        </p:nvPicPr>
        <p:blipFill>
          <a:blip r:embed="rId2" cstate="print"/>
          <a:stretch/>
        </p:blipFill>
        <p:spPr>
          <a:xfrm>
            <a:off x="-848059" y="-682212"/>
            <a:ext cx="5282900" cy="5302962"/>
          </a:xfrm>
          <a:prstGeom prst="rect">
            <a:avLst/>
          </a:prstGeom>
          <a:ln>
            <a:noFill/>
          </a:ln>
        </p:spPr>
      </p:pic>
      <p:pic>
        <p:nvPicPr>
          <p:cNvPr id="182" name="Shape 182"/>
          <p:cNvPicPr/>
          <p:nvPr/>
        </p:nvPicPr>
        <p:blipFill>
          <a:blip r:embed="rId3" cstate="print"/>
          <a:stretch/>
        </p:blipFill>
        <p:spPr>
          <a:xfrm>
            <a:off x="8055460" y="195486"/>
            <a:ext cx="909028" cy="446427"/>
          </a:xfrm>
          <a:prstGeom prst="rect">
            <a:avLst/>
          </a:prstGeom>
          <a:ln>
            <a:noFill/>
          </a:ln>
        </p:spPr>
      </p:pic>
      <p:pic>
        <p:nvPicPr>
          <p:cNvPr id="184" name="Shape 184"/>
          <p:cNvPicPr/>
          <p:nvPr/>
        </p:nvPicPr>
        <p:blipFill>
          <a:blip r:embed="rId4" cstate="print"/>
          <a:stretch/>
        </p:blipFill>
        <p:spPr>
          <a:xfrm>
            <a:off x="1378148" y="2004888"/>
            <a:ext cx="6648450" cy="2114550"/>
          </a:xfrm>
          <a:prstGeom prst="rect">
            <a:avLst/>
          </a:prstGeom>
          <a:ln>
            <a:noFill/>
          </a:ln>
        </p:spPr>
      </p:pic>
      <p:pic>
        <p:nvPicPr>
          <p:cNvPr id="186" name="Shape 186"/>
          <p:cNvPicPr/>
          <p:nvPr/>
        </p:nvPicPr>
        <p:blipFill>
          <a:blip r:embed="rId5" cstate="print"/>
          <a:stretch/>
        </p:blipFill>
        <p:spPr>
          <a:xfrm>
            <a:off x="523543" y="755542"/>
            <a:ext cx="2539698" cy="2539696"/>
          </a:xfrm>
          <a:prstGeom prst="rect">
            <a:avLst/>
          </a:prstGeom>
        </p:spPr>
      </p:pic>
      <p:pic>
        <p:nvPicPr>
          <p:cNvPr id="188" name="Shape 188"/>
          <p:cNvPicPr/>
          <p:nvPr/>
        </p:nvPicPr>
        <p:blipFill>
          <a:blip r:embed="rId6" cstate="print"/>
          <a:stretch/>
        </p:blipFill>
        <p:spPr>
          <a:xfrm>
            <a:off x="5782493" y="397867"/>
            <a:ext cx="3902075" cy="3902075"/>
          </a:xfrm>
          <a:prstGeom prst="rect">
            <a:avLst/>
          </a:prstGeom>
        </p:spPr>
      </p:pic>
      <p:sp>
        <p:nvSpPr>
          <p:cNvPr id="189" name="Shape 189"/>
          <p:cNvSpPr txBox="1"/>
          <p:nvPr/>
        </p:nvSpPr>
        <p:spPr>
          <a:xfrm>
            <a:off x="3265685" y="2410773"/>
            <a:ext cx="3600399" cy="954106"/>
          </a:xfrm>
          <a:prstGeom prst="rect">
            <a:avLst/>
          </a:prstGeom>
          <a:noFill/>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sz="2800">
                <a:solidFill>
                  <a:schemeClr val="bg1"/>
                </a:solidFill>
                <a:latin typeface="Arial Black"/>
                <a:ea typeface="Arial Black"/>
                <a:cs typeface="Arial Black"/>
              </a:rPr>
              <a:t>Заявитель</a:t>
            </a:r>
          </a:p>
          <a:p>
            <a:r>
              <a:rPr sz="2800">
                <a:solidFill>
                  <a:schemeClr val="bg1"/>
                </a:solidFill>
                <a:latin typeface="Arial Black"/>
                <a:ea typeface="Arial Black"/>
                <a:cs typeface="Arial Black"/>
              </a:rPr>
              <a:t>и команда</a:t>
            </a:r>
          </a:p>
        </p:txBody>
      </p:sp>
      <p:sp>
        <p:nvSpPr>
          <p:cNvPr id="190" name="Shape 190"/>
          <p:cNvSpPr txBox="1"/>
          <p:nvPr/>
        </p:nvSpPr>
        <p:spPr>
          <a:xfrm>
            <a:off x="3300362" y="1491630"/>
            <a:ext cx="4361570" cy="369332"/>
          </a:xfrm>
          <a:prstGeom prst="rect">
            <a:avLst/>
          </a:prstGeom>
          <a:noFill/>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b="1" i="1">
                <a:solidFill>
                  <a:schemeClr val="tx2">
                    <a:lumMod val="75000"/>
                  </a:schemeClr>
                </a:solidFill>
                <a:latin typeface="Arial"/>
                <a:ea typeface="Arial"/>
                <a:cs typeface="Arial"/>
              </a:rPr>
              <a:t>Популярные вопросы и ответы</a:t>
            </a:r>
          </a:p>
        </p:txBody>
      </p:sp>
      <p:sp>
        <p:nvSpPr>
          <p:cNvPr id="191" name="Shape 191"/>
          <p:cNvSpPr/>
          <p:nvPr/>
        </p:nvSpPr>
        <p:spPr>
          <a:xfrm>
            <a:off x="6139592" y="641914"/>
            <a:ext cx="1522340" cy="648072"/>
          </a:xfrm>
          <a:prstGeom prst="roundRect">
            <a:avLst>
              <a:gd name="adj" fmla="val 50000"/>
            </a:avLst>
          </a:prstGeom>
          <a:solidFill>
            <a:srgbClr val="FFCC00">
              <a:alpha val="89804"/>
            </a:srgbClr>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sp>
        <p:nvSpPr>
          <p:cNvPr id="192" name="Shape 192"/>
          <p:cNvSpPr/>
          <p:nvPr/>
        </p:nvSpPr>
        <p:spPr>
          <a:xfrm>
            <a:off x="5372010" y="414351"/>
            <a:ext cx="1069101" cy="455124"/>
          </a:xfrm>
          <a:prstGeom prst="roundRect">
            <a:avLst>
              <a:gd name="adj" fmla="val 50000"/>
            </a:avLst>
          </a:prstGeom>
          <a:solidFill>
            <a:srgbClr val="FFC000"/>
          </a:solidFill>
          <a:ln>
            <a:noFill/>
          </a:ln>
        </p:spPr>
        <p:txBody>
          <a:bodyPr lIns="91440" tIns="45720" rIns="91440" bIns="45720" anchor="ctr"/>
          <a:lstStyle>
            <a:defPPr/>
            <a:lvl1pPr marL="0" lvl="0" indent="0" algn="l">
              <a:defRPr sz="1800">
                <a:solidFill>
                  <a:schemeClr val="lt1"/>
                </a:solidFill>
                <a:latin typeface="+mn-lt"/>
                <a:ea typeface="+mn-ea"/>
                <a:cs typeface="+mn-cs"/>
              </a:defRPr>
            </a:lvl1pPr>
            <a:lvl2pPr marL="457200" lvl="1" indent="0" algn="l">
              <a:defRPr sz="1800">
                <a:solidFill>
                  <a:schemeClr val="lt1"/>
                </a:solidFill>
                <a:latin typeface="+mn-lt"/>
                <a:ea typeface="+mn-ea"/>
                <a:cs typeface="+mn-cs"/>
              </a:defRPr>
            </a:lvl2pPr>
            <a:lvl3pPr marL="914400" lvl="2" indent="0" algn="l">
              <a:defRPr sz="1800">
                <a:solidFill>
                  <a:schemeClr val="lt1"/>
                </a:solidFill>
                <a:latin typeface="+mn-lt"/>
                <a:ea typeface="+mn-ea"/>
                <a:cs typeface="+mn-cs"/>
              </a:defRPr>
            </a:lvl3pPr>
            <a:lvl4pPr marL="1371600" lvl="3" indent="0" algn="l">
              <a:defRPr sz="1800">
                <a:solidFill>
                  <a:schemeClr val="lt1"/>
                </a:solidFill>
                <a:latin typeface="+mn-lt"/>
                <a:ea typeface="+mn-ea"/>
                <a:cs typeface="+mn-cs"/>
              </a:defRPr>
            </a:lvl4pPr>
            <a:lvl5pPr marL="1828800" lvl="4" indent="0" algn="l">
              <a:defRPr sz="1800">
                <a:solidFill>
                  <a:schemeClr val="lt1"/>
                </a:solidFill>
                <a:latin typeface="+mn-lt"/>
                <a:ea typeface="+mn-ea"/>
                <a:cs typeface="+mn-cs"/>
              </a:defRPr>
            </a:lvl5pPr>
            <a:lvl6pPr marL="2286000" lvl="5" indent="0" algn="l">
              <a:defRPr sz="1800">
                <a:solidFill>
                  <a:schemeClr val="lt1"/>
                </a:solidFill>
                <a:latin typeface="+mn-lt"/>
                <a:ea typeface="+mn-ea"/>
                <a:cs typeface="+mn-cs"/>
              </a:defRPr>
            </a:lvl6pPr>
            <a:lvl7pPr marL="2743200" lvl="6" indent="0" algn="l">
              <a:defRPr sz="1800">
                <a:solidFill>
                  <a:schemeClr val="lt1"/>
                </a:solidFill>
                <a:latin typeface="+mn-lt"/>
                <a:ea typeface="+mn-ea"/>
                <a:cs typeface="+mn-cs"/>
              </a:defRPr>
            </a:lvl7pPr>
            <a:lvl8pPr marL="3200400" lvl="7" indent="0" algn="l">
              <a:defRPr sz="1800">
                <a:solidFill>
                  <a:schemeClr val="lt1"/>
                </a:solidFill>
                <a:latin typeface="+mn-lt"/>
                <a:ea typeface="+mn-ea"/>
                <a:cs typeface="+mn-cs"/>
              </a:defRPr>
            </a:lvl8pPr>
            <a:lvl9pPr marL="3657600" lvl="8" indent="0" algn="l">
              <a:defRPr sz="1800">
                <a:solidFill>
                  <a:schemeClr val="lt1"/>
                </a:solidFill>
                <a:latin typeface="+mn-lt"/>
                <a:ea typeface="+mn-ea"/>
                <a:cs typeface="+mn-cs"/>
              </a:defRPr>
            </a:lvl9pPr>
          </a:lstStyle>
          <a:p>
            <a:pPr algn="ctr"/>
            <a:endParaRPr/>
          </a:p>
        </p:txBody>
      </p:sp>
      <p:pic>
        <p:nvPicPr>
          <p:cNvPr id="194" name="Shape 194"/>
          <p:cNvPicPr/>
          <p:nvPr/>
        </p:nvPicPr>
        <p:blipFill>
          <a:blip r:embed="rId7" cstate="print"/>
          <a:stretch/>
        </p:blipFill>
        <p:spPr>
          <a:xfrm>
            <a:off x="1619672" y="3212713"/>
            <a:ext cx="2174456" cy="2174457"/>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majorFont>
      <a:minorFont>
        <a:latin typeface="Calibri"/>
        <a:ea typeface=""/>
        <a:cs typeface=""/>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gradFill>
        <a:gradFill>
          <a:gsLst>
            <a:gs pos="0">
              <a:schemeClr val="phClr">
                <a:shade val="51000"/>
                <a:satMod val="130000"/>
              </a:schemeClr>
            </a:gs>
            <a:gs pos="80000">
              <a:schemeClr val="phClr">
                <a:shade val="93000"/>
                <a:satMod val="130000"/>
              </a:schemeClr>
            </a:gs>
            <a:gs pos="100000">
              <a:schemeClr val="phClr">
                <a:shade val="94000"/>
                <a:satMod val="135000"/>
              </a:schemeClr>
            </a:gs>
          </a:gsLst>
        </a:gradFill>
      </a:fillStyleLst>
      <a:lnStyleLst>
        <a:ln w="9525">
          <a:solidFill>
            <a:schemeClr val="phClr">
              <a:shade val="95000"/>
              <a:satMod val="105000"/>
            </a:schemeClr>
          </a:solidFill>
          <a:prstDash val="solid"/>
        </a:ln>
        <a:ln w="25400">
          <a:solidFill>
            <a:schemeClr val="phClr"/>
          </a:solidFill>
          <a:prstDash val="solid"/>
        </a:ln>
        <a:ln w="38100">
          <a:solidFill>
            <a:schemeClr val="phClr"/>
          </a:solidFill>
          <a:prstDash val="solid"/>
        </a:ln>
      </a:lnStyleLst>
      <a:effectStyleLst>
        <a:effectStyle>
          <a:effectLst>
            <a:outerShdw>
              <a:srgbClr val="000000">
                <a:alpha val="38000"/>
              </a:srgbClr>
            </a:outerShdw>
          </a:effectLst>
        </a:effectStyle>
        <a:effectStyle>
          <a:effectLst>
            <a:outerShdw>
              <a:srgbClr val="000000">
                <a:alpha val="35000"/>
              </a:srgbClr>
            </a:outerShdw>
          </a:effectLst>
        </a:effectStyle>
        <a:effectStyle>
          <a:effectLst>
            <a:outerShdw>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gradFill>
        <a:gradFill>
          <a:gsLst>
            <a:gs pos="0">
              <a:schemeClr val="phClr">
                <a:tint val="80000"/>
                <a:satMod val="300000"/>
              </a:schemeClr>
            </a:gs>
            <a:gs pos="100000">
              <a:schemeClr val="phClr">
                <a:shade val="30000"/>
                <a:satMod val="200000"/>
              </a:schemeClr>
            </a:gs>
          </a:gsLs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Normal.dotm</Template>
  <TotalTime>0</TotalTime>
  <Words>2209</Words>
  <Application>Microsoft Office PowerPoint</Application>
  <DocSecurity>0</DocSecurity>
  <PresentationFormat>Экран (16:9)</PresentationFormat>
  <Paragraphs>281</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и ответы на вопросы для АИРР 30 марта 2022 г.</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и ответы на вопросы для АИРР 30 марта 2022 г.</dc:title>
  <dc:creator>Яна Рогачёва</dc:creator>
  <cp:lastModifiedBy>yarogacheva</cp:lastModifiedBy>
  <cp:revision>1</cp:revision>
  <dcterms:modified xsi:type="dcterms:W3CDTF">2022-04-01T08:59:11Z</dcterms:modified>
</cp:coreProperties>
</file>