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59CA24-FA30-48A7-B03C-FBF87ED9353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9CA639-5A6F-4FCC-9089-E4D73C3D1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57F679-19ED-45B4-A4D8-9B3F6EF36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D7A152-5E3F-41CF-8730-DD66C18D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0EDEC3-0612-4302-AA53-9FF59126C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56A8BF-643A-4EAB-8AB8-4BFFBA072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0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1B991-4298-48DA-9E67-A26156EE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5DD280-D3A7-4AB4-89DA-E708D0D3C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C267B4-C1D6-4F5C-B5AA-5BAD82DA5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D8DF1E-0F12-4E5E-9014-E23BFF93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EB3453-32B7-4384-9675-150C4C5F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4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1D0673A-2E92-4743-90A5-CE04663B9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80621-B7EE-424A-918A-05C01F906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90CD13-381C-48D7-9EE4-E7FACCB4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F6AB04-2705-4F6E-9F54-05C3881B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BEE7C5-9F6D-4D46-9A40-BDBA8ADD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8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8FE4D-597D-467F-B2BE-9010D53EC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1DB89A-2161-46D4-9C7B-AE8CEFDB3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09786-658E-44AC-8A93-9AF913890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977A21-2738-4AA3-B6BE-56211844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366891-243A-41D1-B8CE-FCEE1FBA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32074-8980-4E41-A9B8-902492E1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4AD7F9-94CC-440A-8C36-A7DCB4D86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D464EA-5500-4BAF-9CB9-14BC1F68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25E660-4024-493C-947F-FF09BC3F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0DD14E-01CF-45B8-8CFA-23C55F5E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4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02821-E428-4E3D-A3A4-61829ED61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A92E30-879D-4DD3-8696-884D078C7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AA390A-EA41-4F31-B4E9-5EA8DDE30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25F855-09DC-4EE5-BDE8-F5B20449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0AD1BB-18A5-4189-8C8D-DB82A8682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58A9E5-36CB-4CE0-A1A9-D0C2138F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3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EC448-6117-4ED4-857C-02D0E3C5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DFF94F-B3FD-42DC-94EA-09D9925C1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006C64-053E-4931-9D91-25A3F6617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B3DD4B-02A8-448B-A6CA-342965997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1C32BF-0F9E-4FC0-9B4B-78E398279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8638F9-99CA-4956-82AE-2CAB43B2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D55C63-772A-4A3C-A100-3738F7BA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E58BF-DEDF-4482-9A49-1E31DFB91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16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A1113-8C4A-4677-9307-3398CBEA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784FED-F315-4C14-A770-03A6243E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33A1D0-CF76-41FC-A0E7-6A80F0DA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FE8E19-1E2E-4173-875E-14C685D2B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1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633912-2D3E-4794-8494-A405BA77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5CBB81-CAAE-4796-B07B-53C320685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66015B-D625-4B0C-B420-91A5D385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04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58336-A3A5-4D43-BC28-FF6D3F5F3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B23BB1-A8A0-492C-9067-6B145611F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2929B7-0C03-4E17-95BC-9CE75DCC7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5567FA-0200-4E51-A947-70E4CE93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1A6275-91AA-4C38-ABC5-4E9DC0AC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C22D8B-15A4-454A-B5AF-AB7E8694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40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4A5C0-8A66-4CEF-98F7-D901602A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02CD6C6-CF08-4DF3-94B5-1140E4C3A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BE93B3-CFC1-48A9-90A2-61EB2A8B9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7BD335-B230-4C96-B8E1-AE4DC963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810925-F25D-4E5C-BE71-DFD2AA4D3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2BFFA5-813D-41F0-A02A-4847A079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0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583EE-C6B6-464E-A37E-EBE81D95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36B5EC-0C2B-43BF-B19A-B1EF198F9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A9517E-0BDF-4172-8103-1C5E7F070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13AA-E703-4C0E-8BAA-A2000987890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34BAA-92AC-495C-85A1-829B36BC8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EE0367-B6A4-47E5-8DF0-6CA7435CC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E887B-02BA-4E21-8517-0B7CA7BC78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6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2A865-1A62-4E24-BCDE-C72DC1914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1140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 системы подогрева исходного раствора на </a:t>
            </a:r>
            <a:br>
              <a:rPr lang="ru-RU" dirty="0"/>
            </a:br>
            <a:r>
              <a:rPr lang="ru-RU" dirty="0"/>
              <a:t>ОАО Ольховатский сахарный завод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5C3FD4-B33E-4EC3-9B00-B61131042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7050"/>
            <a:ext cx="9144000" cy="218952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/>
              <a:t>Магистерская диссертация</a:t>
            </a:r>
          </a:p>
          <a:p>
            <a:endParaRPr lang="ru-RU" dirty="0"/>
          </a:p>
          <a:p>
            <a:pPr algn="r"/>
            <a:r>
              <a:rPr lang="ru-RU" dirty="0"/>
              <a:t>Выполнила ст. гр. мПТ-211 </a:t>
            </a:r>
            <a:r>
              <a:rPr lang="ru-RU" dirty="0" err="1"/>
              <a:t>Чунихина</a:t>
            </a:r>
            <a:r>
              <a:rPr lang="ru-RU" dirty="0"/>
              <a:t> Е.А.</a:t>
            </a:r>
          </a:p>
          <a:p>
            <a:pPr algn="r"/>
            <a:r>
              <a:rPr lang="ru-RU" dirty="0"/>
              <a:t>Руководитель: доц. Портнов В.В.</a:t>
            </a:r>
          </a:p>
        </p:txBody>
      </p:sp>
    </p:spTree>
    <p:extLst>
      <p:ext uri="{BB962C8B-B14F-4D97-AF65-F5344CB8AC3E}">
        <p14:creationId xmlns:p14="http://schemas.microsoft.com/office/powerpoint/2010/main" val="327955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BF2D84D-D7F1-4C88-A8F8-944A24BDB5E9}"/>
              </a:ext>
            </a:extLst>
          </p:cNvPr>
          <p:cNvSpPr/>
          <p:nvPr/>
        </p:nvSpPr>
        <p:spPr>
          <a:xfrm>
            <a:off x="838900" y="369027"/>
            <a:ext cx="10637240" cy="61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ПОЛУЧЕННЫЕ РЕЗУЛЬТАТЫ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спроектирована система подогрева исходного раствора из четырех подогревателей;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выбрана конструкция каждого подогревателя;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произведен тепловой конструктивный, проверочный, компоновочный и гидравлический расчет каждого из ПТА;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определены расходы экстра-пара на подогрев раствора и пара на головной подогреватель;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выбрана фирма-производитель ПТА;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на основе результатов гидравлических расчетов и исходных данных выбран насос для перекачки раствора.</a:t>
            </a:r>
          </a:p>
        </p:txBody>
      </p:sp>
    </p:spTree>
    <p:extLst>
      <p:ext uri="{BB962C8B-B14F-4D97-AF65-F5344CB8AC3E}">
        <p14:creationId xmlns:p14="http://schemas.microsoft.com/office/powerpoint/2010/main" val="15641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29C97-72E2-4BC0-8357-AA06CB9F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Принципиальная схема существующей установки подогрева исходного раствора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12317B8-82E3-416D-A583-3AA39979F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8675" y="2289934"/>
            <a:ext cx="10525125" cy="342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70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F5BD6C-C159-4ED0-BC49-A758F59BBA49}"/>
              </a:ext>
            </a:extLst>
          </p:cNvPr>
          <p:cNvSpPr/>
          <p:nvPr/>
        </p:nvSpPr>
        <p:spPr>
          <a:xfrm>
            <a:off x="973123" y="914722"/>
            <a:ext cx="10721129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УСТАНОВКИ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Подогреватель 1 – головной. Пластинчатый ТОА фирмы «Альфа Лаваль». Площадь поверхности теплообмена 60 м</a:t>
            </a: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Подогреватель 2 –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кожухотрубный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многоходовой пароводяной ТОА. Площадь поверхности теплообмена – 160 м</a:t>
            </a: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Подогреватель 3 – два параллельно работающих кожухотрубных многоходовых пароводяных ТОА. Площадь поверхности теплообмена каждого – 120 м</a:t>
            </a: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Подогреватель 4 – два параллельно работающих кожухотрубных многоходовых пароводяных ТОА. Площадь поверхности теплообмена каждого – 120 м</a:t>
            </a:r>
            <a:r>
              <a:rPr lang="ru-RU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40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C895EAC-FBEC-4C64-A06A-EE7BBA93B7BF}"/>
              </a:ext>
            </a:extLst>
          </p:cNvPr>
          <p:cNvSpPr/>
          <p:nvPr/>
        </p:nvSpPr>
        <p:spPr>
          <a:xfrm>
            <a:off x="1066800" y="1211085"/>
            <a:ext cx="10058400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tabLst>
                <a:tab pos="2971800" algn="ctr"/>
                <a:tab pos="5943600" algn="r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НЕДОСТАТОК УСТАНОВКИ</a:t>
            </a:r>
          </a:p>
          <a:p>
            <a:pPr indent="449580" algn="ctr">
              <a:lnSpc>
                <a:spcPct val="150000"/>
              </a:lnSpc>
              <a:tabLst>
                <a:tab pos="2971800" algn="ctr"/>
                <a:tab pos="5943600" algn="r"/>
              </a:tabLs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lnSpc>
                <a:spcPct val="150000"/>
              </a:lnSpc>
              <a:tabLst>
                <a:tab pos="2971800" algn="ctr"/>
                <a:tab pos="5943600" algn="r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работе МВУ в режимах близких к максимальному расходу исходного раствора мощности насоса не хватает для подачи в первую ступень установки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3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65210A7-9018-475F-A5B8-BF26FADBD8D8}"/>
              </a:ext>
            </a:extLst>
          </p:cNvPr>
          <p:cNvSpPr/>
          <p:nvPr/>
        </p:nvSpPr>
        <p:spPr>
          <a:xfrm>
            <a:off x="1031846" y="1253231"/>
            <a:ext cx="10360404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  <a:tab pos="44958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ПРЕДЛАГАЕМОЕ РЕШЕНИЕ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  <a:tab pos="449580" algn="l"/>
              </a:tabLs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  <a:tab pos="44958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В связи с отсутствием данных и методики расчета подогревателя 1 произвести его реконструкцию под известные типы пластинчатых ТОА.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2971800" algn="ctr"/>
                <a:tab pos="5943600" algn="r"/>
                <a:tab pos="44958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Заменить подогреватели 2-4 на пластинчатые с максимальной унификацией с подогревателем 1.</a:t>
            </a:r>
          </a:p>
        </p:txBody>
      </p:sp>
    </p:spTree>
    <p:extLst>
      <p:ext uri="{BB962C8B-B14F-4D97-AF65-F5344CB8AC3E}">
        <p14:creationId xmlns:p14="http://schemas.microsoft.com/office/powerpoint/2010/main" val="339785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9AC55B03-4DA0-4140-9FB6-AFC4E70CC994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976879"/>
          <a:ext cx="10515599" cy="2069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91">
                  <a:extLst>
                    <a:ext uri="{9D8B030D-6E8A-4147-A177-3AD203B41FA5}">
                      <a16:colId xmlns:a16="http://schemas.microsoft.com/office/drawing/2014/main" val="1482327462"/>
                    </a:ext>
                  </a:extLst>
                </a:gridCol>
                <a:gridCol w="2090501">
                  <a:extLst>
                    <a:ext uri="{9D8B030D-6E8A-4147-A177-3AD203B41FA5}">
                      <a16:colId xmlns:a16="http://schemas.microsoft.com/office/drawing/2014/main" val="101694501"/>
                    </a:ext>
                  </a:extLst>
                </a:gridCol>
                <a:gridCol w="2109429">
                  <a:extLst>
                    <a:ext uri="{9D8B030D-6E8A-4147-A177-3AD203B41FA5}">
                      <a16:colId xmlns:a16="http://schemas.microsoft.com/office/drawing/2014/main" val="874084718"/>
                    </a:ext>
                  </a:extLst>
                </a:gridCol>
                <a:gridCol w="2014789">
                  <a:extLst>
                    <a:ext uri="{9D8B030D-6E8A-4147-A177-3AD203B41FA5}">
                      <a16:colId xmlns:a16="http://schemas.microsoft.com/office/drawing/2014/main" val="3315715603"/>
                    </a:ext>
                  </a:extLst>
                </a:gridCol>
                <a:gridCol w="2014789">
                  <a:extLst>
                    <a:ext uri="{9D8B030D-6E8A-4147-A177-3AD203B41FA5}">
                      <a16:colId xmlns:a16="http://schemas.microsoft.com/office/drawing/2014/main" val="1758244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Площадь поверхности теплообмена, м</a:t>
                      </a:r>
                      <a:r>
                        <a:rPr lang="ru-RU" sz="1400" baseline="300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Давление насыщенного пара на входе, МПа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Температура раствора на входе в аппарат, 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Температура раствора на выходе из аппарата, 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5713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3638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6264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2х120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0616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2х120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0663101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6CBE844-B557-4B65-BEB5-381006079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97210"/>
              </p:ext>
            </p:extLst>
          </p:nvPr>
        </p:nvGraphicFramePr>
        <p:xfrm>
          <a:off x="838200" y="1548882"/>
          <a:ext cx="10515599" cy="3497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91">
                  <a:extLst>
                    <a:ext uri="{9D8B030D-6E8A-4147-A177-3AD203B41FA5}">
                      <a16:colId xmlns:a16="http://schemas.microsoft.com/office/drawing/2014/main" val="3163774011"/>
                    </a:ext>
                  </a:extLst>
                </a:gridCol>
                <a:gridCol w="2090501">
                  <a:extLst>
                    <a:ext uri="{9D8B030D-6E8A-4147-A177-3AD203B41FA5}">
                      <a16:colId xmlns:a16="http://schemas.microsoft.com/office/drawing/2014/main" val="531261244"/>
                    </a:ext>
                  </a:extLst>
                </a:gridCol>
                <a:gridCol w="2109429">
                  <a:extLst>
                    <a:ext uri="{9D8B030D-6E8A-4147-A177-3AD203B41FA5}">
                      <a16:colId xmlns:a16="http://schemas.microsoft.com/office/drawing/2014/main" val="1387995757"/>
                    </a:ext>
                  </a:extLst>
                </a:gridCol>
                <a:gridCol w="2014789">
                  <a:extLst>
                    <a:ext uri="{9D8B030D-6E8A-4147-A177-3AD203B41FA5}">
                      <a16:colId xmlns:a16="http://schemas.microsoft.com/office/drawing/2014/main" val="771169883"/>
                    </a:ext>
                  </a:extLst>
                </a:gridCol>
                <a:gridCol w="2014789">
                  <a:extLst>
                    <a:ext uri="{9D8B030D-6E8A-4147-A177-3AD203B41FA5}">
                      <a16:colId xmlns:a16="http://schemas.microsoft.com/office/drawing/2014/main" val="3647446153"/>
                    </a:ext>
                  </a:extLst>
                </a:gridCol>
              </a:tblGrid>
              <a:tr h="1564888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Площадь поверхности теплообмена, м</a:t>
                      </a:r>
                      <a:r>
                        <a:rPr lang="ru-RU" sz="1400" baseline="300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Давление насыщенного пара на входе, МПа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Температура раствора на входе в аппарат, 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Температура раствора на выходе из аппарата, 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2850951"/>
                  </a:ext>
                </a:extLst>
              </a:tr>
              <a:tr h="483065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7693754"/>
                  </a:ext>
                </a:extLst>
              </a:tr>
              <a:tr h="483065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9032706"/>
                  </a:ext>
                </a:extLst>
              </a:tr>
              <a:tr h="483065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2х120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95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105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9555901"/>
                  </a:ext>
                </a:extLst>
              </a:tr>
              <a:tr h="483065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Подогреватель 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2х120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0,11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>
                          <a:effectLst/>
                        </a:rPr>
                        <a:t>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49580" algn="l"/>
                        </a:tabLst>
                      </a:pPr>
                      <a:r>
                        <a:rPr lang="ru-RU" sz="1400" dirty="0">
                          <a:effectLst/>
                        </a:rPr>
                        <a:t>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917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2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67C9A5-5C82-4067-AC79-C93EF814F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14" y="0"/>
            <a:ext cx="11600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87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, карта&#10;&#10;Автоматически созданное описание">
            <a:extLst>
              <a:ext uri="{FF2B5EF4-FFF2-40B4-BE49-F238E27FC236}">
                <a16:creationId xmlns:a16="http://schemas.microsoft.com/office/drawing/2014/main" id="{3F8947BC-07B4-4654-BE60-0208D9CE5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392"/>
            <a:ext cx="12192000" cy="557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7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, карта&#10;&#10;Автоматически созданное описание">
            <a:extLst>
              <a:ext uri="{FF2B5EF4-FFF2-40B4-BE49-F238E27FC236}">
                <a16:creationId xmlns:a16="http://schemas.microsoft.com/office/drawing/2014/main" id="{D8A0EE6D-FD53-44C0-B8B0-9C43FFFBB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33" y="0"/>
            <a:ext cx="10248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376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348</Words>
  <Application>Microsoft Office PowerPoint</Application>
  <PresentationFormat>Широкоэкранный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Проект системы подогрева исходного раствора на  ОАО Ольховатский сахарный завод</vt:lpstr>
      <vt:lpstr>Принципиальная схема существующей установки подогрева исходного раствора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системы подогрева исходного раствора на  ОАО Хохольский сахарный завод</dc:title>
  <dc:creator>m4317</dc:creator>
  <cp:lastModifiedBy>Владимир ВВП</cp:lastModifiedBy>
  <cp:revision>5</cp:revision>
  <dcterms:created xsi:type="dcterms:W3CDTF">2020-06-19T14:30:04Z</dcterms:created>
  <dcterms:modified xsi:type="dcterms:W3CDTF">2023-05-14T10:47:24Z</dcterms:modified>
</cp:coreProperties>
</file>