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3" r:id="rId4"/>
    <p:sldId id="304" r:id="rId5"/>
    <p:sldId id="307" r:id="rId6"/>
    <p:sldId id="302" r:id="rId7"/>
    <p:sldId id="277" r:id="rId8"/>
    <p:sldId id="290" r:id="rId9"/>
    <p:sldId id="308" r:id="rId10"/>
    <p:sldId id="309" r:id="rId11"/>
    <p:sldId id="310" r:id="rId12"/>
    <p:sldId id="311" r:id="rId13"/>
    <p:sldId id="280" r:id="rId14"/>
    <p:sldId id="283" r:id="rId15"/>
    <p:sldId id="291" r:id="rId16"/>
    <p:sldId id="293" r:id="rId17"/>
    <p:sldId id="292" r:id="rId18"/>
    <p:sldId id="284" r:id="rId19"/>
    <p:sldId id="295" r:id="rId20"/>
    <p:sldId id="296" r:id="rId21"/>
    <p:sldId id="298" r:id="rId22"/>
    <p:sldId id="314" r:id="rId23"/>
    <p:sldId id="315" r:id="rId24"/>
    <p:sldId id="316" r:id="rId25"/>
    <p:sldId id="317" r:id="rId26"/>
    <p:sldId id="318" r:id="rId27"/>
    <p:sldId id="319" r:id="rId28"/>
    <p:sldId id="320" r:id="rId29"/>
    <p:sldId id="305" r:id="rId30"/>
    <p:sldId id="306" r:id="rId31"/>
    <p:sldId id="289" r:id="rId32"/>
    <p:sldId id="312" r:id="rId33"/>
    <p:sldId id="313" r:id="rId34"/>
    <p:sldId id="266"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14F87"/>
    <a:srgbClr val="47587D"/>
    <a:srgbClr val="DDDDDD"/>
    <a:srgbClr val="9696A0"/>
    <a:srgbClr val="5E5F88"/>
    <a:srgbClr val="7F80A1"/>
    <a:srgbClr val="FF0066"/>
    <a:srgbClr val="0000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2203" autoAdjust="0"/>
  </p:normalViewPr>
  <p:slideViewPr>
    <p:cSldViewPr>
      <p:cViewPr>
        <p:scale>
          <a:sx n="75" d="100"/>
          <a:sy n="75" d="100"/>
        </p:scale>
        <p:origin x="-372" y="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9B4A988-A9A8-4303-98DB-AEED416DCF6B}" type="datetimeFigureOut">
              <a:rPr lang="ru-RU"/>
              <a:pPr>
                <a:defRPr/>
              </a:pPr>
              <a:t>03.10.2018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21112B-B11D-4F43-B28D-FC9354871B34}"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40F844-BC07-482B-A47F-82C836C96786}" type="datetimeFigureOut">
              <a:rPr lang="ru-RU"/>
              <a:pPr>
                <a:defRPr/>
              </a:pPr>
              <a:t>03.10.2018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099A1A-15D8-416C-BFA6-BD7C36CD000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D99ADC2-7CD7-463F-A300-6C561D15D169}" type="datetimeFigureOut">
              <a:rPr lang="ru-RU"/>
              <a:pPr>
                <a:defRPr/>
              </a:pPr>
              <a:t>03.10.2018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3910FF-8321-41C6-B220-554D91FBF26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A35242B-22CF-4249-899A-57F0B01B1A60}" type="datetimeFigureOut">
              <a:rPr lang="ru-RU"/>
              <a:pPr>
                <a:defRPr/>
              </a:pPr>
              <a:t>03.10.2018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7D701FC-4DD4-4130-8CA4-614A13A15EF4}"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BE4DB8E-C662-43DC-A686-6440DD4D1716}" type="datetimeFigureOut">
              <a:rPr lang="ru-RU"/>
              <a:pPr>
                <a:defRPr/>
              </a:pPr>
              <a:t>03.10.2018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A1A7E6-8CF5-4D59-89FD-3943421DCB21}"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A318CBDE-5B5D-4EE7-8F2D-224C0D13B05A}" type="datetimeFigureOut">
              <a:rPr lang="ru-RU"/>
              <a:pPr>
                <a:defRPr/>
              </a:pPr>
              <a:t>03.10.2018</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66994D72-EE8E-4A3C-99CF-89851F03E97B}"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51573B56-62C2-4B97-B0E6-5F1489D8E37C}" type="datetimeFigureOut">
              <a:rPr lang="ru-RU"/>
              <a:pPr>
                <a:defRPr/>
              </a:pPr>
              <a:t>03.10.2018</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59F87451-9285-498A-A01D-F6DB199FBAB4}"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2E0F445C-D7C1-4049-A527-D624B0B5C5B0}" type="datetimeFigureOut">
              <a:rPr lang="ru-RU"/>
              <a:pPr>
                <a:defRPr/>
              </a:pPr>
              <a:t>03.10.2018</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2201CCF-4416-4F09-9BB5-26340C9631BA}"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C6A1829-C906-459D-ACC5-D3D5E0DFAFEB}" type="datetimeFigureOut">
              <a:rPr lang="ru-RU"/>
              <a:pPr>
                <a:defRPr/>
              </a:pPr>
              <a:t>03.10.2018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9E82AB1-4C55-4AAE-8A4D-E3691B765C4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71F0914-22C0-41A9-869D-29EFC6E946AD}" type="datetimeFigureOut">
              <a:rPr lang="ru-RU"/>
              <a:pPr>
                <a:defRPr/>
              </a:pPr>
              <a:t>03.10.2018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AE8A860-7CD4-49B1-AEA2-69091CD9CF2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8BC1D0A-1525-4C79-BB64-B831C21E526F}" type="datetimeFigureOut">
              <a:rPr lang="ru-RU"/>
              <a:pPr>
                <a:defRPr/>
              </a:pPr>
              <a:t>03.10.2018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7986D4B-31A3-4B2C-A54E-4943EC673F5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51C3905-52C7-4938-8552-C05A70DF4042}" type="datetimeFigureOut">
              <a:rPr lang="ru-RU"/>
              <a:pPr>
                <a:defRPr/>
              </a:pPr>
              <a:t>03.10.2018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7E51CE9-39B6-4A09-8B89-1AA077A296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_________Microsoft_Word1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252413" y="0"/>
            <a:ext cx="9144001" cy="1470025"/>
          </a:xfrm>
        </p:spPr>
        <p:txBody>
          <a:bodyPr/>
          <a:lstStyle/>
          <a:p>
            <a:pPr algn="r" eaLnBrk="1" hangingPunct="1"/>
            <a:r>
              <a:rPr lang="ru-RU" sz="3200" b="1" smtClean="0">
                <a:solidFill>
                  <a:srgbClr val="002060"/>
                </a:solidFill>
              </a:rPr>
              <a:t>Воронежский государственный </a:t>
            </a:r>
            <a:br>
              <a:rPr lang="ru-RU" sz="3200" b="1" smtClean="0">
                <a:solidFill>
                  <a:srgbClr val="002060"/>
                </a:solidFill>
              </a:rPr>
            </a:br>
            <a:r>
              <a:rPr lang="ru-RU" sz="3200" b="1" smtClean="0">
                <a:solidFill>
                  <a:srgbClr val="002060"/>
                </a:solidFill>
              </a:rPr>
              <a:t>технический университет</a:t>
            </a:r>
          </a:p>
        </p:txBody>
      </p:sp>
      <p:pic>
        <p:nvPicPr>
          <p:cNvPr id="13314" name="Рисунок 3" descr="C:\Users\Вадим\Desktop\1!.png"/>
          <p:cNvPicPr>
            <a:picLocks noChangeAspect="1" noChangeArrowheads="1"/>
          </p:cNvPicPr>
          <p:nvPr/>
        </p:nvPicPr>
        <p:blipFill>
          <a:blip r:embed="rId2"/>
          <a:srcRect t="21469" b="27052"/>
          <a:stretch>
            <a:fillRect/>
          </a:stretch>
        </p:blipFill>
        <p:spPr bwMode="auto">
          <a:xfrm>
            <a:off x="1692275" y="1484313"/>
            <a:ext cx="7451725" cy="3024187"/>
          </a:xfrm>
          <a:prstGeom prst="rect">
            <a:avLst/>
          </a:prstGeom>
          <a:noFill/>
          <a:ln w="9525">
            <a:noFill/>
            <a:miter lim="800000"/>
            <a:headEnd/>
            <a:tailEnd/>
          </a:ln>
        </p:spPr>
      </p:pic>
      <p:pic>
        <p:nvPicPr>
          <p:cNvPr id="13315" name="Picture 4" descr="D:\[Data]\Profiles\Desktop\gerb_vgtu_a-4_0.png"/>
          <p:cNvPicPr>
            <a:picLocks noChangeAspect="1" noChangeArrowheads="1"/>
          </p:cNvPicPr>
          <p:nvPr/>
        </p:nvPicPr>
        <p:blipFill>
          <a:blip r:embed="rId3"/>
          <a:srcRect/>
          <a:stretch>
            <a:fillRect/>
          </a:stretch>
        </p:blipFill>
        <p:spPr bwMode="auto">
          <a:xfrm>
            <a:off x="179388" y="115888"/>
            <a:ext cx="1260475" cy="1176337"/>
          </a:xfrm>
          <a:prstGeom prst="rect">
            <a:avLst/>
          </a:prstGeom>
          <a:noFill/>
          <a:ln w="9525">
            <a:noFill/>
            <a:miter lim="800000"/>
            <a:headEnd/>
            <a:tailEnd/>
          </a:ln>
        </p:spPr>
      </p:pic>
      <p:sp>
        <p:nvSpPr>
          <p:cNvPr id="13316" name="TextBox 11"/>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algn="ctr"/>
            <a:r>
              <a:rPr lang="en-US" sz="2400">
                <a:solidFill>
                  <a:srgbClr val="002060"/>
                </a:solidFill>
                <a:cs typeface="Arial" charset="0"/>
              </a:rPr>
              <a:t>www.cchgeu.ru</a:t>
            </a:r>
            <a:endParaRPr lang="ru-RU" sz="2400">
              <a:solidFill>
                <a:srgbClr val="002060"/>
              </a:solidFill>
              <a:cs typeface="Arial" charset="0"/>
            </a:endParaRPr>
          </a:p>
        </p:txBody>
      </p:sp>
      <p:sp>
        <p:nvSpPr>
          <p:cNvPr id="13317" name="WordArt 8"/>
          <p:cNvSpPr>
            <a:spLocks noChangeArrowheads="1" noChangeShapeType="1" noTextEdit="1"/>
          </p:cNvSpPr>
          <p:nvPr/>
        </p:nvSpPr>
        <p:spPr bwMode="auto">
          <a:xfrm>
            <a:off x="250825" y="4652963"/>
            <a:ext cx="8585200" cy="1371600"/>
          </a:xfrm>
          <a:prstGeom prst="rect">
            <a:avLst/>
          </a:prstGeom>
        </p:spPr>
        <p:txBody>
          <a:bodyPr wrap="none" fromWordArt="1">
            <a:prstTxWarp prst="textPlain">
              <a:avLst>
                <a:gd name="adj" fmla="val 50000"/>
              </a:avLst>
            </a:prstTxWarp>
          </a:bodyPr>
          <a:lstStyle/>
          <a:p>
            <a:pPr algn="ctr"/>
            <a:r>
              <a:rPr lang="ru-RU" b="1" kern="10">
                <a:ln w="9525">
                  <a:solidFill>
                    <a:srgbClr val="333399"/>
                  </a:solidFill>
                  <a:round/>
                  <a:headEnd/>
                  <a:tailEnd/>
                </a:ln>
                <a:solidFill>
                  <a:srgbClr val="002060">
                    <a:alpha val="98822"/>
                  </a:srgbClr>
                </a:solidFill>
                <a:latin typeface="Arial"/>
                <a:cs typeface="Arial"/>
              </a:rPr>
              <a:t>Правовая охрана результатов </a:t>
            </a:r>
          </a:p>
          <a:p>
            <a:pPr algn="ctr"/>
            <a:r>
              <a:rPr lang="ru-RU" b="1" kern="10">
                <a:ln w="9525">
                  <a:solidFill>
                    <a:srgbClr val="333399"/>
                  </a:solidFill>
                  <a:round/>
                  <a:headEnd/>
                  <a:tailEnd/>
                </a:ln>
                <a:solidFill>
                  <a:srgbClr val="002060">
                    <a:alpha val="98822"/>
                  </a:srgbClr>
                </a:solidFill>
                <a:latin typeface="Arial"/>
                <a:cs typeface="Arial"/>
              </a:rPr>
              <a:t>интеллектуальной деятельности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358775" y="188913"/>
            <a:ext cx="8785225" cy="449262"/>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Определение МПК  и аналогов разработки</a:t>
            </a:r>
          </a:p>
          <a:p>
            <a:pPr eaLnBrk="0" hangingPunct="0"/>
            <a:endParaRPr lang="ru-RU" sz="900">
              <a:cs typeface="Arial" charset="0"/>
            </a:endParaRPr>
          </a:p>
          <a:p>
            <a:pPr eaLnBrk="0" hangingPunct="0"/>
            <a:r>
              <a:rPr lang="ru-RU">
                <a:cs typeface="Arial" charset="0"/>
              </a:rPr>
              <a:t>Порядок действий: на сайте ФИПС </a:t>
            </a:r>
            <a:r>
              <a:rPr lang="ru-RU">
                <a:solidFill>
                  <a:srgbClr val="214F87"/>
                </a:solidFill>
              </a:rPr>
              <a:t>http://www1.fips.ru:</a:t>
            </a:r>
            <a:r>
              <a:rPr lang="ru-RU"/>
              <a:t> </a:t>
            </a:r>
          </a:p>
          <a:p>
            <a:pPr eaLnBrk="0" hangingPunct="0"/>
            <a:r>
              <a:rPr lang="ru-RU"/>
              <a:t>находим Информационные ресурсы →Информационно-поисковая система, открываем страничку Перейти к поиску</a:t>
            </a:r>
          </a:p>
        </p:txBody>
      </p:sp>
      <p:pic>
        <p:nvPicPr>
          <p:cNvPr id="22530" name="Picture 9"/>
          <p:cNvPicPr>
            <a:picLocks noChangeAspect="1" noChangeArrowheads="1"/>
          </p:cNvPicPr>
          <p:nvPr/>
        </p:nvPicPr>
        <p:blipFill>
          <a:blip r:embed="rId2"/>
          <a:srcRect/>
          <a:stretch>
            <a:fillRect/>
          </a:stretch>
        </p:blipFill>
        <p:spPr bwMode="auto">
          <a:xfrm>
            <a:off x="684213" y="1700213"/>
            <a:ext cx="7991475" cy="4989512"/>
          </a:xfrm>
          <a:prstGeom prst="rect">
            <a:avLst/>
          </a:prstGeom>
          <a:noFill/>
          <a:ln w="9525">
            <a:solidFill>
              <a:schemeClr val="tx1"/>
            </a:solidFill>
            <a:miter lim="800000"/>
            <a:headEnd/>
            <a:tailEnd/>
          </a:ln>
        </p:spPr>
      </p:pic>
      <p:sp>
        <p:nvSpPr>
          <p:cNvPr id="22531" name="Oval 11"/>
          <p:cNvSpPr>
            <a:spLocks noChangeArrowheads="1"/>
          </p:cNvSpPr>
          <p:nvPr/>
        </p:nvSpPr>
        <p:spPr bwMode="auto">
          <a:xfrm>
            <a:off x="971550" y="2420938"/>
            <a:ext cx="5616575" cy="360362"/>
          </a:xfrm>
          <a:prstGeom prst="ellipse">
            <a:avLst/>
          </a:prstGeom>
          <a:noFill/>
          <a:ln w="28575">
            <a:solidFill>
              <a:srgbClr val="E43C3C"/>
            </a:solidFill>
            <a:round/>
            <a:headEnd/>
            <a:tailEnd/>
          </a:ln>
        </p:spPr>
        <p:txBody>
          <a:bodyPr wrap="none" anchor="ctr"/>
          <a:lstStyle/>
          <a:p>
            <a:endParaRPr lang="ru-RU"/>
          </a:p>
        </p:txBody>
      </p:sp>
      <p:sp>
        <p:nvSpPr>
          <p:cNvPr id="22532" name="Oval 12"/>
          <p:cNvSpPr>
            <a:spLocks noChangeArrowheads="1"/>
          </p:cNvSpPr>
          <p:nvPr/>
        </p:nvSpPr>
        <p:spPr bwMode="auto">
          <a:xfrm>
            <a:off x="2411413" y="5589588"/>
            <a:ext cx="2663825" cy="647700"/>
          </a:xfrm>
          <a:prstGeom prst="ellipse">
            <a:avLst/>
          </a:prstGeom>
          <a:noFill/>
          <a:ln w="28575">
            <a:solidFill>
              <a:srgbClr val="E43C3C"/>
            </a:solidFill>
            <a:round/>
            <a:headEnd/>
            <a:tailEnd/>
          </a:ln>
        </p:spPr>
        <p:txBody>
          <a:bodyPr wrap="none" anchor="ctr"/>
          <a:lstStyle/>
          <a:p>
            <a:endParaRPr lang="ru-RU"/>
          </a:p>
        </p:txBody>
      </p:sp>
      <p:pic>
        <p:nvPicPr>
          <p:cNvPr id="22533" name="Picture 15"/>
          <p:cNvPicPr>
            <a:picLocks noChangeAspect="1" noChangeArrowheads="1"/>
          </p:cNvPicPr>
          <p:nvPr/>
        </p:nvPicPr>
        <p:blipFill>
          <a:blip r:embed="rId3"/>
          <a:srcRect/>
          <a:stretch>
            <a:fillRect/>
          </a:stretch>
        </p:blipFill>
        <p:spPr bwMode="auto">
          <a:xfrm>
            <a:off x="6732588" y="2276475"/>
            <a:ext cx="541337" cy="527050"/>
          </a:xfrm>
          <a:prstGeom prst="rect">
            <a:avLst/>
          </a:prstGeom>
          <a:noFill/>
          <a:ln w="9525">
            <a:noFill/>
            <a:miter lim="800000"/>
            <a:headEnd/>
            <a:tailEnd/>
          </a:ln>
        </p:spPr>
      </p:pic>
      <p:pic>
        <p:nvPicPr>
          <p:cNvPr id="22534" name="Picture 17"/>
          <p:cNvPicPr>
            <a:picLocks noChangeAspect="1" noChangeArrowheads="1"/>
          </p:cNvPicPr>
          <p:nvPr/>
        </p:nvPicPr>
        <p:blipFill>
          <a:blip r:embed="rId3"/>
          <a:srcRect/>
          <a:stretch>
            <a:fillRect/>
          </a:stretch>
        </p:blipFill>
        <p:spPr bwMode="auto">
          <a:xfrm>
            <a:off x="5219700" y="5661025"/>
            <a:ext cx="541338" cy="527050"/>
          </a:xfrm>
          <a:prstGeom prst="rect">
            <a:avLst/>
          </a:prstGeom>
          <a:noFill/>
          <a:ln w="9525">
            <a:noFill/>
            <a:miter lim="800000"/>
            <a:headEnd/>
            <a:tailEnd/>
          </a:ln>
        </p:spPr>
      </p:pic>
      <p:sp>
        <p:nvSpPr>
          <p:cNvPr id="22535"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3"/>
          <p:cNvSpPr txBox="1">
            <a:spLocks noChangeArrowheads="1"/>
          </p:cNvSpPr>
          <p:nvPr/>
        </p:nvSpPr>
        <p:spPr bwMode="auto">
          <a:xfrm>
            <a:off x="358775" y="333375"/>
            <a:ext cx="8785225" cy="449263"/>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Определение МПК и аналогов разработки</a:t>
            </a:r>
          </a:p>
          <a:p>
            <a:pPr eaLnBrk="0" hangingPunct="0"/>
            <a:endParaRPr lang="ru-RU" sz="1000">
              <a:cs typeface="Arial" charset="0"/>
            </a:endParaRPr>
          </a:p>
          <a:p>
            <a:pPr eaLnBrk="0" hangingPunct="0"/>
            <a:r>
              <a:rPr lang="ru-RU"/>
              <a:t>Далее выбираем базу данных для поиска, ставим галочки на необходимых документах</a:t>
            </a:r>
          </a:p>
        </p:txBody>
      </p:sp>
      <p:pic>
        <p:nvPicPr>
          <p:cNvPr id="23554" name="Picture 7"/>
          <p:cNvPicPr>
            <a:picLocks noChangeAspect="1" noChangeArrowheads="1"/>
          </p:cNvPicPr>
          <p:nvPr/>
        </p:nvPicPr>
        <p:blipFill>
          <a:blip r:embed="rId2"/>
          <a:srcRect/>
          <a:stretch>
            <a:fillRect/>
          </a:stretch>
        </p:blipFill>
        <p:spPr bwMode="auto">
          <a:xfrm>
            <a:off x="468313" y="1557338"/>
            <a:ext cx="8207375" cy="5130800"/>
          </a:xfrm>
          <a:prstGeom prst="rect">
            <a:avLst/>
          </a:prstGeom>
          <a:noFill/>
          <a:ln w="9525">
            <a:solidFill>
              <a:schemeClr val="tx1"/>
            </a:solidFill>
            <a:miter lim="800000"/>
            <a:headEnd/>
            <a:tailEnd/>
          </a:ln>
        </p:spPr>
      </p:pic>
      <p:sp>
        <p:nvSpPr>
          <p:cNvPr id="23555" name="Oval 8"/>
          <p:cNvSpPr>
            <a:spLocks noChangeArrowheads="1"/>
          </p:cNvSpPr>
          <p:nvPr/>
        </p:nvSpPr>
        <p:spPr bwMode="auto">
          <a:xfrm>
            <a:off x="2555875" y="4005263"/>
            <a:ext cx="2447925" cy="431800"/>
          </a:xfrm>
          <a:prstGeom prst="ellipse">
            <a:avLst/>
          </a:prstGeom>
          <a:noFill/>
          <a:ln w="28575">
            <a:solidFill>
              <a:srgbClr val="E43C3C"/>
            </a:solidFill>
            <a:round/>
            <a:headEnd/>
            <a:tailEnd/>
          </a:ln>
        </p:spPr>
        <p:txBody>
          <a:bodyPr wrap="none" anchor="ctr"/>
          <a:lstStyle/>
          <a:p>
            <a:endParaRPr lang="ru-RU"/>
          </a:p>
        </p:txBody>
      </p:sp>
      <p:sp>
        <p:nvSpPr>
          <p:cNvPr id="23556" name="Oval 9"/>
          <p:cNvSpPr>
            <a:spLocks noChangeArrowheads="1"/>
          </p:cNvSpPr>
          <p:nvPr/>
        </p:nvSpPr>
        <p:spPr bwMode="auto">
          <a:xfrm>
            <a:off x="5795963" y="3933825"/>
            <a:ext cx="431800" cy="2303463"/>
          </a:xfrm>
          <a:prstGeom prst="ellipse">
            <a:avLst/>
          </a:prstGeom>
          <a:noFill/>
          <a:ln w="28575">
            <a:solidFill>
              <a:srgbClr val="E43C3C"/>
            </a:solidFill>
            <a:round/>
            <a:headEnd/>
            <a:tailEnd/>
          </a:ln>
        </p:spPr>
        <p:txBody>
          <a:bodyPr wrap="none" anchor="ctr"/>
          <a:lstStyle/>
          <a:p>
            <a:endParaRPr lang="ru-RU"/>
          </a:p>
        </p:txBody>
      </p:sp>
      <p:pic>
        <p:nvPicPr>
          <p:cNvPr id="23557" name="Picture 10"/>
          <p:cNvPicPr>
            <a:picLocks noChangeAspect="1" noChangeArrowheads="1"/>
          </p:cNvPicPr>
          <p:nvPr/>
        </p:nvPicPr>
        <p:blipFill>
          <a:blip r:embed="rId3"/>
          <a:srcRect/>
          <a:stretch>
            <a:fillRect/>
          </a:stretch>
        </p:blipFill>
        <p:spPr bwMode="auto">
          <a:xfrm>
            <a:off x="5148263" y="3933825"/>
            <a:ext cx="541337" cy="527050"/>
          </a:xfrm>
          <a:prstGeom prst="rect">
            <a:avLst/>
          </a:prstGeom>
          <a:noFill/>
          <a:ln w="9525">
            <a:noFill/>
            <a:miter lim="800000"/>
            <a:headEnd/>
            <a:tailEnd/>
          </a:ln>
        </p:spPr>
      </p:pic>
      <p:sp>
        <p:nvSpPr>
          <p:cNvPr id="23558"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3"/>
          <p:cNvSpPr txBox="1">
            <a:spLocks noChangeArrowheads="1"/>
          </p:cNvSpPr>
          <p:nvPr/>
        </p:nvSpPr>
        <p:spPr bwMode="auto">
          <a:xfrm>
            <a:off x="358775" y="333375"/>
            <a:ext cx="8785225" cy="449263"/>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Определение МПК и аналогов разработки</a:t>
            </a:r>
          </a:p>
          <a:p>
            <a:pPr eaLnBrk="0" hangingPunct="0"/>
            <a:endParaRPr lang="ru-RU" sz="1000">
              <a:cs typeface="Arial" charset="0"/>
            </a:endParaRPr>
          </a:p>
          <a:p>
            <a:pPr eaLnBrk="0" hangingPunct="0"/>
            <a:r>
              <a:rPr lang="ru-RU"/>
              <a:t>В основной области запроса задаются ключевые слова по теме разработки для поиска аналогов изобретения (полезной модели). После набора ключевых слов, например, «перекачка газов», нажать «Поиск»</a:t>
            </a:r>
          </a:p>
        </p:txBody>
      </p:sp>
      <p:pic>
        <p:nvPicPr>
          <p:cNvPr id="24578" name="Picture 7"/>
          <p:cNvPicPr>
            <a:picLocks noChangeAspect="1" noChangeArrowheads="1"/>
          </p:cNvPicPr>
          <p:nvPr/>
        </p:nvPicPr>
        <p:blipFill>
          <a:blip r:embed="rId2"/>
          <a:srcRect/>
          <a:stretch>
            <a:fillRect/>
          </a:stretch>
        </p:blipFill>
        <p:spPr bwMode="auto">
          <a:xfrm>
            <a:off x="539750" y="1773238"/>
            <a:ext cx="8120063" cy="4903787"/>
          </a:xfrm>
          <a:prstGeom prst="rect">
            <a:avLst/>
          </a:prstGeom>
          <a:noFill/>
          <a:ln w="9525">
            <a:solidFill>
              <a:schemeClr val="tx1"/>
            </a:solidFill>
            <a:miter lim="800000"/>
            <a:headEnd/>
            <a:tailEnd/>
          </a:ln>
        </p:spPr>
      </p:pic>
      <p:sp>
        <p:nvSpPr>
          <p:cNvPr id="24579" name="Oval 8"/>
          <p:cNvSpPr>
            <a:spLocks noChangeArrowheads="1"/>
          </p:cNvSpPr>
          <p:nvPr/>
        </p:nvSpPr>
        <p:spPr bwMode="auto">
          <a:xfrm>
            <a:off x="2268538" y="4076700"/>
            <a:ext cx="1800225" cy="360363"/>
          </a:xfrm>
          <a:prstGeom prst="ellipse">
            <a:avLst/>
          </a:prstGeom>
          <a:noFill/>
          <a:ln w="28575">
            <a:solidFill>
              <a:srgbClr val="E43C3C"/>
            </a:solidFill>
            <a:round/>
            <a:headEnd/>
            <a:tailEnd/>
          </a:ln>
        </p:spPr>
        <p:txBody>
          <a:bodyPr wrap="none" anchor="ctr"/>
          <a:lstStyle/>
          <a:p>
            <a:pPr algn="ctr"/>
            <a:endParaRPr lang="ru-RU">
              <a:solidFill>
                <a:srgbClr val="E43C3C"/>
              </a:solidFill>
            </a:endParaRPr>
          </a:p>
        </p:txBody>
      </p:sp>
      <p:sp>
        <p:nvSpPr>
          <p:cNvPr id="24580" name="Oval 9"/>
          <p:cNvSpPr>
            <a:spLocks noChangeArrowheads="1"/>
          </p:cNvSpPr>
          <p:nvPr/>
        </p:nvSpPr>
        <p:spPr bwMode="auto">
          <a:xfrm>
            <a:off x="7343775" y="3933825"/>
            <a:ext cx="1800225" cy="360363"/>
          </a:xfrm>
          <a:prstGeom prst="ellipse">
            <a:avLst/>
          </a:prstGeom>
          <a:noFill/>
          <a:ln w="28575">
            <a:solidFill>
              <a:srgbClr val="E43C3C"/>
            </a:solidFill>
            <a:round/>
            <a:headEnd/>
            <a:tailEnd/>
          </a:ln>
        </p:spPr>
        <p:txBody>
          <a:bodyPr wrap="none" anchor="ctr"/>
          <a:lstStyle/>
          <a:p>
            <a:pPr algn="ctr"/>
            <a:endParaRPr lang="ru-RU">
              <a:solidFill>
                <a:srgbClr val="E43C3C"/>
              </a:solidFill>
            </a:endParaRPr>
          </a:p>
        </p:txBody>
      </p:sp>
      <p:pic>
        <p:nvPicPr>
          <p:cNvPr id="24581" name="Picture 10"/>
          <p:cNvPicPr>
            <a:picLocks noChangeAspect="1" noChangeArrowheads="1"/>
          </p:cNvPicPr>
          <p:nvPr/>
        </p:nvPicPr>
        <p:blipFill>
          <a:blip r:embed="rId3"/>
          <a:srcRect/>
          <a:stretch>
            <a:fillRect/>
          </a:stretch>
        </p:blipFill>
        <p:spPr bwMode="auto">
          <a:xfrm>
            <a:off x="6804025" y="3860800"/>
            <a:ext cx="541338" cy="527050"/>
          </a:xfrm>
          <a:prstGeom prst="rect">
            <a:avLst/>
          </a:prstGeom>
          <a:noFill/>
          <a:ln w="9525">
            <a:noFill/>
            <a:miter lim="800000"/>
            <a:headEnd/>
            <a:tailEnd/>
          </a:ln>
        </p:spPr>
      </p:pic>
      <p:pic>
        <p:nvPicPr>
          <p:cNvPr id="24582" name="Picture 11"/>
          <p:cNvPicPr>
            <a:picLocks noChangeAspect="1" noChangeArrowheads="1"/>
          </p:cNvPicPr>
          <p:nvPr/>
        </p:nvPicPr>
        <p:blipFill>
          <a:blip r:embed="rId3"/>
          <a:srcRect/>
          <a:stretch>
            <a:fillRect/>
          </a:stretch>
        </p:blipFill>
        <p:spPr bwMode="auto">
          <a:xfrm>
            <a:off x="4427538" y="4005263"/>
            <a:ext cx="541337" cy="527050"/>
          </a:xfrm>
          <a:prstGeom prst="rect">
            <a:avLst/>
          </a:prstGeom>
          <a:noFill/>
          <a:ln w="9525">
            <a:noFill/>
            <a:miter lim="800000"/>
            <a:headEnd/>
            <a:tailEnd/>
          </a:ln>
        </p:spPr>
      </p:pic>
      <p:sp>
        <p:nvSpPr>
          <p:cNvPr id="24583"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p:cNvPicPr>
            <a:picLocks noChangeAspect="1" noChangeArrowheads="1"/>
          </p:cNvPicPr>
          <p:nvPr/>
        </p:nvPicPr>
        <p:blipFill>
          <a:blip r:embed="rId2"/>
          <a:srcRect/>
          <a:stretch>
            <a:fillRect/>
          </a:stretch>
        </p:blipFill>
        <p:spPr bwMode="auto">
          <a:xfrm>
            <a:off x="468313" y="1196975"/>
            <a:ext cx="8280400" cy="5267325"/>
          </a:xfrm>
          <a:prstGeom prst="rect">
            <a:avLst/>
          </a:prstGeom>
          <a:noFill/>
          <a:ln w="9525">
            <a:solidFill>
              <a:schemeClr val="tx1"/>
            </a:solidFill>
            <a:miter lim="800000"/>
            <a:headEnd/>
            <a:tailEnd/>
          </a:ln>
        </p:spPr>
      </p:pic>
      <p:sp>
        <p:nvSpPr>
          <p:cNvPr id="25602" name="Text Box 3"/>
          <p:cNvSpPr txBox="1">
            <a:spLocks noChangeArrowheads="1"/>
          </p:cNvSpPr>
          <p:nvPr/>
        </p:nvSpPr>
        <p:spPr bwMode="auto">
          <a:xfrm>
            <a:off x="358775" y="260350"/>
            <a:ext cx="8785225" cy="449263"/>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Определение МПК и аналога разработки</a:t>
            </a:r>
          </a:p>
          <a:p>
            <a:pPr eaLnBrk="0" hangingPunct="0"/>
            <a:endParaRPr lang="ru-RU" sz="1000">
              <a:cs typeface="Arial" charset="0"/>
            </a:endParaRPr>
          </a:p>
          <a:p>
            <a:pPr eaLnBrk="0" hangingPunct="0"/>
            <a:r>
              <a:rPr lang="ru-RU"/>
              <a:t>Результатом поиска будет список найденных документов</a:t>
            </a:r>
          </a:p>
        </p:txBody>
      </p:sp>
      <p:sp>
        <p:nvSpPr>
          <p:cNvPr id="25603"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358775" y="260350"/>
            <a:ext cx="8785225" cy="719138"/>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ОПИСАНИЕ ИЗОБРЕТЕНИЯ </a:t>
            </a:r>
          </a:p>
          <a:p>
            <a:pPr algn="ctr" eaLnBrk="0" hangingPunct="0"/>
            <a:r>
              <a:rPr lang="ru-RU" sz="3000" b="1">
                <a:solidFill>
                  <a:srgbClr val="214F87"/>
                </a:solidFill>
                <a:cs typeface="Arial" charset="0"/>
              </a:rPr>
              <a:t>(ПОЛЕЗНОЙ МОДЕЛИ)</a:t>
            </a:r>
          </a:p>
          <a:p>
            <a:pPr eaLnBrk="0" hangingPunct="0"/>
            <a:endParaRPr lang="ru-RU" sz="3000" b="1">
              <a:solidFill>
                <a:srgbClr val="214F87"/>
              </a:solidFill>
              <a:cs typeface="Arial" charset="0"/>
            </a:endParaRPr>
          </a:p>
        </p:txBody>
      </p:sp>
      <p:sp>
        <p:nvSpPr>
          <p:cNvPr id="26626" name="Text Box 3"/>
          <p:cNvSpPr txBox="1">
            <a:spLocks noChangeArrowheads="1"/>
          </p:cNvSpPr>
          <p:nvPr/>
        </p:nvSpPr>
        <p:spPr bwMode="auto">
          <a:xfrm>
            <a:off x="395288" y="1268413"/>
            <a:ext cx="8496300" cy="431800"/>
          </a:xfrm>
          <a:prstGeom prst="rect">
            <a:avLst/>
          </a:prstGeom>
          <a:solidFill>
            <a:srgbClr val="C0C0C0"/>
          </a:solidFill>
          <a:ln w="9525">
            <a:noFill/>
            <a:miter lim="800000"/>
            <a:headEnd/>
            <a:tailEnd/>
          </a:ln>
        </p:spPr>
        <p:txBody>
          <a:bodyPr lIns="36195" tIns="36195" rIns="36195" bIns="36195"/>
          <a:lstStyle/>
          <a:p>
            <a:pPr marL="342900" indent="-342900"/>
            <a:r>
              <a:rPr lang="ru-RU"/>
              <a:t>2. Область техники, к которой относится изобретение</a:t>
            </a:r>
          </a:p>
        </p:txBody>
      </p:sp>
      <p:sp>
        <p:nvSpPr>
          <p:cNvPr id="26627" name="Text Box 6"/>
          <p:cNvSpPr txBox="1">
            <a:spLocks noChangeArrowheads="1"/>
          </p:cNvSpPr>
          <p:nvPr/>
        </p:nvSpPr>
        <p:spPr bwMode="auto">
          <a:xfrm>
            <a:off x="395288" y="1884363"/>
            <a:ext cx="8424862" cy="369887"/>
          </a:xfrm>
          <a:prstGeom prst="rect">
            <a:avLst/>
          </a:prstGeom>
          <a:noFill/>
          <a:ln w="9525">
            <a:noFill/>
            <a:miter lim="800000"/>
            <a:headEnd/>
            <a:tailEnd/>
          </a:ln>
        </p:spPr>
        <p:txBody>
          <a:bodyPr>
            <a:spAutoFit/>
          </a:bodyPr>
          <a:lstStyle/>
          <a:p>
            <a:pPr algn="just"/>
            <a:r>
              <a:rPr lang="ru-RU" i="1"/>
              <a:t>Если таких областей несколько, указываются преимущественные.</a:t>
            </a:r>
          </a:p>
        </p:txBody>
      </p:sp>
      <p:sp>
        <p:nvSpPr>
          <p:cNvPr id="26628" name="TextBox 1"/>
          <p:cNvSpPr txBox="1">
            <a:spLocks noChangeArrowheads="1"/>
          </p:cNvSpPr>
          <p:nvPr/>
        </p:nvSpPr>
        <p:spPr bwMode="auto">
          <a:xfrm>
            <a:off x="179388" y="2924175"/>
            <a:ext cx="8756650" cy="1476375"/>
          </a:xfrm>
          <a:prstGeom prst="rect">
            <a:avLst/>
          </a:prstGeom>
          <a:noFill/>
          <a:ln w="9525">
            <a:solidFill>
              <a:schemeClr val="tx1"/>
            </a:solidFill>
            <a:miter lim="800000"/>
            <a:headEnd/>
            <a:tailEnd/>
          </a:ln>
        </p:spPr>
        <p:txBody>
          <a:bodyPr>
            <a:spAutoFit/>
          </a:bodyPr>
          <a:lstStyle/>
          <a:p>
            <a:pPr algn="r"/>
            <a:r>
              <a:rPr lang="ru-RU">
                <a:latin typeface="Times New Roman" pitchFamily="18" charset="0"/>
                <a:cs typeface="Times New Roman" pitchFamily="18" charset="0"/>
              </a:rPr>
              <a:t>МПК </a:t>
            </a:r>
            <a:r>
              <a:rPr lang="en-US">
                <a:latin typeface="Times New Roman" pitchFamily="18" charset="0"/>
                <a:cs typeface="Times New Roman" pitchFamily="18" charset="0"/>
              </a:rPr>
              <a:t>B23H 3/08 </a:t>
            </a:r>
            <a:r>
              <a:rPr lang="ru-RU">
                <a:latin typeface="Times New Roman" pitchFamily="18" charset="0"/>
                <a:cs typeface="Times New Roman" pitchFamily="18" charset="0"/>
              </a:rPr>
              <a:t> </a:t>
            </a:r>
            <a:endParaRPr lang="ru-RU" sz="1400">
              <a:latin typeface="Calibri" pitchFamily="34" charset="0"/>
              <a:ea typeface="Calibri" pitchFamily="34" charset="0"/>
              <a:cs typeface="Times New Roman" pitchFamily="18" charset="0"/>
            </a:endParaRPr>
          </a:p>
          <a:p>
            <a:pPr algn="ctr"/>
            <a:r>
              <a:rPr lang="ru-RU" b="1">
                <a:latin typeface="Times New Roman" pitchFamily="18" charset="0"/>
                <a:cs typeface="Times New Roman" pitchFamily="18" charset="0"/>
              </a:rPr>
              <a:t>СПОСОБ ЭЛЕКТРОХИМИЧЕСКОЙ ОБРАБОТКИ</a:t>
            </a:r>
            <a:r>
              <a:rPr lang="ru-RU">
                <a:latin typeface="Times New Roman" pitchFamily="18" charset="0"/>
                <a:cs typeface="Times New Roman" pitchFamily="18" charset="0"/>
              </a:rPr>
              <a:t>      </a:t>
            </a:r>
          </a:p>
          <a:p>
            <a:pPr algn="just">
              <a:lnSpc>
                <a:spcPct val="150000"/>
              </a:lnSpc>
              <a:spcAft>
                <a:spcPts val="600"/>
              </a:spcAft>
            </a:pPr>
            <a:r>
              <a:rPr lang="ru-RU">
                <a:latin typeface="Times New Roman" pitchFamily="18" charset="0"/>
                <a:cs typeface="Times New Roman" pitchFamily="18" charset="0"/>
              </a:rPr>
              <a:t>      Изобретение относится к области машиностроения и может быть использовано при чистовой обработке деталей из металлических материалов. </a:t>
            </a:r>
            <a:endParaRPr lang="ru-RU"/>
          </a:p>
        </p:txBody>
      </p:sp>
      <p:sp>
        <p:nvSpPr>
          <p:cNvPr id="26629" name="TextBox 2"/>
          <p:cNvSpPr txBox="1">
            <a:spLocks noChangeArrowheads="1"/>
          </p:cNvSpPr>
          <p:nvPr/>
        </p:nvSpPr>
        <p:spPr bwMode="auto">
          <a:xfrm>
            <a:off x="150813" y="4508500"/>
            <a:ext cx="8756650" cy="2046288"/>
          </a:xfrm>
          <a:prstGeom prst="rect">
            <a:avLst/>
          </a:prstGeom>
          <a:noFill/>
          <a:ln w="9525">
            <a:solidFill>
              <a:schemeClr val="tx1"/>
            </a:solidFill>
            <a:miter lim="800000"/>
            <a:headEnd/>
            <a:tailEnd/>
          </a:ln>
        </p:spPr>
        <p:txBody>
          <a:bodyPr>
            <a:spAutoFit/>
          </a:bodyPr>
          <a:lstStyle/>
          <a:p>
            <a:pPr indent="449263" algn="r">
              <a:spcAft>
                <a:spcPts val="600"/>
              </a:spcAft>
            </a:pPr>
            <a:r>
              <a:rPr lang="ru-RU">
                <a:latin typeface="Times New Roman" pitchFamily="18" charset="0"/>
                <a:cs typeface="Times New Roman" pitchFamily="18" charset="0"/>
              </a:rPr>
              <a:t>МПК </a:t>
            </a:r>
            <a:r>
              <a:rPr lang="en-US">
                <a:latin typeface="Times New Roman" pitchFamily="18" charset="0"/>
                <a:cs typeface="Times New Roman" pitchFamily="18" charset="0"/>
              </a:rPr>
              <a:t>H</a:t>
            </a:r>
            <a:r>
              <a:rPr lang="ru-RU">
                <a:latin typeface="Times New Roman" pitchFamily="18" charset="0"/>
                <a:cs typeface="Times New Roman" pitchFamily="18" charset="0"/>
              </a:rPr>
              <a:t>01</a:t>
            </a:r>
            <a:r>
              <a:rPr lang="en-US">
                <a:latin typeface="Times New Roman" pitchFamily="18" charset="0"/>
                <a:cs typeface="Times New Roman" pitchFamily="18" charset="0"/>
              </a:rPr>
              <a:t>Q</a:t>
            </a:r>
            <a:r>
              <a:rPr lang="ru-RU">
                <a:latin typeface="Times New Roman" pitchFamily="18" charset="0"/>
                <a:cs typeface="Times New Roman" pitchFamily="18" charset="0"/>
              </a:rPr>
              <a:t>025/04</a:t>
            </a:r>
            <a:endParaRPr lang="ru-RU">
              <a:cs typeface="Times New Roman" pitchFamily="18" charset="0"/>
            </a:endParaRPr>
          </a:p>
          <a:p>
            <a:pPr indent="449263" algn="ctr">
              <a:spcAft>
                <a:spcPts val="600"/>
              </a:spcAft>
            </a:pPr>
            <a:r>
              <a:rPr lang="ru-RU" b="1">
                <a:latin typeface="Times New Roman" pitchFamily="18" charset="0"/>
                <a:cs typeface="Times New Roman" pitchFamily="18" charset="0"/>
              </a:rPr>
              <a:t>АНТЕННАЯ СИСТЕМА </a:t>
            </a:r>
            <a:r>
              <a:rPr lang="en-US" b="1">
                <a:latin typeface="Times New Roman" pitchFamily="18" charset="0"/>
                <a:cs typeface="Times New Roman" pitchFamily="18" charset="0"/>
              </a:rPr>
              <a:t>MIMO</a:t>
            </a:r>
            <a:endParaRPr lang="ru-RU">
              <a:cs typeface="Times New Roman" pitchFamily="18" charset="0"/>
            </a:endParaRPr>
          </a:p>
          <a:p>
            <a:pPr indent="449263" algn="just">
              <a:lnSpc>
                <a:spcPct val="150000"/>
              </a:lnSpc>
            </a:pPr>
            <a:r>
              <a:rPr lang="ru-RU">
                <a:latin typeface="Times New Roman" pitchFamily="18" charset="0"/>
                <a:cs typeface="Times New Roman" pitchFamily="18" charset="0"/>
              </a:rPr>
              <a:t>Изобретение относится к антенной технике, в частности, к устройствам MIMO и может быть использовано в аппаратуре широкополосной беспроводной радиосвязи с множеством входов/выходов (системах WiMAX, LTE и LTE–Advanced). </a:t>
            </a:r>
            <a:endParaRPr lang="ru-RU">
              <a:cs typeface="Times New Roman" pitchFamily="18" charset="0"/>
            </a:endParaRPr>
          </a:p>
        </p:txBody>
      </p:sp>
      <p:sp>
        <p:nvSpPr>
          <p:cNvPr id="26630" name="WordArt 10"/>
          <p:cNvSpPr>
            <a:spLocks noChangeArrowheads="1" noChangeShapeType="1" noTextEdit="1"/>
          </p:cNvSpPr>
          <p:nvPr/>
        </p:nvSpPr>
        <p:spPr bwMode="auto">
          <a:xfrm>
            <a:off x="1979613" y="2328863"/>
            <a:ext cx="5041900" cy="358775"/>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ПРИМЕРЫ ОБЛАСТИ ТЕХНИКИ</a:t>
            </a:r>
          </a:p>
        </p:txBody>
      </p:sp>
      <p:sp>
        <p:nvSpPr>
          <p:cNvPr id="26631"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idx="1"/>
          </p:nvPr>
        </p:nvSpPr>
        <p:spPr>
          <a:xfrm>
            <a:off x="528638" y="1124744"/>
            <a:ext cx="8229600" cy="3240088"/>
          </a:xfrm>
        </p:spPr>
        <p:txBody>
          <a:bodyPr/>
          <a:lstStyle/>
          <a:p>
            <a:pPr marL="0" indent="0" algn="just">
              <a:spcAft>
                <a:spcPts val="0"/>
              </a:spcAft>
              <a:buFont typeface="Arial" charset="0"/>
              <a:buNone/>
              <a:defRPr/>
            </a:pPr>
            <a:r>
              <a:rPr lang="ru-RU" sz="1800" dirty="0" smtClean="0">
                <a:solidFill>
                  <a:srgbClr val="000000"/>
                </a:solidFill>
                <a:latin typeface="Arial" pitchFamily="34" charset="0"/>
                <a:cs typeface="Arial" pitchFamily="34" charset="0"/>
              </a:rPr>
              <a:t>Приводятся известные </a:t>
            </a:r>
            <a:r>
              <a:rPr lang="ru-RU" sz="1800" b="1" dirty="0" smtClean="0">
                <a:solidFill>
                  <a:srgbClr val="000000"/>
                </a:solidFill>
                <a:highlight>
                  <a:srgbClr val="C0C0C0"/>
                </a:highlight>
                <a:latin typeface="Arial" pitchFamily="34" charset="0"/>
                <a:cs typeface="Arial" pitchFamily="34" charset="0"/>
              </a:rPr>
              <a:t>аналог</a:t>
            </a:r>
            <a:r>
              <a:rPr lang="ru-RU" sz="1800" b="1" dirty="0">
                <a:solidFill>
                  <a:srgbClr val="000000"/>
                </a:solidFill>
                <a:highlight>
                  <a:srgbClr val="C0C0C0"/>
                </a:highlight>
                <a:latin typeface="Arial" pitchFamily="34" charset="0"/>
                <a:cs typeface="Arial" pitchFamily="34" charset="0"/>
              </a:rPr>
              <a:t>и</a:t>
            </a:r>
            <a:r>
              <a:rPr lang="ru-RU" sz="1800" b="1" dirty="0" smtClean="0">
                <a:solidFill>
                  <a:srgbClr val="000000"/>
                </a:solidFill>
                <a:highlight>
                  <a:srgbClr val="C0C0C0"/>
                </a:highlight>
                <a:latin typeface="Arial" pitchFamily="34" charset="0"/>
                <a:cs typeface="Arial" pitchFamily="34" charset="0"/>
              </a:rPr>
              <a:t> (аналог)</a:t>
            </a:r>
            <a:r>
              <a:rPr lang="en-US" sz="1800" dirty="0" smtClean="0">
                <a:highlight>
                  <a:srgbClr val="C0C0C0"/>
                </a:highlight>
                <a:latin typeface="Arial" pitchFamily="34" charset="0"/>
                <a:cs typeface="Arial" pitchFamily="34" charset="0"/>
              </a:rPr>
              <a:t> </a:t>
            </a:r>
            <a:r>
              <a:rPr lang="ru-RU" sz="1800" dirty="0" smtClean="0">
                <a:solidFill>
                  <a:srgbClr val="000000"/>
                </a:solidFill>
                <a:latin typeface="Arial" pitchFamily="34" charset="0"/>
                <a:cs typeface="Arial" pitchFamily="34" charset="0"/>
              </a:rPr>
              <a:t>изобретения с выделением из них наиболее близкого. </a:t>
            </a:r>
          </a:p>
          <a:p>
            <a:pPr marL="0" indent="0" algn="just">
              <a:spcAft>
                <a:spcPts val="0"/>
              </a:spcAft>
              <a:buFont typeface="Arial" charset="0"/>
              <a:buNone/>
              <a:defRPr/>
            </a:pPr>
            <a:r>
              <a:rPr lang="ru-RU" sz="1800" dirty="0" smtClean="0">
                <a:solidFill>
                  <a:srgbClr val="000000"/>
                </a:solidFill>
                <a:latin typeface="Arial" pitchFamily="34" charset="0"/>
                <a:cs typeface="Arial" pitchFamily="34" charset="0"/>
              </a:rPr>
              <a:t>При описании каждого из аналогов приводится источник информации, в котором он раскрыт. </a:t>
            </a:r>
          </a:p>
          <a:p>
            <a:pPr marL="0" indent="0" algn="just">
              <a:spcAft>
                <a:spcPts val="0"/>
              </a:spcAft>
              <a:buFont typeface="Arial" charset="0"/>
              <a:buNone/>
              <a:defRPr/>
            </a:pPr>
            <a:r>
              <a:rPr lang="ru-RU" sz="1800" dirty="0" smtClean="0">
                <a:solidFill>
                  <a:srgbClr val="000000"/>
                </a:solidFill>
                <a:latin typeface="Arial" pitchFamily="34" charset="0"/>
                <a:cs typeface="Arial" pitchFamily="34" charset="0"/>
              </a:rPr>
              <a:t>Указываются признаки аналога, которые совпадают с существенными признаками заявляемого изобретения. </a:t>
            </a:r>
          </a:p>
          <a:p>
            <a:pPr marL="0" indent="0" algn="just">
              <a:spcAft>
                <a:spcPts val="0"/>
              </a:spcAft>
              <a:buFont typeface="Arial" charset="0"/>
              <a:buNone/>
              <a:defRPr/>
            </a:pPr>
            <a:r>
              <a:rPr lang="ru-RU" sz="1800" b="1" dirty="0">
                <a:solidFill>
                  <a:srgbClr val="000000"/>
                </a:solidFill>
                <a:highlight>
                  <a:srgbClr val="FF00FF"/>
                </a:highlight>
                <a:latin typeface="Arial" pitchFamily="34" charset="0"/>
                <a:cs typeface="Arial" pitchFamily="34" charset="0"/>
              </a:rPr>
              <a:t>К</a:t>
            </a:r>
            <a:r>
              <a:rPr lang="ru-RU" sz="1800" b="1" dirty="0" smtClean="0">
                <a:solidFill>
                  <a:srgbClr val="000000"/>
                </a:solidFill>
                <a:highlight>
                  <a:srgbClr val="FF00FF"/>
                </a:highlight>
                <a:latin typeface="Arial" pitchFamily="34" charset="0"/>
                <a:cs typeface="Arial" pitchFamily="34" charset="0"/>
              </a:rPr>
              <a:t>ритикуются</a:t>
            </a:r>
            <a:r>
              <a:rPr lang="ru-RU" sz="1800" dirty="0" smtClean="0">
                <a:highlight>
                  <a:srgbClr val="FF00FF"/>
                </a:highlight>
                <a:latin typeface="Arial" pitchFamily="34" charset="0"/>
                <a:cs typeface="Arial" pitchFamily="34" charset="0"/>
              </a:rPr>
              <a:t> </a:t>
            </a:r>
            <a:r>
              <a:rPr lang="ru-RU" sz="1800" dirty="0" smtClean="0">
                <a:solidFill>
                  <a:srgbClr val="000000"/>
                </a:solidFill>
                <a:latin typeface="Arial" pitchFamily="34" charset="0"/>
                <a:cs typeface="Arial" pitchFamily="34" charset="0"/>
              </a:rPr>
              <a:t>известные заявителю технические проблемы аналога, которые решаются в предлагаемом изобретении (полезной модели).</a:t>
            </a:r>
          </a:p>
          <a:p>
            <a:pPr marL="0" indent="0">
              <a:buFont typeface="Arial" charset="0"/>
              <a:buNone/>
              <a:defRPr/>
            </a:pPr>
            <a:endParaRPr lang="ru-RU" dirty="0" smtClean="0"/>
          </a:p>
        </p:txBody>
      </p:sp>
      <p:sp>
        <p:nvSpPr>
          <p:cNvPr id="27650" name="Text Box 3"/>
          <p:cNvSpPr txBox="1">
            <a:spLocks noChangeArrowheads="1"/>
          </p:cNvSpPr>
          <p:nvPr/>
        </p:nvSpPr>
        <p:spPr bwMode="auto">
          <a:xfrm>
            <a:off x="395288" y="476250"/>
            <a:ext cx="8496300" cy="431800"/>
          </a:xfrm>
          <a:prstGeom prst="rect">
            <a:avLst/>
          </a:prstGeom>
          <a:solidFill>
            <a:srgbClr val="C0C0C0"/>
          </a:solidFill>
          <a:ln w="9525">
            <a:noFill/>
            <a:miter lim="800000"/>
            <a:headEnd/>
            <a:tailEnd/>
          </a:ln>
        </p:spPr>
        <p:txBody>
          <a:bodyPr lIns="36195" tIns="36195" rIns="36195" bIns="36195"/>
          <a:lstStyle/>
          <a:p>
            <a:pPr marL="342900" indent="-342900"/>
            <a:r>
              <a:rPr lang="ru-RU"/>
              <a:t>3. Уровень техники</a:t>
            </a:r>
          </a:p>
        </p:txBody>
      </p:sp>
      <p:pic>
        <p:nvPicPr>
          <p:cNvPr id="27651" name="Picture 6"/>
          <p:cNvPicPr>
            <a:picLocks noChangeAspect="1" noChangeArrowheads="1"/>
          </p:cNvPicPr>
          <p:nvPr/>
        </p:nvPicPr>
        <p:blipFill>
          <a:blip r:embed="rId2"/>
          <a:srcRect/>
          <a:stretch>
            <a:fillRect/>
          </a:stretch>
        </p:blipFill>
        <p:spPr bwMode="auto">
          <a:xfrm>
            <a:off x="1727200" y="3744913"/>
            <a:ext cx="5832475" cy="2808287"/>
          </a:xfrm>
          <a:prstGeom prst="rect">
            <a:avLst/>
          </a:prstGeom>
          <a:noFill/>
          <a:ln w="9525">
            <a:noFill/>
            <a:miter lim="800000"/>
            <a:headEnd/>
            <a:tailEnd/>
          </a:ln>
        </p:spPr>
      </p:pic>
      <p:sp>
        <p:nvSpPr>
          <p:cNvPr id="27652"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2"/>
          <p:cNvSpPr>
            <a:spLocks noGrp="1"/>
          </p:cNvSpPr>
          <p:nvPr>
            <p:ph idx="1"/>
          </p:nvPr>
        </p:nvSpPr>
        <p:spPr>
          <a:xfrm>
            <a:off x="212725" y="1268413"/>
            <a:ext cx="8472488" cy="4608512"/>
          </a:xfrm>
        </p:spPr>
        <p:txBody>
          <a:bodyPr/>
          <a:lstStyle/>
          <a:p>
            <a:pPr marL="0" indent="0">
              <a:spcBef>
                <a:spcPts val="0"/>
              </a:spcBef>
              <a:spcAft>
                <a:spcPts val="0"/>
              </a:spcAft>
              <a:buFont typeface="Arial" charset="0"/>
              <a:buNone/>
              <a:defRPr/>
            </a:pPr>
            <a:r>
              <a:rPr lang="ru-RU" sz="1800" dirty="0" smtClean="0">
                <a:latin typeface="Arial" charset="0"/>
                <a:cs typeface="Times New Roman" pitchFamily="18" charset="0"/>
              </a:rPr>
              <a:t>Известен </a:t>
            </a:r>
            <a:r>
              <a:rPr lang="ru-RU" sz="1800" b="1" dirty="0">
                <a:solidFill>
                  <a:srgbClr val="000000"/>
                </a:solidFill>
                <a:highlight>
                  <a:srgbClr val="C0C0C0"/>
                </a:highlight>
                <a:latin typeface="Arial"/>
                <a:cs typeface="Times New Roman"/>
              </a:rPr>
              <a:t>способ чистовой электрохимической обработки</a:t>
            </a:r>
            <a:r>
              <a:rPr lang="ru-RU" sz="1800" dirty="0">
                <a:solidFill>
                  <a:srgbClr val="000000"/>
                </a:solidFill>
                <a:highlight>
                  <a:srgbClr val="C0C0C0"/>
                </a:highlight>
                <a:latin typeface="Arial"/>
                <a:cs typeface="Times New Roman"/>
              </a:rPr>
              <a:t> (</a:t>
            </a:r>
            <a:r>
              <a:rPr lang="ru-RU" sz="1800" dirty="0" err="1">
                <a:solidFill>
                  <a:srgbClr val="000000"/>
                </a:solidFill>
                <a:highlight>
                  <a:srgbClr val="C0C0C0"/>
                </a:highlight>
                <a:latin typeface="Arial"/>
                <a:cs typeface="Times New Roman"/>
              </a:rPr>
              <a:t>А.с</a:t>
            </a:r>
            <a:r>
              <a:rPr lang="ru-RU" sz="1800" dirty="0">
                <a:solidFill>
                  <a:srgbClr val="000000"/>
                </a:solidFill>
                <a:highlight>
                  <a:srgbClr val="C0C0C0"/>
                </a:highlight>
                <a:latin typeface="Arial"/>
                <a:cs typeface="Times New Roman"/>
              </a:rPr>
              <a:t>. </a:t>
            </a:r>
            <a:r>
              <a:rPr lang="ru-RU" sz="1800" dirty="0">
                <a:solidFill>
                  <a:srgbClr val="000000"/>
                </a:solidFill>
                <a:highlight>
                  <a:srgbClr val="C0C0C0"/>
                </a:highlight>
                <a:cs typeface="Times New Roman"/>
              </a:rPr>
              <a:t>323243, В 23 Р 1/04</a:t>
            </a:r>
            <a:r>
              <a:rPr lang="ru-RU" sz="1800" dirty="0">
                <a:solidFill>
                  <a:srgbClr val="000000"/>
                </a:solidFill>
                <a:highlight>
                  <a:srgbClr val="C0C0C0"/>
                </a:highlight>
                <a:latin typeface="Arial"/>
                <a:cs typeface="Times New Roman"/>
              </a:rPr>
              <a:t>. Способ размерной электрохимической обработки / Л.Б. Дмитриев и др. // </a:t>
            </a:r>
            <a:r>
              <a:rPr lang="ru-RU" sz="1800" dirty="0" err="1">
                <a:solidFill>
                  <a:srgbClr val="000000"/>
                </a:solidFill>
                <a:highlight>
                  <a:srgbClr val="C0C0C0"/>
                </a:highlight>
                <a:latin typeface="Arial"/>
                <a:cs typeface="Times New Roman"/>
              </a:rPr>
              <a:t>Бюл</a:t>
            </a:r>
            <a:r>
              <a:rPr lang="ru-RU" sz="1800" dirty="0">
                <a:solidFill>
                  <a:srgbClr val="000000"/>
                </a:solidFill>
                <a:highlight>
                  <a:srgbClr val="C0C0C0"/>
                </a:highlight>
                <a:latin typeface="Arial"/>
                <a:cs typeface="Times New Roman"/>
              </a:rPr>
              <a:t>. </a:t>
            </a:r>
            <a:r>
              <a:rPr lang="ru-RU" sz="1800" dirty="0" err="1">
                <a:solidFill>
                  <a:srgbClr val="000000"/>
                </a:solidFill>
                <a:highlight>
                  <a:srgbClr val="C0C0C0"/>
                </a:highlight>
                <a:latin typeface="Arial"/>
                <a:cs typeface="Times New Roman"/>
              </a:rPr>
              <a:t>изобр</a:t>
            </a:r>
            <a:r>
              <a:rPr lang="ru-RU" sz="1800" dirty="0">
                <a:solidFill>
                  <a:srgbClr val="000000"/>
                </a:solidFill>
                <a:highlight>
                  <a:srgbClr val="C0C0C0"/>
                </a:highlight>
                <a:latin typeface="Arial"/>
                <a:cs typeface="Times New Roman"/>
              </a:rPr>
              <a:t>. №</a:t>
            </a:r>
            <a:r>
              <a:rPr lang="ru-RU" sz="1800" dirty="0">
                <a:solidFill>
                  <a:srgbClr val="000000"/>
                </a:solidFill>
                <a:highlight>
                  <a:srgbClr val="C0C0C0"/>
                </a:highlight>
                <a:cs typeface="Times New Roman"/>
              </a:rPr>
              <a:t>1, 1972</a:t>
            </a:r>
            <a:r>
              <a:rPr lang="ru-RU" sz="1800" dirty="0">
                <a:solidFill>
                  <a:srgbClr val="000000"/>
                </a:solidFill>
                <a:highlight>
                  <a:srgbClr val="C0C0C0"/>
                </a:highlight>
                <a:latin typeface="Arial"/>
                <a:cs typeface="Times New Roman"/>
              </a:rPr>
              <a:t>), </a:t>
            </a:r>
            <a:r>
              <a:rPr lang="ru-RU" sz="1800" dirty="0" smtClean="0">
                <a:latin typeface="Arial" charset="0"/>
                <a:cs typeface="Times New Roman" pitchFamily="18" charset="0"/>
              </a:rPr>
              <a:t>осуществляемый в пульсирующем потоке жидкой токопроводящей рабочей среды путем программируемого перекрытия межэлектродного зазора электродом-инструментом в период пауз тока. </a:t>
            </a:r>
          </a:p>
          <a:p>
            <a:pPr marL="0" indent="0" algn="just">
              <a:spcBef>
                <a:spcPts val="0"/>
              </a:spcBef>
              <a:spcAft>
                <a:spcPts val="0"/>
              </a:spcAft>
              <a:buFont typeface="Arial" charset="0"/>
              <a:buNone/>
              <a:defRPr/>
            </a:pPr>
            <a:r>
              <a:rPr lang="ru-RU" sz="1800" b="1" dirty="0">
                <a:solidFill>
                  <a:srgbClr val="000000"/>
                </a:solidFill>
                <a:highlight>
                  <a:srgbClr val="FF00FF"/>
                </a:highlight>
                <a:latin typeface="Arial"/>
                <a:cs typeface="Times New Roman"/>
              </a:rPr>
              <a:t>Недостатком способа </a:t>
            </a:r>
            <a:r>
              <a:rPr lang="ru-RU" sz="1800" dirty="0" smtClean="0">
                <a:latin typeface="Arial" charset="0"/>
                <a:cs typeface="Times New Roman" pitchFamily="18" charset="0"/>
              </a:rPr>
              <a:t>является</a:t>
            </a:r>
            <a:r>
              <a:rPr lang="en-US" sz="1800" dirty="0" smtClean="0">
                <a:latin typeface="Arial" charset="0"/>
                <a:cs typeface="Times New Roman" pitchFamily="18" charset="0"/>
              </a:rPr>
              <a:t> </a:t>
            </a:r>
            <a:r>
              <a:rPr lang="ru-RU" sz="1800" dirty="0" smtClean="0">
                <a:solidFill>
                  <a:srgbClr val="000000"/>
                </a:solidFill>
                <a:highlight>
                  <a:srgbClr val="FF00FF"/>
                </a:highlight>
                <a:latin typeface="Arial"/>
                <a:cs typeface="Times New Roman"/>
              </a:rPr>
              <a:t>нарушение </a:t>
            </a:r>
            <a:r>
              <a:rPr lang="ru-RU" sz="1800" dirty="0" err="1">
                <a:solidFill>
                  <a:srgbClr val="000000"/>
                </a:solidFill>
                <a:highlight>
                  <a:srgbClr val="FF00FF"/>
                </a:highlight>
                <a:latin typeface="Arial"/>
                <a:cs typeface="Times New Roman"/>
              </a:rPr>
              <a:t>сплошности</a:t>
            </a:r>
            <a:r>
              <a:rPr lang="ru-RU" sz="1800" dirty="0">
                <a:solidFill>
                  <a:srgbClr val="000000"/>
                </a:solidFill>
                <a:highlight>
                  <a:srgbClr val="FF00FF"/>
                </a:highlight>
                <a:latin typeface="Arial"/>
                <a:cs typeface="Times New Roman"/>
              </a:rPr>
              <a:t> </a:t>
            </a:r>
            <a:r>
              <a:rPr lang="ru-RU" sz="1800" dirty="0" smtClean="0">
                <a:solidFill>
                  <a:srgbClr val="000000"/>
                </a:solidFill>
                <a:highlight>
                  <a:srgbClr val="FF00FF"/>
                </a:highlight>
                <a:latin typeface="Arial"/>
                <a:cs typeface="Times New Roman"/>
              </a:rPr>
              <a:t>потока</a:t>
            </a:r>
            <a:r>
              <a:rPr lang="en-US" sz="1100" dirty="0" smtClean="0">
                <a:highlight>
                  <a:srgbClr val="FF00FF"/>
                </a:highlight>
                <a:cs typeface="Times New Roman"/>
              </a:rPr>
              <a:t> </a:t>
            </a:r>
            <a:r>
              <a:rPr lang="ru-RU" sz="1800" dirty="0" smtClean="0">
                <a:latin typeface="Arial" charset="0"/>
                <a:cs typeface="Times New Roman" pitchFamily="18" charset="0"/>
              </a:rPr>
              <a:t>за счет локального перекрытия зазора в месте его наименьшего значения и </a:t>
            </a:r>
            <a:r>
              <a:rPr lang="ru-RU" sz="1800" dirty="0">
                <a:solidFill>
                  <a:srgbClr val="000000"/>
                </a:solidFill>
                <a:highlight>
                  <a:srgbClr val="FF00FF"/>
                </a:highlight>
                <a:latin typeface="Arial"/>
                <a:cs typeface="Times New Roman"/>
              </a:rPr>
              <a:t>нарушение точности </a:t>
            </a:r>
            <a:r>
              <a:rPr lang="ru-RU" sz="1800" dirty="0" smtClean="0">
                <a:solidFill>
                  <a:srgbClr val="000000"/>
                </a:solidFill>
                <a:highlight>
                  <a:srgbClr val="FF00FF"/>
                </a:highlight>
                <a:latin typeface="Arial"/>
                <a:cs typeface="Times New Roman"/>
              </a:rPr>
              <a:t>обработки</a:t>
            </a:r>
            <a:r>
              <a:rPr lang="ru-RU" sz="1800" dirty="0" smtClean="0">
                <a:latin typeface="Arial" charset="0"/>
                <a:cs typeface="Times New Roman" pitchFamily="18" charset="0"/>
              </a:rPr>
              <a:t>; </a:t>
            </a:r>
            <a:r>
              <a:rPr lang="ru-RU" sz="1800" dirty="0">
                <a:solidFill>
                  <a:srgbClr val="000000"/>
                </a:solidFill>
                <a:highlight>
                  <a:srgbClr val="FF00FF"/>
                </a:highlight>
                <a:latin typeface="Arial"/>
                <a:cs typeface="Times New Roman"/>
              </a:rPr>
              <a:t>сложная система управления движением </a:t>
            </a:r>
            <a:r>
              <a:rPr lang="ru-RU" sz="1800" dirty="0" smtClean="0">
                <a:solidFill>
                  <a:srgbClr val="000000"/>
                </a:solidFill>
                <a:highlight>
                  <a:srgbClr val="FF00FF"/>
                </a:highlight>
                <a:latin typeface="Arial"/>
                <a:cs typeface="Times New Roman"/>
              </a:rPr>
              <a:t>электродов</a:t>
            </a:r>
            <a:r>
              <a:rPr lang="ru-RU" sz="1800" dirty="0" smtClean="0">
                <a:latin typeface="Arial" charset="0"/>
                <a:cs typeface="Times New Roman" pitchFamily="18" charset="0"/>
              </a:rPr>
              <a:t> в направлениях сближения и расхождения, что </a:t>
            </a:r>
            <a:r>
              <a:rPr lang="ru-RU" sz="1800" dirty="0">
                <a:solidFill>
                  <a:srgbClr val="000000"/>
                </a:solidFill>
                <a:highlight>
                  <a:srgbClr val="FF00FF"/>
                </a:highlight>
                <a:latin typeface="Arial"/>
                <a:cs typeface="Times New Roman"/>
              </a:rPr>
              <a:t>снижает надежность и повышает затраты на </a:t>
            </a:r>
            <a:r>
              <a:rPr lang="ru-RU" sz="1800" dirty="0" smtClean="0">
                <a:solidFill>
                  <a:srgbClr val="000000"/>
                </a:solidFill>
                <a:highlight>
                  <a:srgbClr val="FF00FF"/>
                </a:highlight>
                <a:latin typeface="Arial"/>
                <a:cs typeface="Times New Roman"/>
              </a:rPr>
              <a:t>оборудование</a:t>
            </a:r>
            <a:r>
              <a:rPr lang="ru-RU" sz="1800" dirty="0" smtClean="0">
                <a:latin typeface="Arial" charset="0"/>
                <a:cs typeface="Times New Roman" pitchFamily="18" charset="0"/>
              </a:rPr>
              <a:t>; </a:t>
            </a:r>
            <a:r>
              <a:rPr lang="ru-RU" sz="1800" dirty="0">
                <a:solidFill>
                  <a:srgbClr val="000000"/>
                </a:solidFill>
                <a:highlight>
                  <a:srgbClr val="FF00FF"/>
                </a:highlight>
                <a:latin typeface="Arial"/>
                <a:cs typeface="Times New Roman"/>
              </a:rPr>
              <a:t>накопление продуктов </a:t>
            </a:r>
            <a:r>
              <a:rPr lang="ru-RU" sz="1800" dirty="0" smtClean="0">
                <a:solidFill>
                  <a:srgbClr val="000000"/>
                </a:solidFill>
                <a:highlight>
                  <a:srgbClr val="FF00FF"/>
                </a:highlight>
                <a:latin typeface="Arial"/>
                <a:cs typeface="Times New Roman"/>
              </a:rPr>
              <a:t>обработки</a:t>
            </a:r>
            <a:r>
              <a:rPr lang="en-US" sz="1100" dirty="0" smtClean="0">
                <a:highlight>
                  <a:srgbClr val="FF00FF"/>
                </a:highlight>
                <a:cs typeface="Times New Roman"/>
              </a:rPr>
              <a:t> </a:t>
            </a:r>
            <a:r>
              <a:rPr lang="ru-RU" sz="1800" dirty="0" smtClean="0">
                <a:latin typeface="Arial" charset="0"/>
                <a:cs typeface="Times New Roman" pitchFamily="18" charset="0"/>
              </a:rPr>
              <a:t>по длине зазора в период рабочего цикла за счет переноса этих продуктов по направлению движения потока, что </a:t>
            </a:r>
            <a:r>
              <a:rPr lang="ru-RU" sz="1800" dirty="0">
                <a:solidFill>
                  <a:srgbClr val="000000"/>
                </a:solidFill>
                <a:highlight>
                  <a:srgbClr val="FF00FF"/>
                </a:highlight>
                <a:latin typeface="Arial"/>
                <a:cs typeface="Times New Roman"/>
              </a:rPr>
              <a:t>снижает скорость анодного </a:t>
            </a:r>
            <a:r>
              <a:rPr lang="ru-RU" sz="1800" dirty="0" smtClean="0">
                <a:solidFill>
                  <a:srgbClr val="000000"/>
                </a:solidFill>
                <a:highlight>
                  <a:srgbClr val="FF00FF"/>
                </a:highlight>
                <a:latin typeface="Arial"/>
                <a:cs typeface="Times New Roman"/>
              </a:rPr>
              <a:t>растворения</a:t>
            </a:r>
            <a:r>
              <a:rPr lang="ru-RU" sz="1800" dirty="0" smtClean="0">
                <a:latin typeface="Arial" charset="0"/>
                <a:cs typeface="Times New Roman" pitchFamily="18" charset="0"/>
              </a:rPr>
              <a:t> и приводит к </a:t>
            </a:r>
            <a:r>
              <a:rPr lang="ru-RU" sz="1800" dirty="0">
                <a:solidFill>
                  <a:srgbClr val="000000"/>
                </a:solidFill>
                <a:highlight>
                  <a:srgbClr val="FF00FF"/>
                </a:highlight>
                <a:latin typeface="Arial"/>
                <a:cs typeface="Times New Roman"/>
              </a:rPr>
              <a:t>неуправляемому нарушению </a:t>
            </a:r>
            <a:r>
              <a:rPr lang="ru-RU" sz="1800" dirty="0" smtClean="0">
                <a:solidFill>
                  <a:srgbClr val="000000"/>
                </a:solidFill>
                <a:highlight>
                  <a:srgbClr val="FF00FF"/>
                </a:highlight>
                <a:latin typeface="Arial"/>
                <a:cs typeface="Times New Roman"/>
              </a:rPr>
              <a:t>точности</a:t>
            </a:r>
            <a:r>
              <a:rPr lang="ru-RU" sz="1800" dirty="0" smtClean="0">
                <a:latin typeface="Arial" charset="0"/>
                <a:cs typeface="Times New Roman" pitchFamily="18" charset="0"/>
              </a:rPr>
              <a:t>, особенно при значительной длине зазора.</a:t>
            </a:r>
          </a:p>
        </p:txBody>
      </p:sp>
      <p:sp>
        <p:nvSpPr>
          <p:cNvPr id="28674" name="WordArt 5"/>
          <p:cNvSpPr>
            <a:spLocks noChangeArrowheads="1" noChangeShapeType="1" noTextEdit="1"/>
          </p:cNvSpPr>
          <p:nvPr/>
        </p:nvSpPr>
        <p:spPr bwMode="auto">
          <a:xfrm>
            <a:off x="2268538" y="620713"/>
            <a:ext cx="4681537" cy="358775"/>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ПРИМЕР УРОВНЯ ТЕХНИКИ</a:t>
            </a:r>
          </a:p>
        </p:txBody>
      </p:sp>
      <p:sp>
        <p:nvSpPr>
          <p:cNvPr id="28675"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ъект 2"/>
          <p:cNvSpPr>
            <a:spLocks noGrp="1"/>
          </p:cNvSpPr>
          <p:nvPr>
            <p:ph idx="1"/>
          </p:nvPr>
        </p:nvSpPr>
        <p:spPr>
          <a:xfrm>
            <a:off x="356394" y="814289"/>
            <a:ext cx="8229600" cy="1894631"/>
          </a:xfrm>
        </p:spPr>
        <p:txBody>
          <a:bodyPr/>
          <a:lstStyle/>
          <a:p>
            <a:pPr marL="0" indent="0" eaLnBrk="1" hangingPunct="1">
              <a:spcBef>
                <a:spcPct val="0"/>
              </a:spcBef>
              <a:buFont typeface="Arial" charset="0"/>
              <a:buNone/>
              <a:defRPr/>
            </a:pPr>
            <a:r>
              <a:rPr lang="ru-RU" sz="1800" i="1" dirty="0" smtClean="0">
                <a:solidFill>
                  <a:srgbClr val="000000"/>
                </a:solidFill>
                <a:latin typeface="Arial" charset="0"/>
              </a:rPr>
              <a:t>Приводятся технический результат и сущность изобретения с полнотой, достаточной для его осуществления.</a:t>
            </a:r>
          </a:p>
          <a:p>
            <a:pPr marL="0" indent="0" eaLnBrk="1" hangingPunct="1">
              <a:spcBef>
                <a:spcPct val="0"/>
              </a:spcBef>
              <a:buFont typeface="Arial" charset="0"/>
              <a:buNone/>
              <a:defRPr/>
            </a:pPr>
            <a:r>
              <a:rPr lang="ru-RU" sz="1800" i="1" dirty="0" smtClean="0">
                <a:solidFill>
                  <a:srgbClr val="000000"/>
                </a:solidFill>
                <a:latin typeface="Arial" charset="0"/>
              </a:rPr>
              <a:t>Сущность изобретения как технического решения выражается в </a:t>
            </a:r>
            <a:r>
              <a:rPr lang="ru-RU" sz="1800" i="1" dirty="0">
                <a:solidFill>
                  <a:srgbClr val="000000"/>
                </a:solidFill>
                <a:highlight>
                  <a:srgbClr val="00FF00"/>
                </a:highlight>
                <a:latin typeface="Arial"/>
              </a:rPr>
              <a:t>совокупности существенных </a:t>
            </a:r>
            <a:r>
              <a:rPr lang="ru-RU" sz="1800" i="1" dirty="0" smtClean="0">
                <a:solidFill>
                  <a:srgbClr val="000000"/>
                </a:solidFill>
                <a:highlight>
                  <a:srgbClr val="00FF00"/>
                </a:highlight>
                <a:latin typeface="Arial"/>
              </a:rPr>
              <a:t>признаков</a:t>
            </a:r>
            <a:r>
              <a:rPr lang="ru-RU" sz="1800" i="1" dirty="0" smtClean="0">
                <a:solidFill>
                  <a:srgbClr val="000000"/>
                </a:solidFill>
                <a:latin typeface="Arial" charset="0"/>
              </a:rPr>
              <a:t>, достаточной для решения указанной технической проблемы.</a:t>
            </a:r>
          </a:p>
          <a:p>
            <a:pPr marL="0" indent="0">
              <a:buFont typeface="Arial" charset="0"/>
              <a:buNone/>
              <a:defRPr/>
            </a:pPr>
            <a:endParaRPr lang="ru-RU" dirty="0" smtClean="0"/>
          </a:p>
        </p:txBody>
      </p:sp>
      <p:sp>
        <p:nvSpPr>
          <p:cNvPr id="29698" name="Text Box 3"/>
          <p:cNvSpPr txBox="1">
            <a:spLocks noChangeArrowheads="1"/>
          </p:cNvSpPr>
          <p:nvPr/>
        </p:nvSpPr>
        <p:spPr bwMode="auto">
          <a:xfrm>
            <a:off x="323850" y="404813"/>
            <a:ext cx="8496300" cy="431800"/>
          </a:xfrm>
          <a:prstGeom prst="rect">
            <a:avLst/>
          </a:prstGeom>
          <a:solidFill>
            <a:srgbClr val="C0C0C0"/>
          </a:solidFill>
          <a:ln w="9525">
            <a:noFill/>
            <a:miter lim="800000"/>
            <a:headEnd/>
            <a:tailEnd/>
          </a:ln>
        </p:spPr>
        <p:txBody>
          <a:bodyPr lIns="36195" tIns="36195" rIns="36195" bIns="36195"/>
          <a:lstStyle/>
          <a:p>
            <a:pPr marL="342900" indent="-342900"/>
            <a:r>
              <a:rPr lang="ru-RU"/>
              <a:t>4. Раскрытие сущности изобретения</a:t>
            </a:r>
          </a:p>
        </p:txBody>
      </p:sp>
      <p:sp>
        <p:nvSpPr>
          <p:cNvPr id="29699"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17</a:t>
            </a:r>
          </a:p>
        </p:txBody>
      </p:sp>
      <p:sp>
        <p:nvSpPr>
          <p:cNvPr id="6" name="Объект 2"/>
          <p:cNvSpPr txBox="1">
            <a:spLocks/>
          </p:cNvSpPr>
          <p:nvPr/>
        </p:nvSpPr>
        <p:spPr bwMode="auto">
          <a:xfrm>
            <a:off x="424136" y="3356992"/>
            <a:ext cx="8229601" cy="2520949"/>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430"/>
              </a:spcBef>
              <a:spcAft>
                <a:spcPts val="0"/>
              </a:spcAft>
              <a:buFont typeface="Arial" charset="0"/>
              <a:buNone/>
              <a:defRPr/>
            </a:pPr>
            <a:r>
              <a:rPr lang="ru-RU" sz="1800" dirty="0" smtClean="0">
                <a:latin typeface="Arial" pitchFamily="34" charset="0"/>
                <a:cs typeface="Arial" pitchFamily="34" charset="0"/>
              </a:rPr>
              <a:t>Изобретение направлено на повышение производительности, точности обработки, расширение технологических возможностей электрохимического процесса в пульсирующем потоке, упрощение и удешевление оборудования, повышение его надежности и безопасности. </a:t>
            </a:r>
            <a:r>
              <a:rPr lang="ru-RU" sz="1800" b="1" dirty="0" smtClean="0">
                <a:latin typeface="Arial" pitchFamily="34" charset="0"/>
                <a:cs typeface="Arial" pitchFamily="34" charset="0"/>
              </a:rPr>
              <a:t>Это достигается тем</a:t>
            </a:r>
            <a:r>
              <a:rPr lang="ru-RU" sz="1800" dirty="0" smtClean="0">
                <a:latin typeface="Arial" pitchFamily="34" charset="0"/>
                <a:cs typeface="Arial" pitchFamily="34" charset="0"/>
              </a:rPr>
              <a:t>, </a:t>
            </a:r>
            <a:r>
              <a:rPr lang="ru-RU" sz="1800" dirty="0" smtClean="0">
                <a:solidFill>
                  <a:srgbClr val="000000"/>
                </a:solidFill>
                <a:highlight>
                  <a:srgbClr val="00FF00"/>
                </a:highlight>
                <a:latin typeface="Arial" pitchFamily="34" charset="0"/>
                <a:cs typeface="Arial" pitchFamily="34" charset="0"/>
              </a:rPr>
              <a:t>что обработка выполняется в жидкой токопроводящей реологической рабочей среде, в которой длительность импульса тока регулируется вязкостью рабочей среды, а длительность пауз между импульсами регулируется по времени восстановления максимального тока в импульсе.</a:t>
            </a:r>
            <a:endParaRPr lang="ru-RU" sz="1200" dirty="0">
              <a:latin typeface="Arial" pitchFamily="34" charset="0"/>
              <a:ea typeface="Times New Roman"/>
              <a:cs typeface="Arial" pitchFamily="34" charset="0"/>
            </a:endParaRPr>
          </a:p>
        </p:txBody>
      </p:sp>
      <p:sp>
        <p:nvSpPr>
          <p:cNvPr id="29701" name="WordArt 5"/>
          <p:cNvSpPr>
            <a:spLocks noChangeArrowheads="1" noChangeShapeType="1" noTextEdit="1"/>
          </p:cNvSpPr>
          <p:nvPr/>
        </p:nvSpPr>
        <p:spPr bwMode="auto">
          <a:xfrm>
            <a:off x="3422650" y="2538413"/>
            <a:ext cx="2232025" cy="358775"/>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ПРИМЕР</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 name="Text Box 3"/>
          <p:cNvSpPr txBox="1">
            <a:spLocks noChangeArrowheads="1"/>
          </p:cNvSpPr>
          <p:nvPr/>
        </p:nvSpPr>
        <p:spPr bwMode="auto">
          <a:xfrm>
            <a:off x="395288" y="188913"/>
            <a:ext cx="8496300" cy="431800"/>
          </a:xfrm>
          <a:prstGeom prst="rect">
            <a:avLst/>
          </a:prstGeom>
          <a:solidFill>
            <a:srgbClr val="C0C0C0"/>
          </a:solidFill>
          <a:ln w="9525">
            <a:noFill/>
            <a:miter lim="800000"/>
            <a:headEnd/>
            <a:tailEnd/>
          </a:ln>
        </p:spPr>
        <p:txBody>
          <a:bodyPr lIns="36195" tIns="36195" rIns="36195" bIns="36195"/>
          <a:lstStyle/>
          <a:p>
            <a:pPr marL="342900" indent="-342900"/>
            <a:r>
              <a:rPr lang="ru-RU"/>
              <a:t>5. Краткое описание чертежей (если они содержатся в заявке) </a:t>
            </a:r>
          </a:p>
        </p:txBody>
      </p:sp>
      <p:sp>
        <p:nvSpPr>
          <p:cNvPr id="3124" name="Text Box 6"/>
          <p:cNvSpPr txBox="1">
            <a:spLocks noChangeArrowheads="1"/>
          </p:cNvSpPr>
          <p:nvPr/>
        </p:nvSpPr>
        <p:spPr bwMode="auto">
          <a:xfrm>
            <a:off x="395288" y="765175"/>
            <a:ext cx="8424862" cy="1754188"/>
          </a:xfrm>
          <a:prstGeom prst="rect">
            <a:avLst/>
          </a:prstGeom>
          <a:noFill/>
          <a:ln w="9525">
            <a:noFill/>
            <a:miter lim="800000"/>
            <a:headEnd/>
            <a:tailEnd/>
          </a:ln>
        </p:spPr>
        <p:txBody>
          <a:bodyPr>
            <a:spAutoFit/>
          </a:bodyPr>
          <a:lstStyle/>
          <a:p>
            <a:pPr algn="just"/>
            <a:r>
              <a:rPr lang="ru-RU" i="1"/>
              <a:t>Чертежи и графические изображения предоставляются как отдельный документ. На одном листе может быть расположено несколько чертежей, графических изображений. </a:t>
            </a:r>
          </a:p>
          <a:p>
            <a:pPr algn="just"/>
            <a:r>
              <a:rPr lang="ru-RU" i="1"/>
              <a:t>Чертежи выполняются без каких-либо надписей, за исключением необходимых слов (например «вода», «пар», «открыто», «закрыто», «А-А» для обозначения разреза).</a:t>
            </a:r>
          </a:p>
        </p:txBody>
      </p:sp>
      <p:graphicFrame>
        <p:nvGraphicFramePr>
          <p:cNvPr id="3122" name="Object 50"/>
          <p:cNvGraphicFramePr>
            <a:graphicFrameLocks noChangeAspect="1"/>
          </p:cNvGraphicFramePr>
          <p:nvPr/>
        </p:nvGraphicFramePr>
        <p:xfrm>
          <a:off x="158750" y="2636838"/>
          <a:ext cx="8897938" cy="4464050"/>
        </p:xfrm>
        <a:graphic>
          <a:graphicData uri="http://schemas.openxmlformats.org/presentationml/2006/ole">
            <p:oleObj spid="_x0000_s3122" name="Документ" r:id="rId3" imgW="6119418" imgH="3431995" progId="">
              <p:embed/>
            </p:oleObj>
          </a:graphicData>
        </a:graphic>
      </p:graphicFrame>
      <p:sp>
        <p:nvSpPr>
          <p:cNvPr id="3125"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18</a:t>
            </a:r>
          </a:p>
        </p:txBody>
      </p:sp>
      <p:pic>
        <p:nvPicPr>
          <p:cNvPr id="3126" name="Picture 34"/>
          <p:cNvPicPr>
            <a:picLocks noChangeAspect="1" noChangeArrowheads="1"/>
          </p:cNvPicPr>
          <p:nvPr/>
        </p:nvPicPr>
        <p:blipFill>
          <a:blip r:embed="rId4"/>
          <a:srcRect/>
          <a:stretch>
            <a:fillRect/>
          </a:stretch>
        </p:blipFill>
        <p:spPr bwMode="auto">
          <a:xfrm>
            <a:off x="454025" y="3349625"/>
            <a:ext cx="3965575" cy="3303588"/>
          </a:xfrm>
          <a:prstGeom prst="rect">
            <a:avLst/>
          </a:prstGeom>
          <a:noFill/>
          <a:ln w="9525">
            <a:noFill/>
            <a:miter lim="800000"/>
            <a:headEnd/>
            <a:tailEnd/>
          </a:ln>
        </p:spPr>
      </p:pic>
      <p:pic>
        <p:nvPicPr>
          <p:cNvPr id="3127" name="Picture 35"/>
          <p:cNvPicPr>
            <a:picLocks noChangeAspect="1" noChangeArrowheads="1"/>
          </p:cNvPicPr>
          <p:nvPr/>
        </p:nvPicPr>
        <p:blipFill>
          <a:blip r:embed="rId5"/>
          <a:srcRect/>
          <a:stretch>
            <a:fillRect/>
          </a:stretch>
        </p:blipFill>
        <p:spPr bwMode="auto">
          <a:xfrm>
            <a:off x="4932363" y="3349625"/>
            <a:ext cx="3671887" cy="330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WordArt 8"/>
          <p:cNvSpPr>
            <a:spLocks noChangeArrowheads="1" noChangeShapeType="1" noTextEdit="1"/>
          </p:cNvSpPr>
          <p:nvPr/>
        </p:nvSpPr>
        <p:spPr bwMode="auto">
          <a:xfrm>
            <a:off x="1187450" y="333375"/>
            <a:ext cx="6624638" cy="358775"/>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ПРИМЕР ОПИСАНИЯ ЧЕРТЕЖЕЙ</a:t>
            </a:r>
          </a:p>
        </p:txBody>
      </p:sp>
      <p:pic>
        <p:nvPicPr>
          <p:cNvPr id="32770" name="Picture 2" descr="C:\Documents and Settings\User\Мои документы\Downloads\00000001.tif"/>
          <p:cNvPicPr>
            <a:picLocks noChangeAspect="1" noChangeArrowheads="1"/>
          </p:cNvPicPr>
          <p:nvPr/>
        </p:nvPicPr>
        <p:blipFill>
          <a:blip r:embed="rId2"/>
          <a:srcRect/>
          <a:stretch>
            <a:fillRect/>
          </a:stretch>
        </p:blipFill>
        <p:spPr bwMode="auto">
          <a:xfrm>
            <a:off x="2051050" y="4384675"/>
            <a:ext cx="5184775" cy="2370138"/>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611188" y="1052513"/>
          <a:ext cx="7777162" cy="3276600"/>
        </p:xfrm>
        <a:graphic>
          <a:graphicData uri="http://schemas.openxmlformats.org/drawingml/2006/table">
            <a:tbl>
              <a:tblPr firstRow="1" firstCol="1" bandRow="1"/>
              <a:tblGrid>
                <a:gridCol w="4580793"/>
                <a:gridCol w="3196071"/>
              </a:tblGrid>
              <a:tr h="307113">
                <a:tc>
                  <a:txBody>
                    <a:bodyPr/>
                    <a:lstStyle/>
                    <a:p>
                      <a:pPr algn="ctr">
                        <a:lnSpc>
                          <a:spcPct val="150000"/>
                        </a:lnSpc>
                        <a:spcAft>
                          <a:spcPts val="0"/>
                        </a:spcAft>
                      </a:pPr>
                      <a:r>
                        <a:rPr lang="ru-RU" sz="1600" b="1" dirty="0">
                          <a:effectLst/>
                          <a:latin typeface="Arial"/>
                          <a:ea typeface="Calibri"/>
                          <a:cs typeface="Times New Roman"/>
                        </a:rPr>
                        <a:t>Правильно</a:t>
                      </a:r>
                      <a:endParaRPr lang="ru-RU" sz="1000" dirty="0">
                        <a:effectLst/>
                        <a:latin typeface="Calibri"/>
                        <a:ea typeface="Calibri"/>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50000"/>
                        </a:lnSpc>
                        <a:spcAft>
                          <a:spcPts val="0"/>
                        </a:spcAft>
                      </a:pPr>
                      <a:r>
                        <a:rPr lang="ru-RU" sz="1600" b="1">
                          <a:effectLst/>
                          <a:latin typeface="Arial"/>
                          <a:ea typeface="Calibri"/>
                          <a:cs typeface="Times New Roman"/>
                        </a:rPr>
                        <a:t>Не правильно</a:t>
                      </a:r>
                      <a:endParaRPr lang="ru-RU" sz="1000">
                        <a:effectLst/>
                        <a:latin typeface="Calibri"/>
                        <a:ea typeface="Calibri"/>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17222">
                <a:tc>
                  <a:txBody>
                    <a:bodyPr/>
                    <a:lstStyle/>
                    <a:p>
                      <a:pPr algn="just" eaLnBrk="0" fontAlgn="base" hangingPunct="0">
                        <a:spcBef>
                          <a:spcPts val="430"/>
                        </a:spcBef>
                        <a:spcAft>
                          <a:spcPts val="0"/>
                        </a:spcAft>
                      </a:pPr>
                      <a:r>
                        <a:rPr lang="ru-RU" sz="1600" kern="1200" dirty="0">
                          <a:solidFill>
                            <a:srgbClr val="000000"/>
                          </a:solidFill>
                          <a:effectLst/>
                          <a:latin typeface="Arial"/>
                          <a:ea typeface="+mn-ea"/>
                          <a:cs typeface="Times New Roman"/>
                        </a:rPr>
                        <a:t>На фиг.1 представлена схема электрохимической обработки. Ток от источника 1 через блок 2 задержки пауз поступает на электрод-инструмент 3, противостоящий заготовке, являющейся анодом. Между инструментом 3 и заготовкой 4 через межэлектродный зазор протекает рабочая среда 5, подаваемая под давлением </a:t>
                      </a:r>
                      <a:r>
                        <a:rPr lang="ru-RU" sz="1600" kern="1200" dirty="0" err="1">
                          <a:solidFill>
                            <a:srgbClr val="000000"/>
                          </a:solidFill>
                          <a:effectLst/>
                          <a:latin typeface="Arial"/>
                          <a:ea typeface="+mn-ea"/>
                          <a:cs typeface="Times New Roman"/>
                        </a:rPr>
                        <a:t>Р</a:t>
                      </a:r>
                      <a:r>
                        <a:rPr lang="ru-RU" sz="1600" kern="1200" baseline="-25000" dirty="0" err="1">
                          <a:solidFill>
                            <a:srgbClr val="000000"/>
                          </a:solidFill>
                          <a:effectLst/>
                          <a:latin typeface="Arial"/>
                          <a:ea typeface="+mn-ea"/>
                          <a:cs typeface="Times New Roman"/>
                        </a:rPr>
                        <a:t>вх</a:t>
                      </a:r>
                      <a:r>
                        <a:rPr lang="ru-RU" sz="1600" kern="1200" dirty="0">
                          <a:solidFill>
                            <a:srgbClr val="000000"/>
                          </a:solidFill>
                          <a:effectLst/>
                          <a:latin typeface="Arial"/>
                          <a:ea typeface="+mn-ea"/>
                          <a:cs typeface="Times New Roman"/>
                        </a:rPr>
                        <a:t>. Поддержание межэлектродного зазора осуществляется одной из известных систем 6 регулирования </a:t>
                      </a:r>
                      <a:r>
                        <a:rPr lang="ru-RU" sz="1600" kern="1200" dirty="0" smtClean="0">
                          <a:solidFill>
                            <a:srgbClr val="000000"/>
                          </a:solidFill>
                          <a:effectLst/>
                          <a:latin typeface="Arial"/>
                          <a:ea typeface="+mn-ea"/>
                          <a:cs typeface="Times New Roman"/>
                        </a:rPr>
                        <a:t>зазоров.</a:t>
                      </a:r>
                    </a:p>
                    <a:p>
                      <a:pPr algn="ctr">
                        <a:lnSpc>
                          <a:spcPct val="150000"/>
                        </a:lnSpc>
                        <a:spcAft>
                          <a:spcPts val="0"/>
                        </a:spcAft>
                      </a:pPr>
                      <a:endParaRPr lang="ru-RU" sz="1000" dirty="0">
                        <a:effectLst/>
                        <a:latin typeface="Calibri"/>
                        <a:ea typeface="Calibri"/>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spcAft>
                          <a:spcPts val="0"/>
                        </a:spcAft>
                      </a:pPr>
                      <a:r>
                        <a:rPr lang="ru-RU" sz="1600" kern="1200" dirty="0">
                          <a:solidFill>
                            <a:srgbClr val="000000"/>
                          </a:solidFill>
                          <a:effectLst/>
                          <a:latin typeface="Arial"/>
                          <a:ea typeface="+mn-ea"/>
                          <a:cs typeface="Times New Roman"/>
                        </a:rPr>
                        <a:t>На рис. 1 представлены: 1-источник тока, 2-блок задержки пауз, 3-электрод-инструмент, 4-заготовка, 5-рабочая среда, 6-система регулирования зазора</a:t>
                      </a:r>
                      <a:endParaRPr lang="ru-RU" sz="1000" dirty="0">
                        <a:effectLst/>
                        <a:latin typeface="Calibri"/>
                        <a:ea typeface="Times New Roman"/>
                        <a:cs typeface="Times New Roman"/>
                      </a:endParaRPr>
                    </a:p>
                    <a:p>
                      <a:pPr algn="ctr">
                        <a:lnSpc>
                          <a:spcPct val="150000"/>
                        </a:lnSpc>
                        <a:spcAft>
                          <a:spcPts val="0"/>
                        </a:spcAft>
                      </a:pPr>
                      <a:r>
                        <a:rPr lang="ru-RU" sz="1600" dirty="0">
                          <a:effectLst/>
                          <a:latin typeface="Arial"/>
                          <a:ea typeface="Calibri"/>
                          <a:cs typeface="Times New Roman"/>
                        </a:rPr>
                        <a:t> </a:t>
                      </a:r>
                      <a:endParaRPr lang="ru-RU" sz="1000" dirty="0">
                        <a:effectLst/>
                        <a:latin typeface="Calibri"/>
                        <a:ea typeface="Calibri"/>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82"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611188" y="2060575"/>
            <a:ext cx="8229600" cy="647700"/>
          </a:xfrm>
        </p:spPr>
        <p:txBody>
          <a:bodyPr/>
          <a:lstStyle/>
          <a:p>
            <a:r>
              <a:rPr lang="ru-RU" sz="2400" smtClean="0">
                <a:solidFill>
                  <a:srgbClr val="214F87"/>
                </a:solidFill>
                <a:latin typeface="Arial" charset="0"/>
                <a:cs typeface="Arial" charset="0"/>
              </a:rPr>
              <a:t>Материалы, представляемые заявителем </a:t>
            </a:r>
            <a:br>
              <a:rPr lang="ru-RU" sz="2400" smtClean="0">
                <a:solidFill>
                  <a:srgbClr val="214F87"/>
                </a:solidFill>
                <a:latin typeface="Arial" charset="0"/>
                <a:cs typeface="Arial" charset="0"/>
              </a:rPr>
            </a:br>
            <a:endParaRPr lang="ru-RU" sz="2400" smtClean="0">
              <a:solidFill>
                <a:srgbClr val="214F87"/>
              </a:solidFill>
              <a:latin typeface="Arial" charset="0"/>
              <a:cs typeface="Arial" charset="0"/>
            </a:endParaRPr>
          </a:p>
        </p:txBody>
      </p:sp>
      <p:sp>
        <p:nvSpPr>
          <p:cNvPr id="14338" name="Объект 2"/>
          <p:cNvSpPr>
            <a:spLocks noGrp="1"/>
          </p:cNvSpPr>
          <p:nvPr>
            <p:ph idx="1"/>
          </p:nvPr>
        </p:nvSpPr>
        <p:spPr>
          <a:xfrm>
            <a:off x="395288" y="2565400"/>
            <a:ext cx="8137525" cy="1181100"/>
          </a:xfrm>
        </p:spPr>
        <p:txBody>
          <a:bodyPr/>
          <a:lstStyle/>
          <a:p>
            <a:pPr marL="609600" indent="-609600">
              <a:buFont typeface="Calibri" pitchFamily="34" charset="0"/>
              <a:buAutoNum type="arabicPeriod"/>
            </a:pPr>
            <a:r>
              <a:rPr lang="ru-RU" sz="1800" smtClean="0">
                <a:latin typeface="Arial" charset="0"/>
                <a:cs typeface="Arial" charset="0"/>
              </a:rPr>
              <a:t>Заявление</a:t>
            </a:r>
          </a:p>
          <a:p>
            <a:pPr marL="609600" indent="-609600">
              <a:buFont typeface="Calibri" pitchFamily="34" charset="0"/>
              <a:buAutoNum type="arabicPeriod"/>
            </a:pPr>
            <a:r>
              <a:rPr lang="ru-RU" sz="1800" smtClean="0">
                <a:latin typeface="Arial" charset="0"/>
                <a:cs typeface="Arial" charset="0"/>
              </a:rPr>
              <a:t>Описание заявки</a:t>
            </a:r>
          </a:p>
          <a:p>
            <a:pPr marL="609600" indent="-609600">
              <a:buFont typeface="Calibri" pitchFamily="34" charset="0"/>
              <a:buAutoNum type="arabicPeriod"/>
            </a:pPr>
            <a:r>
              <a:rPr lang="ru-RU" sz="1800" smtClean="0">
                <a:latin typeface="Arial" charset="0"/>
                <a:cs typeface="Arial" charset="0"/>
              </a:rPr>
              <a:t>Формула изобретения (полезной модели)</a:t>
            </a:r>
          </a:p>
          <a:p>
            <a:pPr marL="609600" indent="-609600">
              <a:buFont typeface="Calibri" pitchFamily="34" charset="0"/>
              <a:buAutoNum type="arabicPeriod"/>
            </a:pPr>
            <a:r>
              <a:rPr lang="ru-RU" sz="1800" smtClean="0">
                <a:latin typeface="Arial" charset="0"/>
                <a:cs typeface="Arial" charset="0"/>
              </a:rPr>
              <a:t>Реферат</a:t>
            </a:r>
          </a:p>
          <a:p>
            <a:pPr marL="609600" indent="-609600">
              <a:buFont typeface="Calibri" pitchFamily="34" charset="0"/>
              <a:buAutoNum type="arabicPeriod"/>
            </a:pPr>
            <a:r>
              <a:rPr lang="ru-RU" sz="1800" smtClean="0">
                <a:latin typeface="Arial" charset="0"/>
              </a:rPr>
              <a:t>Документ, подтверждающий уплату государственной пошлины</a:t>
            </a:r>
            <a:endParaRPr lang="ru-RU" sz="1800" smtClean="0">
              <a:latin typeface="Arial" charset="0"/>
              <a:cs typeface="Arial" charset="0"/>
            </a:endParaRPr>
          </a:p>
        </p:txBody>
      </p:sp>
      <p:pic>
        <p:nvPicPr>
          <p:cNvPr id="14339" name="Picture 2" descr="C:\Documents and Settings\User\Рабочий стол\фипс.JPG"/>
          <p:cNvPicPr>
            <a:picLocks noChangeAspect="1" noChangeArrowheads="1"/>
          </p:cNvPicPr>
          <p:nvPr/>
        </p:nvPicPr>
        <p:blipFill>
          <a:blip r:embed="rId2"/>
          <a:srcRect/>
          <a:stretch>
            <a:fillRect/>
          </a:stretch>
        </p:blipFill>
        <p:spPr bwMode="auto">
          <a:xfrm>
            <a:off x="0" y="4868863"/>
            <a:ext cx="2371725" cy="638175"/>
          </a:xfrm>
          <a:prstGeom prst="rect">
            <a:avLst/>
          </a:prstGeom>
          <a:noFill/>
          <a:ln w="9525">
            <a:noFill/>
            <a:miter lim="800000"/>
            <a:headEnd/>
            <a:tailEnd/>
          </a:ln>
        </p:spPr>
      </p:pic>
      <p:pic>
        <p:nvPicPr>
          <p:cNvPr id="14340" name="Picture 3" descr="C:\Documents and Settings\User\Рабочий стол\роспатент.JPG"/>
          <p:cNvPicPr>
            <a:picLocks noChangeAspect="1" noChangeArrowheads="1"/>
          </p:cNvPicPr>
          <p:nvPr/>
        </p:nvPicPr>
        <p:blipFill>
          <a:blip r:embed="rId3"/>
          <a:srcRect/>
          <a:stretch>
            <a:fillRect/>
          </a:stretch>
        </p:blipFill>
        <p:spPr bwMode="auto">
          <a:xfrm>
            <a:off x="7524750" y="4724400"/>
            <a:ext cx="1085850" cy="685800"/>
          </a:xfrm>
          <a:prstGeom prst="rect">
            <a:avLst/>
          </a:prstGeom>
          <a:noFill/>
          <a:ln w="9525">
            <a:noFill/>
            <a:miter lim="800000"/>
            <a:headEnd/>
            <a:tailEnd/>
          </a:ln>
        </p:spPr>
      </p:pic>
      <p:pic>
        <p:nvPicPr>
          <p:cNvPr id="14341" name="Picture 4" descr="C:\Documents and Settings\User\Рабочий стол\здание фипс.JPG"/>
          <p:cNvPicPr>
            <a:picLocks noChangeAspect="1" noChangeArrowheads="1"/>
          </p:cNvPicPr>
          <p:nvPr/>
        </p:nvPicPr>
        <p:blipFill>
          <a:blip r:embed="rId4"/>
          <a:srcRect/>
          <a:stretch>
            <a:fillRect/>
          </a:stretch>
        </p:blipFill>
        <p:spPr bwMode="auto">
          <a:xfrm>
            <a:off x="2268538" y="4652963"/>
            <a:ext cx="4679950" cy="1871662"/>
          </a:xfrm>
          <a:prstGeom prst="rect">
            <a:avLst/>
          </a:prstGeom>
          <a:noFill/>
          <a:ln w="9525">
            <a:noFill/>
            <a:miter lim="800000"/>
            <a:headEnd/>
            <a:tailEnd/>
          </a:ln>
        </p:spPr>
      </p:pic>
      <p:sp>
        <p:nvSpPr>
          <p:cNvPr id="14342" name="TextBox 3"/>
          <p:cNvSpPr txBox="1">
            <a:spLocks noChangeArrowheads="1"/>
          </p:cNvSpPr>
          <p:nvPr/>
        </p:nvSpPr>
        <p:spPr bwMode="auto">
          <a:xfrm>
            <a:off x="250825" y="5589588"/>
            <a:ext cx="2016125" cy="366712"/>
          </a:xfrm>
          <a:prstGeom prst="rect">
            <a:avLst/>
          </a:prstGeom>
          <a:noFill/>
          <a:ln w="9525">
            <a:noFill/>
            <a:miter lim="800000"/>
            <a:headEnd/>
            <a:tailEnd/>
          </a:ln>
        </p:spPr>
        <p:txBody>
          <a:bodyPr>
            <a:spAutoFit/>
          </a:bodyPr>
          <a:lstStyle/>
          <a:p>
            <a:r>
              <a:rPr lang="en-US" u="sng">
                <a:solidFill>
                  <a:srgbClr val="214F87"/>
                </a:solidFill>
              </a:rPr>
              <a:t>http://new.fips.ru</a:t>
            </a:r>
            <a:endParaRPr lang="ru-RU" u="sng">
              <a:solidFill>
                <a:srgbClr val="214F87"/>
              </a:solidFill>
            </a:endParaRPr>
          </a:p>
        </p:txBody>
      </p:sp>
      <p:sp>
        <p:nvSpPr>
          <p:cNvPr id="14343" name="TextBox 4"/>
          <p:cNvSpPr txBox="1">
            <a:spLocks noChangeArrowheads="1"/>
          </p:cNvSpPr>
          <p:nvPr/>
        </p:nvSpPr>
        <p:spPr bwMode="auto">
          <a:xfrm>
            <a:off x="6972300" y="5516563"/>
            <a:ext cx="2171700" cy="366712"/>
          </a:xfrm>
          <a:prstGeom prst="rect">
            <a:avLst/>
          </a:prstGeom>
          <a:noFill/>
          <a:ln w="9525">
            <a:noFill/>
            <a:miter lim="800000"/>
            <a:headEnd/>
            <a:tailEnd/>
          </a:ln>
        </p:spPr>
        <p:txBody>
          <a:bodyPr>
            <a:spAutoFit/>
          </a:bodyPr>
          <a:lstStyle/>
          <a:p>
            <a:r>
              <a:rPr lang="en-US" u="sng">
                <a:solidFill>
                  <a:srgbClr val="214F87"/>
                </a:solidFill>
              </a:rPr>
              <a:t>https://rupto.ru/ru</a:t>
            </a:r>
            <a:endParaRPr lang="ru-RU" u="sng">
              <a:solidFill>
                <a:srgbClr val="214F87"/>
              </a:solidFill>
            </a:endParaRPr>
          </a:p>
        </p:txBody>
      </p:sp>
      <p:sp>
        <p:nvSpPr>
          <p:cNvPr id="14344" name="TextBox 5"/>
          <p:cNvSpPr txBox="1">
            <a:spLocks noChangeArrowheads="1"/>
          </p:cNvSpPr>
          <p:nvPr/>
        </p:nvSpPr>
        <p:spPr bwMode="auto">
          <a:xfrm>
            <a:off x="179388" y="5949950"/>
            <a:ext cx="2171700" cy="366713"/>
          </a:xfrm>
          <a:prstGeom prst="rect">
            <a:avLst/>
          </a:prstGeom>
          <a:noFill/>
          <a:ln w="9525">
            <a:noFill/>
            <a:miter lim="800000"/>
            <a:headEnd/>
            <a:tailEnd/>
          </a:ln>
        </p:spPr>
        <p:txBody>
          <a:bodyPr>
            <a:spAutoFit/>
          </a:bodyPr>
          <a:lstStyle/>
          <a:p>
            <a:r>
              <a:rPr lang="en-US" u="sng">
                <a:solidFill>
                  <a:srgbClr val="214F87"/>
                </a:solidFill>
              </a:rPr>
              <a:t>http://www1.fips.ru</a:t>
            </a:r>
            <a:endParaRPr lang="ru-RU" u="sng">
              <a:solidFill>
                <a:srgbClr val="214F87"/>
              </a:solidFill>
            </a:endParaRPr>
          </a:p>
        </p:txBody>
      </p:sp>
      <p:sp>
        <p:nvSpPr>
          <p:cNvPr id="14345" name="Заголовок 1"/>
          <p:cNvSpPr>
            <a:spLocks/>
          </p:cNvSpPr>
          <p:nvPr/>
        </p:nvSpPr>
        <p:spPr bwMode="auto">
          <a:xfrm>
            <a:off x="611188" y="333375"/>
            <a:ext cx="8229600" cy="576263"/>
          </a:xfrm>
          <a:prstGeom prst="rect">
            <a:avLst/>
          </a:prstGeom>
          <a:noFill/>
          <a:ln w="9525">
            <a:noFill/>
            <a:miter lim="800000"/>
            <a:headEnd/>
            <a:tailEnd/>
          </a:ln>
        </p:spPr>
        <p:txBody>
          <a:bodyPr anchor="ctr"/>
          <a:lstStyle/>
          <a:p>
            <a:pPr algn="ctr" eaLnBrk="0" hangingPunct="0"/>
            <a:r>
              <a:rPr lang="ru-RU" sz="3000" b="1">
                <a:solidFill>
                  <a:srgbClr val="214F87"/>
                </a:solidFill>
                <a:cs typeface="Arial" charset="0"/>
              </a:rPr>
              <a:t>ИЗОБРЕТЕНИЕ</a:t>
            </a:r>
          </a:p>
        </p:txBody>
      </p:sp>
      <p:sp>
        <p:nvSpPr>
          <p:cNvPr id="14346" name="Заголовок 1"/>
          <p:cNvSpPr>
            <a:spLocks/>
          </p:cNvSpPr>
          <p:nvPr/>
        </p:nvSpPr>
        <p:spPr bwMode="auto">
          <a:xfrm>
            <a:off x="684213" y="1268413"/>
            <a:ext cx="8229600" cy="576262"/>
          </a:xfrm>
          <a:prstGeom prst="rect">
            <a:avLst/>
          </a:prstGeom>
          <a:noFill/>
          <a:ln w="9525">
            <a:noFill/>
            <a:miter lim="800000"/>
            <a:headEnd/>
            <a:tailEnd/>
          </a:ln>
        </p:spPr>
        <p:txBody>
          <a:bodyPr anchor="ctr"/>
          <a:lstStyle/>
          <a:p>
            <a:pPr eaLnBrk="0" hangingPunct="0"/>
            <a:r>
              <a:rPr lang="ru-RU" sz="3200">
                <a:cs typeface="Arial" charset="0"/>
              </a:rPr>
              <a:t>Устройство        Способ            Вещество</a:t>
            </a:r>
          </a:p>
        </p:txBody>
      </p:sp>
      <p:sp>
        <p:nvSpPr>
          <p:cNvPr id="3" name="Стрелка вниз 2"/>
          <p:cNvSpPr>
            <a:spLocks noChangeArrowheads="1"/>
          </p:cNvSpPr>
          <p:nvPr/>
        </p:nvSpPr>
        <p:spPr bwMode="auto">
          <a:xfrm rot="2778274">
            <a:off x="2904331" y="826294"/>
            <a:ext cx="358775" cy="566738"/>
          </a:xfrm>
          <a:prstGeom prst="downArrow">
            <a:avLst>
              <a:gd name="adj1" fmla="val 50000"/>
              <a:gd name="adj2" fmla="val 32814"/>
            </a:avLst>
          </a:prstGeom>
          <a:solidFill>
            <a:schemeClr val="accent1"/>
          </a:solidFill>
          <a:ln w="25400" algn="ctr">
            <a:solidFill>
              <a:srgbClr val="6B766F"/>
            </a:solidFill>
            <a:miter lim="800000"/>
            <a:headEnd/>
            <a:tailEnd/>
          </a:ln>
        </p:spPr>
        <p:txBody>
          <a:bodyPr rot="10800000" vert="eaVert" anchor="ctr"/>
          <a:lstStyle/>
          <a:p>
            <a:pPr algn="ctr">
              <a:defRPr/>
            </a:pPr>
            <a:endParaRPr lang="ru-RU">
              <a:solidFill>
                <a:schemeClr val="lt1"/>
              </a:solidFill>
              <a:latin typeface="+mn-lt"/>
            </a:endParaRPr>
          </a:p>
        </p:txBody>
      </p:sp>
      <p:sp>
        <p:nvSpPr>
          <p:cNvPr id="4" name="Стрелка вниз 3"/>
          <p:cNvSpPr>
            <a:spLocks noChangeArrowheads="1"/>
          </p:cNvSpPr>
          <p:nvPr/>
        </p:nvSpPr>
        <p:spPr bwMode="auto">
          <a:xfrm rot="-2744723">
            <a:off x="6201569" y="767556"/>
            <a:ext cx="358775" cy="582613"/>
          </a:xfrm>
          <a:prstGeom prst="downArrow">
            <a:avLst>
              <a:gd name="adj1" fmla="val 50000"/>
              <a:gd name="adj2" fmla="val 33245"/>
            </a:avLst>
          </a:prstGeom>
          <a:solidFill>
            <a:schemeClr val="accent1"/>
          </a:solidFill>
          <a:ln w="25400" algn="ctr">
            <a:solidFill>
              <a:srgbClr val="6B766F"/>
            </a:solidFill>
            <a:miter lim="800000"/>
            <a:headEnd/>
            <a:tailEnd/>
          </a:ln>
        </p:spPr>
        <p:txBody>
          <a:bodyPr vert="eaVert" anchor="ctr"/>
          <a:lstStyle/>
          <a:p>
            <a:pPr algn="ctr">
              <a:defRPr/>
            </a:pPr>
            <a:endParaRPr lang="ru-RU">
              <a:solidFill>
                <a:schemeClr val="lt1"/>
              </a:solidFill>
              <a:latin typeface="+mn-lt"/>
            </a:endParaRPr>
          </a:p>
        </p:txBody>
      </p:sp>
      <p:sp>
        <p:nvSpPr>
          <p:cNvPr id="5" name="Стрелка вниз 4"/>
          <p:cNvSpPr/>
          <p:nvPr/>
        </p:nvSpPr>
        <p:spPr>
          <a:xfrm>
            <a:off x="4441825" y="889000"/>
            <a:ext cx="298450" cy="452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350"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ъект 2"/>
          <p:cNvSpPr>
            <a:spLocks noGrp="1"/>
          </p:cNvSpPr>
          <p:nvPr>
            <p:ph idx="1"/>
          </p:nvPr>
        </p:nvSpPr>
        <p:spPr>
          <a:xfrm>
            <a:off x="450850" y="871538"/>
            <a:ext cx="8229600" cy="5000625"/>
          </a:xfrm>
        </p:spPr>
        <p:txBody>
          <a:bodyPr/>
          <a:lstStyle/>
          <a:p>
            <a:pPr marL="0" indent="0" eaLnBrk="1" hangingPunct="1">
              <a:spcBef>
                <a:spcPct val="0"/>
              </a:spcBef>
              <a:buFont typeface="Arial" charset="0"/>
              <a:buNone/>
              <a:defRPr/>
            </a:pPr>
            <a:r>
              <a:rPr lang="ru-RU" sz="1800" i="1" dirty="0" smtClean="0">
                <a:solidFill>
                  <a:srgbClr val="000000"/>
                </a:solidFill>
                <a:latin typeface="Arial" charset="0"/>
              </a:rPr>
              <a:t>Для устройства приводится описание его конструкции (в статическом состоянии) и при работе (действии) устройства  или способе его использования.</a:t>
            </a:r>
          </a:p>
          <a:p>
            <a:pPr marL="0" indent="0" eaLnBrk="1" hangingPunct="1">
              <a:spcBef>
                <a:spcPct val="0"/>
              </a:spcBef>
              <a:buFont typeface="Arial" charset="0"/>
              <a:buNone/>
              <a:defRPr/>
            </a:pPr>
            <a:r>
              <a:rPr lang="ru-RU" sz="1800" i="1" dirty="0" smtClean="0">
                <a:solidFill>
                  <a:srgbClr val="000000"/>
                </a:solidFill>
                <a:latin typeface="Arial" charset="0"/>
              </a:rPr>
              <a:t>Должны быть ссылки на фигуры чертежей, а при необходимости – на иные поясняющие материалы (эпюры, временные диаграммы).</a:t>
            </a:r>
          </a:p>
          <a:p>
            <a:pPr marL="0" indent="0" eaLnBrk="1" hangingPunct="1">
              <a:spcBef>
                <a:spcPct val="0"/>
              </a:spcBef>
              <a:buFont typeface="Arial" charset="0"/>
              <a:buNone/>
              <a:defRPr/>
            </a:pPr>
            <a:endParaRPr lang="en-US" sz="1000" i="1" dirty="0">
              <a:solidFill>
                <a:srgbClr val="000000"/>
              </a:solidFill>
              <a:latin typeface="Arial" charset="0"/>
            </a:endParaRPr>
          </a:p>
          <a:p>
            <a:pPr marL="0" indent="0" eaLnBrk="1" hangingPunct="1">
              <a:spcBef>
                <a:spcPct val="0"/>
              </a:spcBef>
              <a:buFont typeface="Arial" charset="0"/>
              <a:buNone/>
              <a:defRPr/>
            </a:pPr>
            <a:r>
              <a:rPr lang="ru-RU" sz="1800" i="1" dirty="0" smtClean="0">
                <a:solidFill>
                  <a:srgbClr val="000000"/>
                </a:solidFill>
                <a:latin typeface="Arial" charset="0"/>
              </a:rPr>
              <a:t>Для способа в примерах его реализации указывается </a:t>
            </a:r>
            <a:r>
              <a:rPr lang="ru-RU" sz="1800" i="1" dirty="0" smtClean="0">
                <a:solidFill>
                  <a:srgbClr val="000000"/>
                </a:solidFill>
                <a:highlight>
                  <a:srgbClr val="FFFF00"/>
                </a:highlight>
                <a:latin typeface="Arial"/>
              </a:rPr>
              <a:t>последовательность действий</a:t>
            </a:r>
            <a:r>
              <a:rPr lang="en-US" sz="1100" dirty="0" smtClean="0">
                <a:highlight>
                  <a:srgbClr val="FFFF00"/>
                </a:highlight>
                <a:cs typeface="Times New Roman"/>
              </a:rPr>
              <a:t> </a:t>
            </a:r>
            <a:r>
              <a:rPr lang="ru-RU" sz="1800" i="1" dirty="0" smtClean="0">
                <a:solidFill>
                  <a:srgbClr val="000000"/>
                </a:solidFill>
                <a:latin typeface="Arial" charset="0"/>
              </a:rPr>
              <a:t>(приемов, операций) над материальным объектом, а также </a:t>
            </a:r>
            <a:r>
              <a:rPr lang="ru-RU" sz="1800" i="1" dirty="0">
                <a:solidFill>
                  <a:srgbClr val="000000"/>
                </a:solidFill>
                <a:highlight>
                  <a:srgbClr val="00FFFF"/>
                </a:highlight>
                <a:latin typeface="Arial"/>
              </a:rPr>
              <a:t>условия проведения </a:t>
            </a:r>
            <a:r>
              <a:rPr lang="ru-RU" sz="1800" i="1" dirty="0" smtClean="0">
                <a:solidFill>
                  <a:srgbClr val="000000"/>
                </a:solidFill>
                <a:highlight>
                  <a:srgbClr val="00FFFF"/>
                </a:highlight>
                <a:latin typeface="Arial"/>
              </a:rPr>
              <a:t>действий</a:t>
            </a:r>
            <a:r>
              <a:rPr lang="ru-RU" sz="1800" i="1" dirty="0" smtClean="0">
                <a:solidFill>
                  <a:srgbClr val="000000"/>
                </a:solidFill>
                <a:latin typeface="Arial" charset="0"/>
              </a:rPr>
              <a:t>, конкретные режимы (температура, давление и т.п.).</a:t>
            </a:r>
          </a:p>
          <a:p>
            <a:pPr marL="0" indent="0">
              <a:buFont typeface="Arial" charset="0"/>
              <a:buNone/>
              <a:defRPr/>
            </a:pPr>
            <a:endParaRPr lang="ru-RU" dirty="0" smtClean="0"/>
          </a:p>
        </p:txBody>
      </p:sp>
      <p:sp>
        <p:nvSpPr>
          <p:cNvPr id="33794" name="Text Box 3"/>
          <p:cNvSpPr txBox="1">
            <a:spLocks noChangeArrowheads="1"/>
          </p:cNvSpPr>
          <p:nvPr/>
        </p:nvSpPr>
        <p:spPr bwMode="auto">
          <a:xfrm>
            <a:off x="452438" y="398463"/>
            <a:ext cx="8496300" cy="431800"/>
          </a:xfrm>
          <a:prstGeom prst="rect">
            <a:avLst/>
          </a:prstGeom>
          <a:solidFill>
            <a:srgbClr val="C0C0C0"/>
          </a:solidFill>
          <a:ln w="9525">
            <a:noFill/>
            <a:miter lim="800000"/>
            <a:headEnd/>
            <a:tailEnd/>
          </a:ln>
        </p:spPr>
        <p:txBody>
          <a:bodyPr lIns="36195" tIns="36195" rIns="36195" bIns="36195"/>
          <a:lstStyle/>
          <a:p>
            <a:pPr marL="342900" indent="-342900" algn="ctr"/>
            <a:r>
              <a:rPr lang="ru-RU"/>
              <a:t>6. Осуществление изобретения</a:t>
            </a:r>
          </a:p>
        </p:txBody>
      </p:sp>
      <p:sp>
        <p:nvSpPr>
          <p:cNvPr id="33795"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20</a:t>
            </a:r>
          </a:p>
        </p:txBody>
      </p:sp>
      <p:pic>
        <p:nvPicPr>
          <p:cNvPr id="33798" name="Picture 6"/>
          <p:cNvPicPr>
            <a:picLocks noChangeAspect="1" noChangeArrowheads="1"/>
          </p:cNvPicPr>
          <p:nvPr/>
        </p:nvPicPr>
        <p:blipFill>
          <a:blip r:embed="rId2"/>
          <a:srcRect/>
          <a:stretch>
            <a:fillRect/>
          </a:stretch>
        </p:blipFill>
        <p:spPr bwMode="auto">
          <a:xfrm>
            <a:off x="2339975" y="3727450"/>
            <a:ext cx="4679950" cy="290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WordArt 6"/>
          <p:cNvSpPr>
            <a:spLocks noChangeArrowheads="1" noChangeShapeType="1" noTextEdit="1"/>
          </p:cNvSpPr>
          <p:nvPr/>
        </p:nvSpPr>
        <p:spPr bwMode="auto">
          <a:xfrm>
            <a:off x="539750" y="80963"/>
            <a:ext cx="8256588" cy="358775"/>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ПРИМЕР ОСУЩЕСТВЛЕНИЯ ИЗОБРЕТЕНИЯ</a:t>
            </a:r>
          </a:p>
        </p:txBody>
      </p:sp>
      <p:sp>
        <p:nvSpPr>
          <p:cNvPr id="2" name="Объект 1"/>
          <p:cNvSpPr>
            <a:spLocks noGrp="1"/>
          </p:cNvSpPr>
          <p:nvPr>
            <p:ph idx="1"/>
          </p:nvPr>
        </p:nvSpPr>
        <p:spPr>
          <a:xfrm>
            <a:off x="107504" y="549275"/>
            <a:ext cx="8833296" cy="4895949"/>
          </a:xfrm>
        </p:spPr>
        <p:txBody>
          <a:bodyPr/>
          <a:lstStyle/>
          <a:p>
            <a:pPr marL="0" indent="0" algn="just">
              <a:spcAft>
                <a:spcPts val="0"/>
              </a:spcAft>
              <a:buFont typeface="Arial" charset="0"/>
              <a:buNone/>
              <a:defRPr/>
            </a:pPr>
            <a:r>
              <a:rPr lang="ru-RU" sz="1800" dirty="0" smtClean="0">
                <a:latin typeface="Arial" pitchFamily="34" charset="0"/>
                <a:ea typeface="Calibri"/>
                <a:cs typeface="Arial" pitchFamily="34" charset="0"/>
              </a:rPr>
              <a:t>Способ осуществляют следующим образом: </a:t>
            </a:r>
            <a:r>
              <a:rPr lang="ru-RU" sz="1800" dirty="0" smtClean="0">
                <a:solidFill>
                  <a:srgbClr val="000000"/>
                </a:solidFill>
                <a:highlight>
                  <a:srgbClr val="FFFF00"/>
                </a:highlight>
                <a:latin typeface="Arial" pitchFamily="34" charset="0"/>
                <a:ea typeface="Calibri"/>
                <a:cs typeface="Arial" pitchFamily="34" charset="0"/>
              </a:rPr>
              <a:t>устанавливают</a:t>
            </a:r>
            <a:r>
              <a:rPr lang="ru-RU" sz="1800" dirty="0" smtClean="0">
                <a:latin typeface="Arial" pitchFamily="34" charset="0"/>
                <a:ea typeface="Calibri"/>
                <a:cs typeface="Arial" pitchFamily="34" charset="0"/>
              </a:rPr>
              <a:t> начальный межэлектродный зазор, </a:t>
            </a:r>
            <a:r>
              <a:rPr lang="ru-RU" sz="1800" dirty="0" smtClean="0">
                <a:solidFill>
                  <a:srgbClr val="000000"/>
                </a:solidFill>
                <a:highlight>
                  <a:srgbClr val="FFFF00"/>
                </a:highlight>
                <a:latin typeface="Arial" pitchFamily="34" charset="0"/>
                <a:ea typeface="Calibri"/>
                <a:cs typeface="Arial" pitchFamily="34" charset="0"/>
              </a:rPr>
              <a:t>подают</a:t>
            </a:r>
            <a:r>
              <a:rPr lang="en-US" sz="1100" dirty="0" smtClean="0">
                <a:highlight>
                  <a:srgbClr val="FFFF00"/>
                </a:highlight>
                <a:latin typeface="Arial" pitchFamily="34" charset="0"/>
                <a:ea typeface="Calibri"/>
                <a:cs typeface="Arial" pitchFamily="34" charset="0"/>
              </a:rPr>
              <a:t> </a:t>
            </a:r>
            <a:r>
              <a:rPr lang="ru-RU" sz="1800" dirty="0" smtClean="0">
                <a:latin typeface="Arial" pitchFamily="34" charset="0"/>
                <a:ea typeface="Calibri"/>
                <a:cs typeface="Arial" pitchFamily="34" charset="0"/>
              </a:rPr>
              <a:t>в зазор между инструментом 3 и заготовкой 4 рабочую среду 5 </a:t>
            </a:r>
            <a:r>
              <a:rPr lang="ru-RU" sz="1800" dirty="0">
                <a:solidFill>
                  <a:srgbClr val="000000"/>
                </a:solidFill>
                <a:highlight>
                  <a:srgbClr val="00FFFF"/>
                </a:highlight>
                <a:latin typeface="Arial" pitchFamily="34" charset="0"/>
                <a:ea typeface="Calibri"/>
                <a:cs typeface="Arial" pitchFamily="34" charset="0"/>
              </a:rPr>
              <a:t>давлением </a:t>
            </a:r>
            <a:r>
              <a:rPr lang="ru-RU" sz="1800" dirty="0" err="1">
                <a:solidFill>
                  <a:srgbClr val="000000"/>
                </a:solidFill>
                <a:highlight>
                  <a:srgbClr val="00FFFF"/>
                </a:highlight>
                <a:latin typeface="Arial" pitchFamily="34" charset="0"/>
                <a:ea typeface="Calibri"/>
                <a:cs typeface="Arial" pitchFamily="34" charset="0"/>
              </a:rPr>
              <a:t>Р</a:t>
            </a:r>
            <a:r>
              <a:rPr lang="ru-RU" sz="1800" baseline="-25000" dirty="0" err="1">
                <a:solidFill>
                  <a:srgbClr val="000000"/>
                </a:solidFill>
                <a:highlight>
                  <a:srgbClr val="00FFFF"/>
                </a:highlight>
                <a:latin typeface="Arial" pitchFamily="34" charset="0"/>
                <a:ea typeface="Calibri"/>
                <a:cs typeface="Arial" pitchFamily="34" charset="0"/>
              </a:rPr>
              <a:t>вх</a:t>
            </a:r>
            <a:r>
              <a:rPr lang="ru-RU" sz="1800" dirty="0">
                <a:solidFill>
                  <a:srgbClr val="000000"/>
                </a:solidFill>
                <a:highlight>
                  <a:srgbClr val="00FFFF"/>
                </a:highlight>
                <a:latin typeface="Arial" pitchFamily="34" charset="0"/>
                <a:ea typeface="Calibri"/>
                <a:cs typeface="Arial" pitchFamily="34" charset="0"/>
              </a:rPr>
              <a:t>, </a:t>
            </a:r>
            <a:r>
              <a:rPr lang="ru-RU" sz="1800" dirty="0" smtClean="0">
                <a:solidFill>
                  <a:srgbClr val="000000"/>
                </a:solidFill>
                <a:highlight>
                  <a:srgbClr val="FFFF00"/>
                </a:highlight>
                <a:latin typeface="Arial" pitchFamily="34" charset="0"/>
                <a:ea typeface="Calibri"/>
                <a:cs typeface="Arial" pitchFamily="34" charset="0"/>
              </a:rPr>
              <a:t>включают</a:t>
            </a:r>
            <a:r>
              <a:rPr lang="ru-RU" sz="1800" dirty="0" smtClean="0">
                <a:latin typeface="Arial" pitchFamily="34" charset="0"/>
                <a:ea typeface="Calibri"/>
                <a:cs typeface="Arial" pitchFamily="34" charset="0"/>
              </a:rPr>
              <a:t> источник тока 1, подачу инструмента 3 регулятором 6. Блок 2 определяет </a:t>
            </a:r>
            <a:r>
              <a:rPr lang="ru-RU" sz="1800" dirty="0">
                <a:solidFill>
                  <a:srgbClr val="000000"/>
                </a:solidFill>
                <a:highlight>
                  <a:srgbClr val="00FFFF"/>
                </a:highlight>
                <a:latin typeface="Arial" pitchFamily="34" charset="0"/>
                <a:ea typeface="Calibri"/>
                <a:cs typeface="Arial" pitchFamily="34" charset="0"/>
              </a:rPr>
              <a:t>время пауз (τ</a:t>
            </a:r>
            <a:r>
              <a:rPr lang="ru-RU" sz="1800" baseline="-25000" dirty="0">
                <a:solidFill>
                  <a:srgbClr val="000000"/>
                </a:solidFill>
                <a:highlight>
                  <a:srgbClr val="00FFFF"/>
                </a:highlight>
                <a:latin typeface="Arial" pitchFamily="34" charset="0"/>
                <a:ea typeface="Calibri"/>
                <a:cs typeface="Arial" pitchFamily="34" charset="0"/>
              </a:rPr>
              <a:t>0</a:t>
            </a:r>
            <a:r>
              <a:rPr lang="ru-RU" sz="1800" dirty="0">
                <a:solidFill>
                  <a:srgbClr val="000000"/>
                </a:solidFill>
                <a:highlight>
                  <a:srgbClr val="00FFFF"/>
                </a:highlight>
                <a:latin typeface="Arial" pitchFamily="34" charset="0"/>
                <a:ea typeface="Calibri"/>
                <a:cs typeface="Arial" pitchFamily="34" charset="0"/>
              </a:rPr>
              <a:t>) </a:t>
            </a:r>
            <a:r>
              <a:rPr lang="ru-RU" sz="1800" dirty="0" smtClean="0">
                <a:latin typeface="Arial" pitchFamily="34" charset="0"/>
                <a:ea typeface="Calibri"/>
                <a:cs typeface="Arial" pitchFamily="34" charset="0"/>
              </a:rPr>
              <a:t>и поддерживает их величину в течение всего периода обработки.</a:t>
            </a:r>
            <a:endParaRPr lang="en-US" sz="1800" dirty="0" smtClean="0">
              <a:latin typeface="Arial" pitchFamily="34" charset="0"/>
              <a:ea typeface="Calibri"/>
              <a:cs typeface="Arial" pitchFamily="34" charset="0"/>
            </a:endParaRPr>
          </a:p>
          <a:p>
            <a:pPr marL="0" indent="0" algn="just">
              <a:spcAft>
                <a:spcPts val="0"/>
              </a:spcAft>
              <a:buFont typeface="Arial" charset="0"/>
              <a:buNone/>
              <a:defRPr/>
            </a:pPr>
            <a:r>
              <a:rPr lang="ru-RU" sz="1800" dirty="0" smtClean="0">
                <a:solidFill>
                  <a:srgbClr val="000000"/>
                </a:solidFill>
                <a:highlight>
                  <a:srgbClr val="FFFF00"/>
                </a:highlight>
                <a:latin typeface="Arial"/>
                <a:ea typeface="Calibri"/>
                <a:cs typeface="Times New Roman"/>
              </a:rPr>
              <a:t>После включения тока</a:t>
            </a:r>
            <a:r>
              <a:rPr lang="en-US" sz="1100" dirty="0" smtClean="0">
                <a:highlight>
                  <a:srgbClr val="FFFF00"/>
                </a:highlight>
                <a:ea typeface="Calibri"/>
                <a:cs typeface="Times New Roman"/>
              </a:rPr>
              <a:t> </a:t>
            </a:r>
            <a:r>
              <a:rPr lang="ru-RU" sz="1800" dirty="0" smtClean="0">
                <a:solidFill>
                  <a:srgbClr val="000000"/>
                </a:solidFill>
                <a:highlight>
                  <a:srgbClr val="00FFFF"/>
                </a:highlight>
                <a:latin typeface="Arial"/>
                <a:ea typeface="Calibri"/>
                <a:cs typeface="Times New Roman"/>
              </a:rPr>
              <a:t>рабочая среда 5 увеличивает вязкость (до 700 раз)</a:t>
            </a:r>
            <a:r>
              <a:rPr lang="en-US" sz="1100" dirty="0" smtClean="0">
                <a:highlight>
                  <a:srgbClr val="00FFFF"/>
                </a:highlight>
                <a:ea typeface="Calibri"/>
                <a:cs typeface="Times New Roman"/>
              </a:rPr>
              <a:t> </a:t>
            </a:r>
            <a:r>
              <a:rPr lang="ru-RU" sz="1800" dirty="0" smtClean="0">
                <a:latin typeface="Arial" pitchFamily="34" charset="0"/>
                <a:ea typeface="Calibri"/>
                <a:cs typeface="Arial" pitchFamily="34" charset="0"/>
              </a:rPr>
              <a:t>и останавливается, процесс анодного растворения </a:t>
            </a:r>
            <a:r>
              <a:rPr lang="ru-RU" sz="1800" dirty="0" smtClean="0">
                <a:solidFill>
                  <a:srgbClr val="000000"/>
                </a:solidFill>
                <a:highlight>
                  <a:srgbClr val="FFFF00"/>
                </a:highlight>
                <a:latin typeface="Arial"/>
                <a:ea typeface="Calibri"/>
              </a:rPr>
              <a:t>идет</a:t>
            </a:r>
            <a:r>
              <a:rPr lang="ru-RU" sz="1800" dirty="0" smtClean="0">
                <a:latin typeface="Arial" pitchFamily="34" charset="0"/>
                <a:ea typeface="Calibri"/>
                <a:cs typeface="Arial" pitchFamily="34" charset="0"/>
              </a:rPr>
              <a:t> до </a:t>
            </a:r>
            <a:r>
              <a:rPr lang="ru-RU" sz="1800" dirty="0" smtClean="0">
                <a:solidFill>
                  <a:srgbClr val="000000"/>
                </a:solidFill>
                <a:highlight>
                  <a:srgbClr val="FFFF00"/>
                </a:highlight>
                <a:latin typeface="Arial"/>
                <a:ea typeface="Calibri"/>
              </a:rPr>
              <a:t>насыщения рабочей среды </a:t>
            </a:r>
            <a:r>
              <a:rPr lang="ru-RU" sz="1800" dirty="0" smtClean="0">
                <a:latin typeface="Arial" pitchFamily="34" charset="0"/>
                <a:ea typeface="Calibri"/>
                <a:cs typeface="Arial" pitchFamily="34" charset="0"/>
              </a:rPr>
              <a:t>5 в зазоре продуктами обработки, после чего ток падает, вязкость среды 5 снижается до исходной, </a:t>
            </a:r>
            <a:r>
              <a:rPr lang="ru-RU" sz="1800" dirty="0" smtClean="0">
                <a:solidFill>
                  <a:srgbClr val="000000"/>
                </a:solidFill>
                <a:highlight>
                  <a:srgbClr val="FFFF00"/>
                </a:highlight>
                <a:latin typeface="Arial"/>
                <a:ea typeface="Calibri"/>
              </a:rPr>
              <a:t>начинается движение </a:t>
            </a:r>
            <a:r>
              <a:rPr lang="ru-RU" sz="1800" dirty="0" smtClean="0">
                <a:latin typeface="Arial" pitchFamily="34" charset="0"/>
                <a:ea typeface="Calibri"/>
                <a:cs typeface="Arial" pitchFamily="34" charset="0"/>
              </a:rPr>
              <a:t>загрязненной среды 5 в зазоре, замена в течение τ</a:t>
            </a:r>
            <a:r>
              <a:rPr lang="ru-RU" sz="1800" baseline="-25000" dirty="0" smtClean="0">
                <a:latin typeface="Arial" pitchFamily="34" charset="0"/>
                <a:ea typeface="Calibri"/>
                <a:cs typeface="Arial" pitchFamily="34" charset="0"/>
              </a:rPr>
              <a:t>0</a:t>
            </a:r>
            <a:r>
              <a:rPr lang="ru-RU" sz="1800" dirty="0" smtClean="0">
                <a:latin typeface="Arial" pitchFamily="34" charset="0"/>
                <a:ea typeface="Calibri"/>
                <a:cs typeface="Arial" pitchFamily="34" charset="0"/>
              </a:rPr>
              <a:t> среды 5 в зазоре, ток включается, </a:t>
            </a:r>
            <a:r>
              <a:rPr lang="ru-RU" sz="1800" dirty="0">
                <a:solidFill>
                  <a:srgbClr val="000000"/>
                </a:solidFill>
                <a:highlight>
                  <a:srgbClr val="FFFF00"/>
                </a:highlight>
                <a:latin typeface="Arial"/>
                <a:ea typeface="Calibri"/>
              </a:rPr>
              <a:t>происходят последующие импульсы</a:t>
            </a:r>
            <a:r>
              <a:rPr lang="ru-RU" sz="1800" dirty="0" smtClean="0">
                <a:latin typeface="Arial" pitchFamily="34" charset="0"/>
                <a:ea typeface="Calibri"/>
                <a:cs typeface="Arial" pitchFamily="34" charset="0"/>
              </a:rPr>
              <a:t> до удаления всего припуска на заготовке 4. Если по мере удаления припуска площадь обработки изменяется, то </a:t>
            </a:r>
            <a:r>
              <a:rPr lang="ru-RU" sz="1800" dirty="0">
                <a:solidFill>
                  <a:srgbClr val="000000"/>
                </a:solidFill>
                <a:highlight>
                  <a:srgbClr val="FFFF00"/>
                </a:highlight>
                <a:latin typeface="Arial"/>
                <a:ea typeface="Calibri"/>
              </a:rPr>
              <a:t>меняется максимальный ток </a:t>
            </a:r>
            <a:r>
              <a:rPr lang="ru-RU" sz="1800" dirty="0" smtClean="0">
                <a:latin typeface="Arial" pitchFamily="34" charset="0"/>
                <a:ea typeface="Calibri"/>
                <a:cs typeface="Arial" pitchFamily="34" charset="0"/>
              </a:rPr>
              <a:t>в импульсе. Блок 2 анализирует изменение этого тока и пропорционально этому </a:t>
            </a:r>
            <a:r>
              <a:rPr lang="ru-RU" sz="1800" dirty="0">
                <a:solidFill>
                  <a:srgbClr val="000000"/>
                </a:solidFill>
                <a:highlight>
                  <a:srgbClr val="FFFF00"/>
                </a:highlight>
                <a:latin typeface="Arial"/>
                <a:ea typeface="Calibri"/>
              </a:rPr>
              <a:t>меняет длительность пауз.</a:t>
            </a:r>
            <a:endParaRPr lang="ru-RU" dirty="0">
              <a:latin typeface="Times New Roman" pitchFamily="18" charset="0"/>
              <a:cs typeface="Times New Roman" pitchFamily="18" charset="0"/>
            </a:endParaRPr>
          </a:p>
        </p:txBody>
      </p:sp>
      <p:sp>
        <p:nvSpPr>
          <p:cNvPr id="34819"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21</a:t>
            </a:r>
          </a:p>
        </p:txBody>
      </p:sp>
      <p:pic>
        <p:nvPicPr>
          <p:cNvPr id="34820" name="Picture 2"/>
          <p:cNvPicPr>
            <a:picLocks noChangeAspect="1" noChangeArrowheads="1"/>
          </p:cNvPicPr>
          <p:nvPr/>
        </p:nvPicPr>
        <p:blipFill>
          <a:blip r:embed="rId2"/>
          <a:srcRect/>
          <a:stretch>
            <a:fillRect/>
          </a:stretch>
        </p:blipFill>
        <p:spPr bwMode="auto">
          <a:xfrm>
            <a:off x="2195513" y="4503738"/>
            <a:ext cx="5281612"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3"/>
          <p:cNvSpPr txBox="1">
            <a:spLocks noChangeArrowheads="1"/>
          </p:cNvSpPr>
          <p:nvPr/>
        </p:nvSpPr>
        <p:spPr bwMode="auto">
          <a:xfrm>
            <a:off x="358775" y="188913"/>
            <a:ext cx="8785225" cy="449262"/>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ФОРМУЛА ИЗОБРЕТЕНИЯ</a:t>
            </a:r>
          </a:p>
          <a:p>
            <a:pPr eaLnBrk="0" hangingPunct="0"/>
            <a:endParaRPr lang="ru-RU" sz="3000" b="1">
              <a:solidFill>
                <a:srgbClr val="214F87"/>
              </a:solidFill>
              <a:cs typeface="Arial" charset="0"/>
            </a:endParaRPr>
          </a:p>
        </p:txBody>
      </p:sp>
      <p:sp>
        <p:nvSpPr>
          <p:cNvPr id="36866" name="Text Box 6"/>
          <p:cNvSpPr txBox="1">
            <a:spLocks noChangeArrowheads="1"/>
          </p:cNvSpPr>
          <p:nvPr/>
        </p:nvSpPr>
        <p:spPr bwMode="auto">
          <a:xfrm>
            <a:off x="323850" y="765175"/>
            <a:ext cx="8424863" cy="1631216"/>
          </a:xfrm>
          <a:prstGeom prst="rect">
            <a:avLst/>
          </a:prstGeom>
          <a:noFill/>
          <a:ln w="9525">
            <a:noFill/>
            <a:miter lim="800000"/>
            <a:headEnd/>
            <a:tailEnd/>
          </a:ln>
        </p:spPr>
        <p:txBody>
          <a:bodyPr>
            <a:spAutoFit/>
          </a:bodyPr>
          <a:lstStyle/>
          <a:p>
            <a:pPr>
              <a:spcBef>
                <a:spcPct val="25000"/>
              </a:spcBef>
              <a:defRPr/>
            </a:pPr>
            <a:r>
              <a:rPr lang="ru-RU" dirty="0"/>
              <a:t>Формула изобретения должна состоять из</a:t>
            </a:r>
          </a:p>
          <a:p>
            <a:pPr marL="285750" indent="-285750" algn="just">
              <a:spcAft>
                <a:spcPts val="1200"/>
              </a:spcAft>
              <a:buFont typeface="Wingdings" pitchFamily="2" charset="2"/>
              <a:buChar char="§"/>
              <a:defRPr/>
            </a:pPr>
            <a:r>
              <a:rPr lang="ru-RU" dirty="0">
                <a:solidFill>
                  <a:srgbClr val="000000"/>
                </a:solidFill>
                <a:highlight>
                  <a:srgbClr val="00FF00"/>
                </a:highlight>
                <a:latin typeface="Arial"/>
              </a:rPr>
              <a:t>ограничительной части</a:t>
            </a:r>
            <a:r>
              <a:rPr lang="en-US" dirty="0">
                <a:solidFill>
                  <a:srgbClr val="000000"/>
                </a:solidFill>
                <a:highlight>
                  <a:srgbClr val="00FF00"/>
                </a:highlight>
                <a:latin typeface="Arial"/>
              </a:rPr>
              <a:t> </a:t>
            </a:r>
            <a:r>
              <a:rPr lang="ru-RU" dirty="0"/>
              <a:t>(указывает общие признаки изобретения и аналогов)</a:t>
            </a:r>
          </a:p>
          <a:p>
            <a:pPr marL="285750" indent="-285750" algn="just">
              <a:spcAft>
                <a:spcPts val="1200"/>
              </a:spcAft>
              <a:buFont typeface="Wingdings" pitchFamily="2" charset="2"/>
              <a:buChar char="§"/>
              <a:defRPr/>
            </a:pPr>
            <a:r>
              <a:rPr lang="ru-RU" dirty="0">
                <a:solidFill>
                  <a:srgbClr val="000000"/>
                </a:solidFill>
                <a:highlight>
                  <a:srgbClr val="FFFF00"/>
                </a:highlight>
                <a:latin typeface="Arial"/>
              </a:rPr>
              <a:t>отличительной части</a:t>
            </a:r>
            <a:r>
              <a:rPr lang="en-US" dirty="0">
                <a:highlight>
                  <a:srgbClr val="FFFF00"/>
                </a:highlight>
                <a:latin typeface="Calibri"/>
                <a:cs typeface="Times New Roman"/>
              </a:rPr>
              <a:t> </a:t>
            </a:r>
            <a:r>
              <a:rPr lang="ru-RU" dirty="0"/>
              <a:t>(указывает новые признаки изобретения, отличающие его от аналогов)</a:t>
            </a:r>
          </a:p>
        </p:txBody>
      </p:sp>
      <p:pic>
        <p:nvPicPr>
          <p:cNvPr id="35843" name="Picture 7"/>
          <p:cNvPicPr>
            <a:picLocks noChangeAspect="1" noChangeArrowheads="1"/>
          </p:cNvPicPr>
          <p:nvPr/>
        </p:nvPicPr>
        <p:blipFill>
          <a:blip r:embed="rId2"/>
          <a:srcRect/>
          <a:stretch>
            <a:fillRect/>
          </a:stretch>
        </p:blipFill>
        <p:spPr bwMode="auto">
          <a:xfrm>
            <a:off x="5148263" y="3068638"/>
            <a:ext cx="3648075" cy="2555875"/>
          </a:xfrm>
          <a:prstGeom prst="rect">
            <a:avLst/>
          </a:prstGeom>
          <a:noFill/>
          <a:ln w="9525">
            <a:noFill/>
            <a:miter lim="800000"/>
            <a:headEnd/>
            <a:tailEnd/>
          </a:ln>
        </p:spPr>
      </p:pic>
      <p:sp>
        <p:nvSpPr>
          <p:cNvPr id="36868" name="Text Box 8"/>
          <p:cNvSpPr txBox="1">
            <a:spLocks noChangeArrowheads="1"/>
          </p:cNvSpPr>
          <p:nvPr/>
        </p:nvSpPr>
        <p:spPr bwMode="auto">
          <a:xfrm>
            <a:off x="343818" y="2569165"/>
            <a:ext cx="4752975" cy="3554819"/>
          </a:xfrm>
          <a:prstGeom prst="rect">
            <a:avLst/>
          </a:prstGeom>
          <a:noFill/>
          <a:ln w="9525">
            <a:noFill/>
            <a:miter lim="800000"/>
            <a:headEnd/>
            <a:tailEnd/>
          </a:ln>
        </p:spPr>
        <p:txBody>
          <a:bodyPr>
            <a:spAutoFit/>
          </a:bodyPr>
          <a:lstStyle/>
          <a:p>
            <a:pPr algn="ctr">
              <a:spcBef>
                <a:spcPct val="25000"/>
              </a:spcBef>
              <a:defRPr/>
            </a:pPr>
            <a:r>
              <a:rPr lang="ru-RU" b="1" dirty="0">
                <a:solidFill>
                  <a:prstClr val="black"/>
                </a:solidFill>
              </a:rPr>
              <a:t>Патент № </a:t>
            </a:r>
            <a:r>
              <a:rPr lang="ru-RU" b="1" dirty="0">
                <a:solidFill>
                  <a:prstClr val="black"/>
                </a:solidFill>
              </a:rPr>
              <a:t>2127658</a:t>
            </a:r>
          </a:p>
          <a:p>
            <a:pPr algn="ctr">
              <a:spcBef>
                <a:spcPct val="25000"/>
              </a:spcBef>
              <a:defRPr/>
            </a:pPr>
            <a:r>
              <a:rPr lang="ru-RU" b="1" dirty="0">
                <a:solidFill>
                  <a:prstClr val="black"/>
                </a:solidFill>
              </a:rPr>
              <a:t>Способ </a:t>
            </a:r>
            <a:r>
              <a:rPr lang="ru-RU" b="1" dirty="0" err="1">
                <a:solidFill>
                  <a:prstClr val="black"/>
                </a:solidFill>
              </a:rPr>
              <a:t>безабразивной</a:t>
            </a:r>
            <a:r>
              <a:rPr lang="ru-RU" b="1" dirty="0">
                <a:solidFill>
                  <a:prstClr val="black"/>
                </a:solidFill>
              </a:rPr>
              <a:t> полировки </a:t>
            </a:r>
            <a:r>
              <a:rPr lang="ru-RU" b="1" dirty="0">
                <a:solidFill>
                  <a:prstClr val="black"/>
                </a:solidFill>
              </a:rPr>
              <a:t>поверхностей</a:t>
            </a:r>
          </a:p>
          <a:p>
            <a:pPr algn="just">
              <a:spcBef>
                <a:spcPct val="25000"/>
              </a:spcBef>
              <a:defRPr/>
            </a:pPr>
            <a:r>
              <a:rPr lang="ru-RU" dirty="0">
                <a:solidFill>
                  <a:srgbClr val="000000"/>
                </a:solidFill>
                <a:highlight>
                  <a:srgbClr val="00FF00"/>
                </a:highlight>
                <a:latin typeface="Arial"/>
              </a:rPr>
              <a:t>Способ </a:t>
            </a:r>
            <a:r>
              <a:rPr lang="ru-RU" dirty="0" err="1">
                <a:solidFill>
                  <a:srgbClr val="000000"/>
                </a:solidFill>
                <a:highlight>
                  <a:srgbClr val="00FF00"/>
                </a:highlight>
                <a:latin typeface="Arial"/>
              </a:rPr>
              <a:t>безабразивной</a:t>
            </a:r>
            <a:r>
              <a:rPr lang="ru-RU" dirty="0">
                <a:solidFill>
                  <a:srgbClr val="000000"/>
                </a:solidFill>
                <a:highlight>
                  <a:srgbClr val="00FF00"/>
                </a:highlight>
                <a:latin typeface="Arial"/>
              </a:rPr>
              <a:t> полировки поверхностей, в частности, поверхностей, предназначенных для нанесения на них тонких полупроводниковых пленок</a:t>
            </a:r>
            <a:r>
              <a:rPr lang="ru-RU" dirty="0"/>
              <a:t>, отличающийся тем, </a:t>
            </a:r>
            <a:r>
              <a:rPr lang="ru-RU" dirty="0">
                <a:solidFill>
                  <a:srgbClr val="000000"/>
                </a:solidFill>
                <a:highlight>
                  <a:srgbClr val="FFFF00"/>
                </a:highlight>
                <a:latin typeface="Arial"/>
              </a:rPr>
              <a:t>что с целью ускорения процесса полировку производят путем ультразвуковых (звуковых) колебаний полирующей поверхности, прижатой к полируемой и повторяющей ее форму.</a:t>
            </a:r>
            <a:endParaRPr lang="ru-RU" dirty="0"/>
          </a:p>
        </p:txBody>
      </p:sp>
      <p:sp>
        <p:nvSpPr>
          <p:cNvPr id="35845"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p:cNvPicPr>
            <a:picLocks noChangeAspect="1" noChangeArrowheads="1"/>
          </p:cNvPicPr>
          <p:nvPr/>
        </p:nvPicPr>
        <p:blipFill>
          <a:blip r:embed="rId2"/>
          <a:srcRect/>
          <a:stretch>
            <a:fillRect/>
          </a:stretch>
        </p:blipFill>
        <p:spPr bwMode="auto">
          <a:xfrm>
            <a:off x="5256213" y="1052513"/>
            <a:ext cx="3625850" cy="5472112"/>
          </a:xfrm>
          <a:prstGeom prst="rect">
            <a:avLst/>
          </a:prstGeom>
          <a:noFill/>
          <a:ln w="9525">
            <a:noFill/>
            <a:miter lim="800000"/>
            <a:headEnd/>
            <a:tailEnd/>
          </a:ln>
        </p:spPr>
      </p:pic>
      <p:sp>
        <p:nvSpPr>
          <p:cNvPr id="36866" name="Text Box 3"/>
          <p:cNvSpPr txBox="1">
            <a:spLocks noChangeArrowheads="1"/>
          </p:cNvSpPr>
          <p:nvPr/>
        </p:nvSpPr>
        <p:spPr bwMode="auto">
          <a:xfrm>
            <a:off x="358775" y="404813"/>
            <a:ext cx="8785225" cy="449262"/>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ФОРМУЛА ИЗОБРЕТЕНИЯ</a:t>
            </a:r>
          </a:p>
          <a:p>
            <a:pPr eaLnBrk="0" hangingPunct="0"/>
            <a:endParaRPr lang="ru-RU" sz="3000" b="1">
              <a:solidFill>
                <a:srgbClr val="214F87"/>
              </a:solidFill>
              <a:cs typeface="Arial" charset="0"/>
            </a:endParaRPr>
          </a:p>
        </p:txBody>
      </p:sp>
      <p:sp>
        <p:nvSpPr>
          <p:cNvPr id="37891" name="Text Box 7"/>
          <p:cNvSpPr txBox="1">
            <a:spLocks noChangeArrowheads="1"/>
          </p:cNvSpPr>
          <p:nvPr/>
        </p:nvSpPr>
        <p:spPr bwMode="auto">
          <a:xfrm>
            <a:off x="539750" y="1268413"/>
            <a:ext cx="4392613" cy="5027017"/>
          </a:xfrm>
          <a:prstGeom prst="rect">
            <a:avLst/>
          </a:prstGeom>
          <a:noFill/>
          <a:ln w="9525">
            <a:noFill/>
            <a:miter lim="800000"/>
            <a:headEnd/>
            <a:tailEnd/>
          </a:ln>
        </p:spPr>
        <p:txBody>
          <a:bodyPr>
            <a:spAutoFit/>
          </a:bodyPr>
          <a:lstStyle/>
          <a:p>
            <a:pPr algn="ctr">
              <a:spcBef>
                <a:spcPct val="25000"/>
              </a:spcBef>
              <a:defRPr/>
            </a:pPr>
            <a:r>
              <a:rPr lang="ru-RU" b="1" dirty="0"/>
              <a:t>Патент № 2645949</a:t>
            </a:r>
          </a:p>
          <a:p>
            <a:pPr algn="ctr">
              <a:spcBef>
                <a:spcPct val="25000"/>
              </a:spcBef>
              <a:defRPr/>
            </a:pPr>
            <a:r>
              <a:rPr lang="ru-RU" b="1" dirty="0"/>
              <a:t>Генератор индукторный</a:t>
            </a:r>
          </a:p>
          <a:p>
            <a:pPr algn="ctr">
              <a:spcBef>
                <a:spcPts val="0"/>
              </a:spcBef>
              <a:spcAft>
                <a:spcPts val="0"/>
              </a:spcAft>
              <a:defRPr/>
            </a:pPr>
            <a:endParaRPr lang="ru-RU" sz="800" b="1" dirty="0"/>
          </a:p>
          <a:p>
            <a:pPr algn="just">
              <a:spcBef>
                <a:spcPts val="0"/>
              </a:spcBef>
              <a:spcAft>
                <a:spcPts val="0"/>
              </a:spcAft>
              <a:defRPr/>
            </a:pPr>
            <a:r>
              <a:rPr lang="ru-RU" dirty="0">
                <a:solidFill>
                  <a:srgbClr val="000000"/>
                </a:solidFill>
                <a:highlight>
                  <a:srgbClr val="00FF00"/>
                </a:highlight>
                <a:latin typeface="Arial"/>
              </a:rPr>
              <a:t>Генератор индукторный, содержащий роторные элементы с валом, статор, элементы крепления и подшипники,</a:t>
            </a:r>
            <a:endParaRPr lang="ru-RU" dirty="0">
              <a:latin typeface="Calibri"/>
              <a:ea typeface="Calibri"/>
              <a:cs typeface="Times New Roman"/>
            </a:endParaRPr>
          </a:p>
          <a:p>
            <a:pPr algn="just">
              <a:spcBef>
                <a:spcPts val="0"/>
              </a:spcBef>
              <a:spcAft>
                <a:spcPts val="0"/>
              </a:spcAft>
              <a:defRPr/>
            </a:pPr>
            <a:r>
              <a:rPr lang="ru-RU" dirty="0"/>
              <a:t>отличающийся тем, </a:t>
            </a:r>
            <a:r>
              <a:rPr lang="ru-RU" dirty="0">
                <a:solidFill>
                  <a:srgbClr val="000000"/>
                </a:solidFill>
                <a:highlight>
                  <a:srgbClr val="FFFF00"/>
                </a:highlight>
                <a:latin typeface="Arial"/>
              </a:rPr>
              <a:t>что статор выполнен в виде полого прямоугольного профиля, одна сторона которого закреплена на несущем элементе, на противоположной стороне установлен сердечник с рабочей катушкой, а на двух других сторонах расположены постоянные магниты с Г-образными наконечниками.</a:t>
            </a:r>
            <a:endParaRPr lang="ru-RU" dirty="0">
              <a:latin typeface="Times New Roman"/>
              <a:ea typeface="Times New Roman"/>
            </a:endParaRPr>
          </a:p>
          <a:p>
            <a:pPr>
              <a:spcBef>
                <a:spcPct val="50000"/>
              </a:spcBef>
              <a:defRPr/>
            </a:pPr>
            <a:endParaRPr lang="ru-RU" dirty="0"/>
          </a:p>
        </p:txBody>
      </p:sp>
      <p:sp>
        <p:nvSpPr>
          <p:cNvPr id="36868"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3"/>
          <p:cNvSpPr txBox="1">
            <a:spLocks noChangeArrowheads="1"/>
          </p:cNvSpPr>
          <p:nvPr/>
        </p:nvSpPr>
        <p:spPr bwMode="auto">
          <a:xfrm>
            <a:off x="358775" y="404813"/>
            <a:ext cx="8785225" cy="449262"/>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РЕФЕРАТ ИЗОБРЕТЕНИЯ</a:t>
            </a:r>
          </a:p>
          <a:p>
            <a:pPr eaLnBrk="0" hangingPunct="0"/>
            <a:endParaRPr lang="ru-RU" sz="3000" b="1">
              <a:solidFill>
                <a:srgbClr val="214F87"/>
              </a:solidFill>
              <a:cs typeface="Arial" charset="0"/>
            </a:endParaRPr>
          </a:p>
        </p:txBody>
      </p:sp>
      <p:sp>
        <p:nvSpPr>
          <p:cNvPr id="37890" name="Text Box 8"/>
          <p:cNvSpPr txBox="1">
            <a:spLocks noChangeArrowheads="1"/>
          </p:cNvSpPr>
          <p:nvPr/>
        </p:nvSpPr>
        <p:spPr bwMode="auto">
          <a:xfrm>
            <a:off x="357188" y="1268413"/>
            <a:ext cx="4392612" cy="4802187"/>
          </a:xfrm>
          <a:prstGeom prst="rect">
            <a:avLst/>
          </a:prstGeom>
          <a:noFill/>
          <a:ln w="9525">
            <a:noFill/>
            <a:miter lim="800000"/>
            <a:headEnd/>
            <a:tailEnd/>
          </a:ln>
        </p:spPr>
        <p:txBody>
          <a:bodyPr>
            <a:spAutoFit/>
          </a:bodyPr>
          <a:lstStyle/>
          <a:p>
            <a:pPr>
              <a:spcBef>
                <a:spcPct val="50000"/>
              </a:spcBef>
            </a:pPr>
            <a:r>
              <a:rPr lang="ru-RU"/>
              <a:t>Представляет собой </a:t>
            </a:r>
            <a:r>
              <a:rPr lang="ru-RU" b="1"/>
              <a:t>сокращенное изложение</a:t>
            </a:r>
            <a:r>
              <a:rPr lang="ru-RU"/>
              <a:t> «Описания изобретения» включающее :</a:t>
            </a:r>
          </a:p>
          <a:p>
            <a:pPr>
              <a:spcBef>
                <a:spcPct val="50000"/>
              </a:spcBef>
              <a:buFont typeface="Wingdings" pitchFamily="2" charset="2"/>
              <a:buChar char="§"/>
            </a:pPr>
            <a:r>
              <a:rPr lang="ru-RU"/>
              <a:t>название изобретения</a:t>
            </a:r>
          </a:p>
          <a:p>
            <a:pPr>
              <a:spcBef>
                <a:spcPct val="50000"/>
              </a:spcBef>
              <a:buFont typeface="Wingdings" pitchFamily="2" charset="2"/>
              <a:buChar char="§"/>
            </a:pPr>
            <a:r>
              <a:rPr lang="ru-RU"/>
              <a:t>область техники и (или) область применения</a:t>
            </a:r>
          </a:p>
          <a:p>
            <a:pPr>
              <a:spcBef>
                <a:spcPct val="50000"/>
              </a:spcBef>
              <a:buFont typeface="Wingdings" pitchFamily="2" charset="2"/>
              <a:buChar char="§"/>
            </a:pPr>
            <a:r>
              <a:rPr lang="ru-RU"/>
              <a:t>сущность изобретения с указанием решаемой технической проблемы </a:t>
            </a:r>
          </a:p>
          <a:p>
            <a:pPr>
              <a:spcBef>
                <a:spcPct val="50000"/>
              </a:spcBef>
              <a:buFont typeface="Wingdings" pitchFamily="2" charset="2"/>
              <a:buChar char="§"/>
            </a:pPr>
            <a:r>
              <a:rPr lang="ru-RU"/>
              <a:t>при необходимости в реферате приводятся ссылки на позиции фигуры, выбранной для опубликования вместе с рефератом</a:t>
            </a:r>
          </a:p>
          <a:p>
            <a:pPr>
              <a:spcBef>
                <a:spcPct val="50000"/>
              </a:spcBef>
              <a:buFont typeface="Wingdings" pitchFamily="2" charset="2"/>
              <a:buChar char="§"/>
            </a:pPr>
            <a:endParaRPr lang="ru-RU"/>
          </a:p>
          <a:p>
            <a:pPr>
              <a:spcBef>
                <a:spcPct val="50000"/>
              </a:spcBef>
              <a:buFont typeface="Wingdings" pitchFamily="2" charset="2"/>
              <a:buChar char="§"/>
            </a:pPr>
            <a:endParaRPr lang="ru-RU"/>
          </a:p>
        </p:txBody>
      </p:sp>
      <p:sp>
        <p:nvSpPr>
          <p:cNvPr id="37891"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24</a:t>
            </a:r>
          </a:p>
        </p:txBody>
      </p:sp>
      <p:sp>
        <p:nvSpPr>
          <p:cNvPr id="37892" name="TextBox 1"/>
          <p:cNvSpPr txBox="1">
            <a:spLocks noChangeArrowheads="1"/>
          </p:cNvSpPr>
          <p:nvPr/>
        </p:nvSpPr>
        <p:spPr bwMode="auto">
          <a:xfrm>
            <a:off x="685800" y="6183313"/>
            <a:ext cx="7632700" cy="369887"/>
          </a:xfrm>
          <a:prstGeom prst="rect">
            <a:avLst/>
          </a:prstGeom>
          <a:noFill/>
          <a:ln w="9525">
            <a:solidFill>
              <a:srgbClr val="47587D"/>
            </a:solidFill>
            <a:miter lim="800000"/>
            <a:headEnd/>
            <a:tailEnd/>
          </a:ln>
        </p:spPr>
        <p:txBody>
          <a:bodyPr>
            <a:spAutoFit/>
          </a:bodyPr>
          <a:lstStyle/>
          <a:p>
            <a:pPr>
              <a:spcBef>
                <a:spcPct val="50000"/>
              </a:spcBef>
            </a:pPr>
            <a:r>
              <a:rPr lang="ru-RU">
                <a:solidFill>
                  <a:srgbClr val="000000"/>
                </a:solidFill>
              </a:rPr>
              <a:t>Рекомендуемый объем текста реферата – до 1000 печатных знаков</a:t>
            </a:r>
          </a:p>
        </p:txBody>
      </p:sp>
      <p:pic>
        <p:nvPicPr>
          <p:cNvPr id="37895" name="Picture 7"/>
          <p:cNvPicPr>
            <a:picLocks noChangeAspect="1" noChangeArrowheads="1"/>
          </p:cNvPicPr>
          <p:nvPr/>
        </p:nvPicPr>
        <p:blipFill>
          <a:blip r:embed="rId2"/>
          <a:srcRect/>
          <a:stretch>
            <a:fillRect/>
          </a:stretch>
        </p:blipFill>
        <p:spPr bwMode="auto">
          <a:xfrm>
            <a:off x="4572000" y="1125538"/>
            <a:ext cx="4354513" cy="4608512"/>
          </a:xfrm>
          <a:prstGeom prst="rect">
            <a:avLst/>
          </a:prstGeom>
          <a:noFill/>
          <a:ln w="9525">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p:cNvSpPr>
          <p:nvPr/>
        </p:nvSpPr>
        <p:spPr bwMode="auto">
          <a:xfrm>
            <a:off x="1331913" y="260350"/>
            <a:ext cx="5761037" cy="576263"/>
          </a:xfrm>
          <a:prstGeom prst="rect">
            <a:avLst/>
          </a:prstGeom>
          <a:noFill/>
          <a:ln w="9525">
            <a:noFill/>
            <a:miter lim="800000"/>
            <a:headEnd/>
            <a:tailEnd/>
          </a:ln>
        </p:spPr>
        <p:txBody>
          <a:bodyPr anchor="ctr"/>
          <a:lstStyle/>
          <a:p>
            <a:pPr algn="ctr" eaLnBrk="0" hangingPunct="0"/>
            <a:r>
              <a:rPr lang="ru-RU" sz="3000" b="1">
                <a:solidFill>
                  <a:srgbClr val="214F87"/>
                </a:solidFill>
                <a:cs typeface="Arial" charset="0"/>
              </a:rPr>
              <a:t>ПРОГРАММА ДЛЯ ЭВМ</a:t>
            </a:r>
          </a:p>
        </p:txBody>
      </p:sp>
      <p:sp>
        <p:nvSpPr>
          <p:cNvPr id="38914" name="Text Box 11"/>
          <p:cNvSpPr txBox="1">
            <a:spLocks noChangeArrowheads="1"/>
          </p:cNvSpPr>
          <p:nvPr/>
        </p:nvSpPr>
        <p:spPr bwMode="auto">
          <a:xfrm>
            <a:off x="231775" y="1563688"/>
            <a:ext cx="5399088" cy="2262187"/>
          </a:xfrm>
          <a:prstGeom prst="rect">
            <a:avLst/>
          </a:prstGeom>
          <a:noFill/>
          <a:ln w="9525">
            <a:noFill/>
            <a:miter lim="800000"/>
            <a:headEnd/>
            <a:tailEnd/>
          </a:ln>
        </p:spPr>
        <p:txBody>
          <a:bodyPr>
            <a:spAutoFit/>
          </a:bodyPr>
          <a:lstStyle/>
          <a:p>
            <a:pPr>
              <a:spcAft>
                <a:spcPts val="600"/>
              </a:spcAft>
            </a:pPr>
            <a:r>
              <a:rPr lang="ru-RU"/>
              <a:t>Регистрация программы для ЭВМ предоставляет правообладателю </a:t>
            </a:r>
            <a:r>
              <a:rPr lang="ru-RU" b="1"/>
              <a:t>исключительное право</a:t>
            </a:r>
            <a:r>
              <a:rPr lang="ru-RU"/>
              <a:t> на:</a:t>
            </a:r>
          </a:p>
          <a:p>
            <a:pPr>
              <a:spcAft>
                <a:spcPts val="600"/>
              </a:spcAft>
            </a:pPr>
            <a:endParaRPr lang="ru-RU" b="1" i="1"/>
          </a:p>
          <a:p>
            <a:pPr>
              <a:spcAft>
                <a:spcPts val="600"/>
              </a:spcAft>
            </a:pPr>
            <a:r>
              <a:rPr lang="ru-RU" b="1" i="1"/>
              <a:t>1. воспроизведение</a:t>
            </a:r>
            <a:r>
              <a:rPr lang="ru-RU"/>
              <a:t>;</a:t>
            </a:r>
            <a:endParaRPr lang="ru-RU" b="1" i="1"/>
          </a:p>
          <a:p>
            <a:r>
              <a:rPr lang="ru-RU" b="1" i="1"/>
              <a:t>2. распространение экземпляров </a:t>
            </a:r>
            <a:r>
              <a:rPr lang="ru-RU" b="1"/>
              <a:t>программы</a:t>
            </a:r>
            <a:r>
              <a:rPr lang="ru-RU"/>
              <a:t>;</a:t>
            </a:r>
          </a:p>
        </p:txBody>
      </p:sp>
      <p:sp>
        <p:nvSpPr>
          <p:cNvPr id="38915" name="Text Box 12"/>
          <p:cNvSpPr txBox="1">
            <a:spLocks noChangeArrowheads="1"/>
          </p:cNvSpPr>
          <p:nvPr/>
        </p:nvSpPr>
        <p:spPr bwMode="auto">
          <a:xfrm>
            <a:off x="231775" y="3752850"/>
            <a:ext cx="5267325" cy="1908175"/>
          </a:xfrm>
          <a:prstGeom prst="rect">
            <a:avLst/>
          </a:prstGeom>
          <a:noFill/>
          <a:ln w="9525">
            <a:noFill/>
            <a:miter lim="800000"/>
            <a:headEnd/>
            <a:tailEnd/>
          </a:ln>
        </p:spPr>
        <p:txBody>
          <a:bodyPr>
            <a:spAutoFit/>
          </a:bodyPr>
          <a:lstStyle/>
          <a:p>
            <a:pPr>
              <a:spcAft>
                <a:spcPts val="600"/>
              </a:spcAft>
            </a:pPr>
            <a:r>
              <a:rPr lang="ru-RU" b="1" i="1"/>
              <a:t>3. импорт экземпляров в целях распространения</a:t>
            </a:r>
            <a:r>
              <a:rPr lang="ru-RU"/>
              <a:t>;</a:t>
            </a:r>
            <a:endParaRPr lang="ru-RU" b="1" i="1"/>
          </a:p>
          <a:p>
            <a:pPr>
              <a:spcAft>
                <a:spcPts val="600"/>
              </a:spcAft>
            </a:pPr>
            <a:r>
              <a:rPr lang="ru-RU" b="1" i="1"/>
              <a:t>4. доведение до всеобщего сведения</a:t>
            </a:r>
            <a:r>
              <a:rPr lang="ru-RU"/>
              <a:t> (размещение в сети Интернет);</a:t>
            </a:r>
            <a:endParaRPr lang="ru-RU" b="1" i="1"/>
          </a:p>
          <a:p>
            <a:pPr>
              <a:spcAft>
                <a:spcPts val="600"/>
              </a:spcAft>
            </a:pPr>
            <a:r>
              <a:rPr lang="ru-RU" b="1" i="1"/>
              <a:t>5. переработку </a:t>
            </a:r>
            <a:r>
              <a:rPr lang="ru-RU" i="1"/>
              <a:t>программы для ЭВМ</a:t>
            </a:r>
            <a:r>
              <a:rPr lang="ru-RU"/>
              <a:t>, в т.ч. перевод на другой язык программирования </a:t>
            </a:r>
          </a:p>
        </p:txBody>
      </p:sp>
      <p:pic>
        <p:nvPicPr>
          <p:cNvPr id="38916" name="Picture 13"/>
          <p:cNvPicPr>
            <a:picLocks noChangeAspect="1" noChangeArrowheads="1"/>
          </p:cNvPicPr>
          <p:nvPr/>
        </p:nvPicPr>
        <p:blipFill>
          <a:blip r:embed="rId2"/>
          <a:srcRect/>
          <a:stretch>
            <a:fillRect/>
          </a:stretch>
        </p:blipFill>
        <p:spPr bwMode="auto">
          <a:xfrm>
            <a:off x="5145088" y="1341438"/>
            <a:ext cx="3695700" cy="4319587"/>
          </a:xfrm>
          <a:prstGeom prst="rect">
            <a:avLst/>
          </a:prstGeom>
          <a:noFill/>
          <a:ln w="9525">
            <a:noFill/>
            <a:miter lim="800000"/>
            <a:headEnd/>
            <a:tailEnd/>
          </a:ln>
        </p:spPr>
      </p:pic>
      <p:sp>
        <p:nvSpPr>
          <p:cNvPr id="38917"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ъект 2"/>
          <p:cNvSpPr>
            <a:spLocks/>
          </p:cNvSpPr>
          <p:nvPr/>
        </p:nvSpPr>
        <p:spPr bwMode="auto">
          <a:xfrm>
            <a:off x="468313" y="4797425"/>
            <a:ext cx="8207375" cy="1760538"/>
          </a:xfrm>
          <a:prstGeom prst="rect">
            <a:avLst/>
          </a:prstGeom>
          <a:noFill/>
          <a:ln w="9525">
            <a:noFill/>
            <a:miter lim="800000"/>
            <a:headEnd/>
            <a:tailEnd/>
          </a:ln>
        </p:spPr>
        <p:txBody>
          <a:bodyPr/>
          <a:lstStyle/>
          <a:p>
            <a:pPr marL="609600" indent="-609600" eaLnBrk="0" hangingPunct="0">
              <a:spcAft>
                <a:spcPts val="600"/>
              </a:spcAft>
              <a:buFont typeface="Calibri" pitchFamily="34" charset="0"/>
              <a:buAutoNum type="arabicPeriod"/>
            </a:pPr>
            <a:r>
              <a:rPr lang="ru-RU">
                <a:cs typeface="Arial" charset="0"/>
              </a:rPr>
              <a:t>Заявление</a:t>
            </a:r>
          </a:p>
          <a:p>
            <a:pPr marL="609600" indent="-609600" eaLnBrk="0" hangingPunct="0">
              <a:spcAft>
                <a:spcPts val="600"/>
              </a:spcAft>
              <a:buFont typeface="Calibri" pitchFamily="34" charset="0"/>
              <a:buAutoNum type="arabicPeriod"/>
            </a:pPr>
            <a:r>
              <a:rPr lang="ru-RU">
                <a:cs typeface="Arial" charset="0"/>
              </a:rPr>
              <a:t>Реферат</a:t>
            </a:r>
          </a:p>
          <a:p>
            <a:pPr marL="609600" indent="-609600" eaLnBrk="0" hangingPunct="0">
              <a:spcAft>
                <a:spcPts val="600"/>
              </a:spcAft>
              <a:buFont typeface="Calibri" pitchFamily="34" charset="0"/>
              <a:buAutoNum type="arabicPeriod"/>
            </a:pPr>
            <a:r>
              <a:rPr lang="ru-RU">
                <a:cs typeface="Arial" charset="0"/>
              </a:rPr>
              <a:t>Текст программы на компьютерном диске</a:t>
            </a:r>
          </a:p>
          <a:p>
            <a:pPr marL="609600" indent="-609600" eaLnBrk="0" hangingPunct="0">
              <a:spcAft>
                <a:spcPts val="600"/>
              </a:spcAft>
              <a:buFont typeface="Calibri" pitchFamily="34" charset="0"/>
              <a:buAutoNum type="arabicPeriod"/>
            </a:pPr>
            <a:r>
              <a:rPr lang="ru-RU"/>
              <a:t>Документ, подтверждающий уплату государственной пошлины</a:t>
            </a:r>
            <a:endParaRPr lang="ru-RU">
              <a:cs typeface="Arial" charset="0"/>
            </a:endParaRPr>
          </a:p>
        </p:txBody>
      </p:sp>
      <p:sp>
        <p:nvSpPr>
          <p:cNvPr id="39938" name="Заголовок 1"/>
          <p:cNvSpPr>
            <a:spLocks/>
          </p:cNvSpPr>
          <p:nvPr/>
        </p:nvSpPr>
        <p:spPr bwMode="auto">
          <a:xfrm>
            <a:off x="684213" y="260350"/>
            <a:ext cx="7416800" cy="576263"/>
          </a:xfrm>
          <a:prstGeom prst="rect">
            <a:avLst/>
          </a:prstGeom>
          <a:noFill/>
          <a:ln w="9525">
            <a:noFill/>
            <a:miter lim="800000"/>
            <a:headEnd/>
            <a:tailEnd/>
          </a:ln>
        </p:spPr>
        <p:txBody>
          <a:bodyPr anchor="ctr"/>
          <a:lstStyle/>
          <a:p>
            <a:pPr algn="ctr" eaLnBrk="0" hangingPunct="0"/>
            <a:r>
              <a:rPr lang="ru-RU" sz="3000" b="1">
                <a:solidFill>
                  <a:srgbClr val="214F87"/>
                </a:solidFill>
                <a:cs typeface="Arial" charset="0"/>
              </a:rPr>
              <a:t>     Элементы программы для ЭВМ</a:t>
            </a:r>
          </a:p>
        </p:txBody>
      </p:sp>
      <p:pic>
        <p:nvPicPr>
          <p:cNvPr id="39939" name="Picture 9"/>
          <p:cNvPicPr>
            <a:picLocks noChangeAspect="1" noChangeArrowheads="1"/>
          </p:cNvPicPr>
          <p:nvPr/>
        </p:nvPicPr>
        <p:blipFill>
          <a:blip r:embed="rId2"/>
          <a:srcRect/>
          <a:stretch>
            <a:fillRect/>
          </a:stretch>
        </p:blipFill>
        <p:spPr bwMode="auto">
          <a:xfrm>
            <a:off x="1258888" y="836613"/>
            <a:ext cx="6626225" cy="3349625"/>
          </a:xfrm>
          <a:prstGeom prst="rect">
            <a:avLst/>
          </a:prstGeom>
          <a:noFill/>
          <a:ln w="9525">
            <a:noFill/>
            <a:miter lim="800000"/>
            <a:headEnd/>
            <a:tailEnd/>
          </a:ln>
        </p:spPr>
      </p:pic>
      <p:sp>
        <p:nvSpPr>
          <p:cNvPr id="39940" name="Заголовок 1"/>
          <p:cNvSpPr>
            <a:spLocks/>
          </p:cNvSpPr>
          <p:nvPr/>
        </p:nvSpPr>
        <p:spPr bwMode="auto">
          <a:xfrm>
            <a:off x="519113" y="4360863"/>
            <a:ext cx="8229600" cy="431800"/>
          </a:xfrm>
          <a:prstGeom prst="rect">
            <a:avLst/>
          </a:prstGeom>
          <a:noFill/>
          <a:ln w="9525">
            <a:noFill/>
            <a:miter lim="800000"/>
            <a:headEnd/>
            <a:tailEnd/>
          </a:ln>
        </p:spPr>
        <p:txBody>
          <a:bodyPr anchor="ctr"/>
          <a:lstStyle/>
          <a:p>
            <a:pPr algn="ctr" eaLnBrk="0" hangingPunct="0"/>
            <a:r>
              <a:rPr lang="ru-RU" sz="2400">
                <a:solidFill>
                  <a:srgbClr val="214F87"/>
                </a:solidFill>
                <a:cs typeface="Arial" charset="0"/>
              </a:rPr>
              <a:t>Материалы, представляемые заявителем </a:t>
            </a:r>
            <a:br>
              <a:rPr lang="ru-RU" sz="2400">
                <a:solidFill>
                  <a:srgbClr val="214F87"/>
                </a:solidFill>
                <a:cs typeface="Arial" charset="0"/>
              </a:rPr>
            </a:br>
            <a:r>
              <a:rPr lang="ru-RU" sz="2400">
                <a:solidFill>
                  <a:srgbClr val="214F87"/>
                </a:solidFill>
                <a:cs typeface="Arial" charset="0"/>
              </a:rPr>
              <a:t>на программу для ЭВМ</a:t>
            </a:r>
          </a:p>
        </p:txBody>
      </p:sp>
      <p:sp>
        <p:nvSpPr>
          <p:cNvPr id="39941"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
          <p:cNvSpPr txBox="1">
            <a:spLocks noChangeArrowheads="1"/>
          </p:cNvSpPr>
          <p:nvPr/>
        </p:nvSpPr>
        <p:spPr bwMode="auto">
          <a:xfrm>
            <a:off x="358775" y="404813"/>
            <a:ext cx="8785225" cy="449262"/>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РЕФЕРАТ ПРОГРАММЫ ДЛЯ ЭВМ</a:t>
            </a:r>
          </a:p>
          <a:p>
            <a:pPr eaLnBrk="0" hangingPunct="0"/>
            <a:endParaRPr lang="ru-RU" sz="3000" b="1">
              <a:solidFill>
                <a:srgbClr val="214F87"/>
              </a:solidFill>
              <a:cs typeface="Arial" charset="0"/>
            </a:endParaRPr>
          </a:p>
        </p:txBody>
      </p:sp>
      <p:sp>
        <p:nvSpPr>
          <p:cNvPr id="40962" name="Text Box 7"/>
          <p:cNvSpPr txBox="1">
            <a:spLocks noChangeArrowheads="1"/>
          </p:cNvSpPr>
          <p:nvPr/>
        </p:nvSpPr>
        <p:spPr bwMode="auto">
          <a:xfrm>
            <a:off x="323850" y="1196975"/>
            <a:ext cx="4176713" cy="4405313"/>
          </a:xfrm>
          <a:prstGeom prst="rect">
            <a:avLst/>
          </a:prstGeom>
          <a:noFill/>
          <a:ln w="9525">
            <a:noFill/>
            <a:miter lim="800000"/>
            <a:headEnd/>
            <a:tailEnd/>
          </a:ln>
        </p:spPr>
        <p:txBody>
          <a:bodyPr>
            <a:spAutoFit/>
          </a:bodyPr>
          <a:lstStyle/>
          <a:p>
            <a:pPr>
              <a:spcAft>
                <a:spcPct val="30000"/>
              </a:spcAft>
            </a:pPr>
            <a:r>
              <a:rPr lang="ru-RU" b="1"/>
              <a:t>В реферате приводятся:</a:t>
            </a:r>
          </a:p>
          <a:p>
            <a:pPr>
              <a:spcAft>
                <a:spcPct val="30000"/>
              </a:spcAft>
            </a:pPr>
            <a:r>
              <a:rPr lang="ru-RU"/>
              <a:t>1. название программы</a:t>
            </a:r>
          </a:p>
          <a:p>
            <a:pPr>
              <a:spcAft>
                <a:spcPct val="30000"/>
              </a:spcAft>
            </a:pPr>
            <a:r>
              <a:rPr lang="ru-RU"/>
              <a:t>2. назначение</a:t>
            </a:r>
          </a:p>
          <a:p>
            <a:pPr>
              <a:spcAft>
                <a:spcPct val="30000"/>
              </a:spcAft>
            </a:pPr>
            <a:r>
              <a:rPr lang="ru-RU"/>
              <a:t>3. область применения</a:t>
            </a:r>
          </a:p>
          <a:p>
            <a:pPr>
              <a:spcAft>
                <a:spcPct val="30000"/>
              </a:spcAft>
            </a:pPr>
            <a:r>
              <a:rPr lang="ru-RU"/>
              <a:t>4. функциональные возможности    программы</a:t>
            </a:r>
          </a:p>
          <a:p>
            <a:pPr>
              <a:spcAft>
                <a:spcPct val="30000"/>
              </a:spcAft>
            </a:pPr>
            <a:r>
              <a:rPr lang="ru-RU"/>
              <a:t>5. тип реализующей ЭВМ </a:t>
            </a:r>
          </a:p>
          <a:p>
            <a:pPr>
              <a:spcAft>
                <a:spcPct val="30000"/>
              </a:spcAft>
            </a:pPr>
            <a:r>
              <a:rPr lang="ru-RU"/>
              <a:t>6. версия операционной системы</a:t>
            </a:r>
          </a:p>
          <a:p>
            <a:pPr>
              <a:spcAft>
                <a:spcPct val="30000"/>
              </a:spcAft>
            </a:pPr>
            <a:r>
              <a:rPr lang="ru-RU"/>
              <a:t>7. язык программирования, на котором написана программа</a:t>
            </a:r>
          </a:p>
          <a:p>
            <a:pPr>
              <a:spcAft>
                <a:spcPct val="30000"/>
              </a:spcAft>
            </a:pPr>
            <a:r>
              <a:rPr lang="ru-RU"/>
              <a:t>8. объем программы в единицах, кратных числу байт</a:t>
            </a:r>
          </a:p>
          <a:p>
            <a:pPr>
              <a:spcAft>
                <a:spcPct val="30000"/>
              </a:spcAft>
            </a:pPr>
            <a:endParaRPr lang="ru-RU"/>
          </a:p>
        </p:txBody>
      </p:sp>
      <p:sp>
        <p:nvSpPr>
          <p:cNvPr id="40963" name="Text Box 8"/>
          <p:cNvSpPr txBox="1">
            <a:spLocks noChangeArrowheads="1"/>
          </p:cNvSpPr>
          <p:nvPr/>
        </p:nvSpPr>
        <p:spPr bwMode="auto">
          <a:xfrm>
            <a:off x="395288" y="6175375"/>
            <a:ext cx="8248650" cy="368300"/>
          </a:xfrm>
          <a:prstGeom prst="rect">
            <a:avLst/>
          </a:prstGeom>
          <a:noFill/>
          <a:ln w="9525">
            <a:solidFill>
              <a:srgbClr val="5E5F88"/>
            </a:solidFill>
            <a:miter lim="800000"/>
            <a:headEnd/>
            <a:tailEnd/>
          </a:ln>
        </p:spPr>
        <p:txBody>
          <a:bodyPr>
            <a:spAutoFit/>
          </a:bodyPr>
          <a:lstStyle/>
          <a:p>
            <a:pPr algn="ctr">
              <a:spcBef>
                <a:spcPct val="50000"/>
              </a:spcBef>
            </a:pPr>
            <a:r>
              <a:rPr lang="ru-RU"/>
              <a:t>Рекомендуемый объем текста реферата 900 знаков.</a:t>
            </a:r>
          </a:p>
        </p:txBody>
      </p:sp>
      <p:pic>
        <p:nvPicPr>
          <p:cNvPr id="40964" name="Picture 13"/>
          <p:cNvPicPr>
            <a:picLocks noChangeAspect="1" noChangeArrowheads="1"/>
          </p:cNvPicPr>
          <p:nvPr/>
        </p:nvPicPr>
        <p:blipFill>
          <a:blip r:embed="rId2"/>
          <a:srcRect/>
          <a:stretch>
            <a:fillRect/>
          </a:stretch>
        </p:blipFill>
        <p:spPr bwMode="auto">
          <a:xfrm>
            <a:off x="4643438" y="1196975"/>
            <a:ext cx="4000500" cy="4686300"/>
          </a:xfrm>
          <a:prstGeom prst="rect">
            <a:avLst/>
          </a:prstGeom>
          <a:noFill/>
          <a:ln w="9525">
            <a:noFill/>
            <a:miter lim="800000"/>
            <a:headEnd/>
            <a:tailEnd/>
          </a:ln>
        </p:spPr>
      </p:pic>
      <p:sp>
        <p:nvSpPr>
          <p:cNvPr id="40965"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684213" y="1196975"/>
            <a:ext cx="7704137" cy="5262563"/>
          </a:xfrm>
          <a:prstGeom prst="rect">
            <a:avLst/>
          </a:prstGeom>
          <a:noFill/>
          <a:ln w="9525">
            <a:solidFill>
              <a:schemeClr val="tx1"/>
            </a:solidFill>
            <a:miter lim="800000"/>
            <a:headEnd/>
            <a:tailEnd/>
          </a:ln>
        </p:spPr>
        <p:txBody>
          <a:bodyPr>
            <a:spAutoFit/>
          </a:bodyPr>
          <a:lstStyle/>
          <a:p>
            <a:pPr algn="ctr"/>
            <a:r>
              <a:rPr lang="ru-RU" sz="1400"/>
              <a:t>РЕФЕРАТ</a:t>
            </a:r>
          </a:p>
          <a:p>
            <a:pPr algn="ctr"/>
            <a:endParaRPr lang="ru-RU" sz="1400"/>
          </a:p>
          <a:p>
            <a:r>
              <a:rPr lang="ru-RU" sz="1400" b="1"/>
              <a:t>Авторы:</a:t>
            </a:r>
            <a:r>
              <a:rPr lang="ru-RU" sz="1400"/>
              <a:t>    Резуев Максим Сергеевич, Барабанов Александр Владимирович</a:t>
            </a:r>
          </a:p>
          <a:p>
            <a:r>
              <a:rPr lang="ru-RU" sz="1400" b="1"/>
              <a:t>Правообладатель:</a:t>
            </a:r>
            <a:r>
              <a:rPr lang="ru-RU" sz="1400"/>
              <a:t> Федеральное государственное бюджетное образовательное</a:t>
            </a:r>
          </a:p>
          <a:p>
            <a:pPr lvl="2"/>
            <a:r>
              <a:rPr lang="ru-RU" sz="1400"/>
              <a:t>учреждение высшего образования  «Воронежский  государственный  технический университет» </a:t>
            </a:r>
          </a:p>
          <a:p>
            <a:r>
              <a:rPr lang="ru-RU" sz="1400" b="1"/>
              <a:t>Программа:</a:t>
            </a:r>
            <a:r>
              <a:rPr lang="ru-RU" sz="1400"/>
              <a:t>   Программа  для обеспечения процесса классификации 3</a:t>
            </a:r>
            <a:r>
              <a:rPr lang="en-US" sz="1400"/>
              <a:t>D</a:t>
            </a:r>
            <a:r>
              <a:rPr lang="ru-RU" sz="1400"/>
              <a:t> моделирования </a:t>
            </a:r>
          </a:p>
          <a:p>
            <a:pPr lvl="2"/>
            <a:r>
              <a:rPr lang="ru-RU" sz="1400"/>
              <a:t> разногабаритных материалов </a:t>
            </a:r>
          </a:p>
          <a:p>
            <a:r>
              <a:rPr lang="ru-RU" sz="1400" b="1"/>
              <a:t>Аннотация:</a:t>
            </a:r>
            <a:r>
              <a:rPr lang="ru-RU" sz="1400"/>
              <a:t>   Программа  для обеспечения процесса классификации 3</a:t>
            </a:r>
            <a:r>
              <a:rPr lang="en-US" sz="1400"/>
              <a:t>D</a:t>
            </a:r>
            <a:r>
              <a:rPr lang="ru-RU" sz="1400"/>
              <a:t> моделирования   </a:t>
            </a:r>
          </a:p>
          <a:p>
            <a:pPr lvl="2"/>
            <a:r>
              <a:rPr lang="ru-RU" sz="1400"/>
              <a:t>разногабаритных материалов предназначена  для  работы в составе </a:t>
            </a:r>
          </a:p>
          <a:p>
            <a:pPr lvl="2"/>
            <a:r>
              <a:rPr lang="ru-RU" sz="1400"/>
              <a:t>программно- аппаратного комплекса для обеспечения процесса </a:t>
            </a:r>
          </a:p>
          <a:p>
            <a:pPr lvl="2"/>
            <a:r>
              <a:rPr lang="ru-RU" sz="1400"/>
              <a:t>классификации сыпучего материала.</a:t>
            </a:r>
          </a:p>
          <a:p>
            <a:pPr lvl="2"/>
            <a:r>
              <a:rPr lang="ru-RU" sz="1400"/>
              <a:t>Программа обеспечивает пользователю следующие возможности:</a:t>
            </a:r>
          </a:p>
          <a:p>
            <a:pPr lvl="4"/>
            <a:r>
              <a:rPr lang="ru-RU" sz="1400"/>
              <a:t>- 3</a:t>
            </a:r>
            <a:r>
              <a:rPr lang="en-US" sz="1400"/>
              <a:t>D</a:t>
            </a:r>
            <a:r>
              <a:rPr lang="ru-RU" sz="1400"/>
              <a:t> моделирование объекта небольшого размера, движущегося с довольно большой скоростью;</a:t>
            </a:r>
          </a:p>
          <a:p>
            <a:pPr lvl="4"/>
            <a:r>
              <a:rPr lang="ru-RU" sz="1400"/>
              <a:t>- разделение данных объектов по геометрическим параметрам;</a:t>
            </a:r>
          </a:p>
          <a:p>
            <a:pPr lvl="4"/>
            <a:r>
              <a:rPr lang="ru-RU" sz="1400"/>
              <a:t>- набор и анализ данных по сыпучему материалу;</a:t>
            </a:r>
          </a:p>
          <a:p>
            <a:pPr lvl="4"/>
            <a:r>
              <a:rPr lang="ru-RU" sz="1400"/>
              <a:t>- визуальное отображение накопленной статистики;</a:t>
            </a:r>
          </a:p>
          <a:p>
            <a:pPr lvl="4"/>
            <a:r>
              <a:rPr lang="ru-RU" sz="1400"/>
              <a:t>- сохранение результатов.</a:t>
            </a:r>
          </a:p>
          <a:p>
            <a:r>
              <a:rPr lang="ru-RU" sz="1400" b="1"/>
              <a:t>Тип  ЭВМ:</a:t>
            </a:r>
            <a:r>
              <a:rPr lang="ru-RU" sz="1400"/>
              <a:t>     </a:t>
            </a:r>
            <a:r>
              <a:rPr lang="en-US" sz="1400"/>
              <a:t>IBM</a:t>
            </a:r>
            <a:r>
              <a:rPr lang="ru-RU" sz="1400"/>
              <a:t>    -  совместимая ПЭВМ</a:t>
            </a:r>
          </a:p>
          <a:p>
            <a:r>
              <a:rPr lang="ru-RU" sz="1400" b="1"/>
              <a:t>Язык</a:t>
            </a:r>
            <a:r>
              <a:rPr lang="en-US" sz="1400" b="1"/>
              <a:t>:</a:t>
            </a:r>
            <a:r>
              <a:rPr lang="en-US" sz="1400"/>
              <a:t>              </a:t>
            </a:r>
            <a:r>
              <a:rPr lang="ru-RU" sz="1400"/>
              <a:t>С</a:t>
            </a:r>
            <a:r>
              <a:rPr lang="en-US" sz="1400"/>
              <a:t> </a:t>
            </a:r>
            <a:endParaRPr lang="ru-RU" sz="1400"/>
          </a:p>
          <a:p>
            <a:r>
              <a:rPr lang="ru-RU" sz="1400" b="1"/>
              <a:t>ОС:</a:t>
            </a:r>
            <a:r>
              <a:rPr lang="ru-RU" sz="1400"/>
              <a:t>                 </a:t>
            </a:r>
            <a:r>
              <a:rPr lang="en-US" sz="1400"/>
              <a:t>Windows XP</a:t>
            </a:r>
            <a:r>
              <a:rPr lang="ru-RU" sz="1400"/>
              <a:t>/7</a:t>
            </a:r>
          </a:p>
          <a:p>
            <a:r>
              <a:rPr lang="ru-RU" sz="1400" b="1"/>
              <a:t>Объём</a:t>
            </a:r>
          </a:p>
          <a:p>
            <a:r>
              <a:rPr lang="ru-RU" sz="1400" b="1"/>
              <a:t>программы:</a:t>
            </a:r>
            <a:r>
              <a:rPr lang="ru-RU" sz="1400"/>
              <a:t>   272 КБ</a:t>
            </a:r>
          </a:p>
        </p:txBody>
      </p:sp>
      <p:sp>
        <p:nvSpPr>
          <p:cNvPr id="41986" name="WordArt 5"/>
          <p:cNvSpPr>
            <a:spLocks noChangeArrowheads="1" noChangeShapeType="1" noTextEdit="1"/>
          </p:cNvSpPr>
          <p:nvPr/>
        </p:nvSpPr>
        <p:spPr bwMode="auto">
          <a:xfrm>
            <a:off x="611188" y="404813"/>
            <a:ext cx="8064500" cy="576262"/>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ПРИМЕР РЕФЕРАТА ПРОГРАММЫ ДЛЯ ЭВМ</a:t>
            </a:r>
          </a:p>
        </p:txBody>
      </p:sp>
      <p:sp>
        <p:nvSpPr>
          <p:cNvPr id="41987"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a:xfrm>
            <a:off x="457200" y="188913"/>
            <a:ext cx="8229600" cy="1079500"/>
          </a:xfrm>
        </p:spPr>
        <p:txBody>
          <a:bodyPr/>
          <a:lstStyle/>
          <a:p>
            <a:r>
              <a:rPr lang="ru-RU" sz="2400" b="1" smtClean="0">
                <a:solidFill>
                  <a:srgbClr val="214F87"/>
                </a:solidFill>
                <a:latin typeface="Arial" charset="0"/>
                <a:cs typeface="Arial" charset="0"/>
              </a:rPr>
              <a:t>КОНТРОЛЬНЫЕ ВОПРОСЫ </a:t>
            </a:r>
            <a:br>
              <a:rPr lang="ru-RU" sz="2400" b="1" smtClean="0">
                <a:solidFill>
                  <a:srgbClr val="214F87"/>
                </a:solidFill>
                <a:latin typeface="Arial" charset="0"/>
                <a:cs typeface="Arial" charset="0"/>
              </a:rPr>
            </a:br>
            <a:r>
              <a:rPr lang="ru-RU" sz="2400" smtClean="0">
                <a:solidFill>
                  <a:srgbClr val="214F87"/>
                </a:solidFill>
                <a:latin typeface="Arial" charset="0"/>
                <a:cs typeface="Arial" charset="0"/>
              </a:rPr>
              <a:t>для целей облегчения поиска новых творческих идей</a:t>
            </a:r>
            <a:r>
              <a:rPr lang="ru-RU" sz="2400" smtClean="0">
                <a:solidFill>
                  <a:srgbClr val="214F87"/>
                </a:solidFill>
                <a:latin typeface="Arial" charset="0"/>
              </a:rPr>
              <a:t/>
            </a:r>
            <a:br>
              <a:rPr lang="ru-RU" sz="2400" smtClean="0">
                <a:solidFill>
                  <a:srgbClr val="214F87"/>
                </a:solidFill>
                <a:latin typeface="Arial" charset="0"/>
              </a:rPr>
            </a:br>
            <a:r>
              <a:rPr lang="ru-RU" sz="2400" smtClean="0">
                <a:solidFill>
                  <a:srgbClr val="214F87"/>
                </a:solidFill>
                <a:latin typeface="Arial" charset="0"/>
                <a:cs typeface="Arial" charset="0"/>
              </a:rPr>
              <a:t>(Алекс Осборн)</a:t>
            </a:r>
            <a:endParaRPr lang="ru-RU" sz="2400" smtClean="0">
              <a:solidFill>
                <a:srgbClr val="5E5F88"/>
              </a:solidFill>
              <a:latin typeface="Arial" charset="0"/>
            </a:endParaRPr>
          </a:p>
        </p:txBody>
      </p:sp>
      <p:sp>
        <p:nvSpPr>
          <p:cNvPr id="43010" name="Объект 2"/>
          <p:cNvSpPr>
            <a:spLocks noGrp="1"/>
          </p:cNvSpPr>
          <p:nvPr>
            <p:ph idx="1"/>
          </p:nvPr>
        </p:nvSpPr>
        <p:spPr>
          <a:xfrm>
            <a:off x="457200" y="1268413"/>
            <a:ext cx="8229600" cy="5329237"/>
          </a:xfrm>
        </p:spPr>
        <p:txBody>
          <a:bodyPr/>
          <a:lstStyle/>
          <a:p>
            <a:pPr marL="0" indent="0">
              <a:buFont typeface="Arial" charset="0"/>
              <a:buNone/>
            </a:pPr>
            <a:r>
              <a:rPr lang="ru-RU" sz="1800" b="1" smtClean="0">
                <a:latin typeface="Arial" charset="0"/>
                <a:cs typeface="Arial" charset="0"/>
              </a:rPr>
              <a:t>1. Можно ли объект (идею) использовать по-другому?</a:t>
            </a:r>
            <a:r>
              <a:rPr lang="ru-RU" sz="1800" smtClean="0">
                <a:latin typeface="Arial" charset="0"/>
                <a:cs typeface="Arial" charset="0"/>
              </a:rPr>
              <a:t> </a:t>
            </a:r>
          </a:p>
          <a:p>
            <a:pPr marL="0" indent="0">
              <a:spcAft>
                <a:spcPts val="600"/>
              </a:spcAft>
              <a:buFont typeface="Arial" charset="0"/>
              <a:buNone/>
            </a:pPr>
            <a:r>
              <a:rPr lang="ru-RU" sz="1800" smtClean="0">
                <a:latin typeface="Arial" charset="0"/>
                <a:cs typeface="Arial" charset="0"/>
              </a:rPr>
              <a:t>Возможны ли совершенно новые способы применения? Можно ли модифицировать известные способы применения? Можно ли применить идею к чему-то другому? </a:t>
            </a:r>
          </a:p>
          <a:p>
            <a:pPr marL="0" indent="0">
              <a:spcAft>
                <a:spcPts val="600"/>
              </a:spcAft>
              <a:buFont typeface="Arial" charset="0"/>
              <a:buNone/>
            </a:pPr>
            <a:r>
              <a:rPr lang="ru-RU" sz="1800" b="1" smtClean="0">
                <a:latin typeface="Arial" charset="0"/>
                <a:cs typeface="Arial" charset="0"/>
              </a:rPr>
              <a:t>2. Можно ли воспользоваться аналогиями?</a:t>
            </a:r>
            <a:r>
              <a:rPr lang="ru-RU" sz="1800" smtClean="0">
                <a:latin typeface="Arial" charset="0"/>
                <a:cs typeface="Arial" charset="0"/>
              </a:rPr>
              <a:t> Что напоминает объект? Вызывает ли аналогия новую идею? Известны ли подобные проблемы и решения, которые можно использовать? Что можно копировать? Что можно имитировать? </a:t>
            </a:r>
          </a:p>
          <a:p>
            <a:pPr marL="0" indent="0">
              <a:spcAft>
                <a:spcPts val="600"/>
              </a:spcAft>
              <a:buFont typeface="Arial" charset="0"/>
              <a:buNone/>
            </a:pPr>
            <a:r>
              <a:rPr lang="ru-RU" sz="1800" b="1" smtClean="0">
                <a:latin typeface="Arial" charset="0"/>
                <a:cs typeface="Arial" charset="0"/>
              </a:rPr>
              <a:t>3. Что можно изменить? Какие модификации объекта возможны?</a:t>
            </a:r>
            <a:r>
              <a:rPr lang="ru-RU" sz="1800" smtClean="0">
                <a:latin typeface="Arial" charset="0"/>
                <a:cs typeface="Arial" charset="0"/>
              </a:rPr>
              <a:t> Возможна ли модификация путем вращения, изгиба, скручивания, поворота? Какие возможны изменения назначения, функции, цвета, движения, запаха, формы, очертаний?</a:t>
            </a:r>
          </a:p>
          <a:p>
            <a:pPr marL="0" indent="0">
              <a:spcAft>
                <a:spcPts val="600"/>
              </a:spcAft>
              <a:buFont typeface="Arial" charset="0"/>
              <a:buNone/>
            </a:pPr>
            <a:r>
              <a:rPr lang="ru-RU" sz="1800" b="1" smtClean="0">
                <a:latin typeface="Arial" charset="0"/>
                <a:cs typeface="Arial" charset="0"/>
              </a:rPr>
              <a:t>4. Что можно увеличить? Что можно присоединить, добавить?</a:t>
            </a:r>
            <a:r>
              <a:rPr lang="ru-RU" sz="1800" smtClean="0">
                <a:latin typeface="Arial" charset="0"/>
                <a:cs typeface="Arial" charset="0"/>
              </a:rPr>
              <a:t> Возможно ли увеличение времени службы, воздействия? Можно ли увеличить размеры, прочность, толщину, громкость, объём, концентрацию, частоту, высоту, длину, расстояние? Можно ли повысить качество? Что можно дублировать? Возможна ли мультипликация элементов? Возможны ли увеличение, гиперболизация элементов?</a:t>
            </a:r>
          </a:p>
          <a:p>
            <a:pPr marL="0" indent="0">
              <a:buFont typeface="Arial" charset="0"/>
              <a:buNone/>
            </a:pPr>
            <a:r>
              <a:rPr lang="ru-RU" sz="1800" smtClean="0">
                <a:latin typeface="Arial" charset="0"/>
                <a:cs typeface="Arial" charset="0"/>
              </a:rPr>
              <a:t> </a:t>
            </a:r>
          </a:p>
        </p:txBody>
      </p:sp>
      <p:sp>
        <p:nvSpPr>
          <p:cNvPr id="43011"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179388" y="260350"/>
            <a:ext cx="8229600" cy="633413"/>
          </a:xfrm>
        </p:spPr>
        <p:txBody>
          <a:bodyPr/>
          <a:lstStyle/>
          <a:p>
            <a:r>
              <a:rPr lang="ru-RU" sz="3000" b="1" smtClean="0">
                <a:solidFill>
                  <a:srgbClr val="214F87"/>
                </a:solidFill>
                <a:latin typeface="Arial" charset="0"/>
                <a:cs typeface="Arial" charset="0"/>
              </a:rPr>
              <a:t>ПРИЗНАКИ СПОСОБА</a:t>
            </a:r>
          </a:p>
        </p:txBody>
      </p:sp>
      <p:sp>
        <p:nvSpPr>
          <p:cNvPr id="15362" name="Объект 2"/>
          <p:cNvSpPr>
            <a:spLocks noGrp="1"/>
          </p:cNvSpPr>
          <p:nvPr>
            <p:ph idx="1"/>
          </p:nvPr>
        </p:nvSpPr>
        <p:spPr>
          <a:xfrm>
            <a:off x="250825" y="908050"/>
            <a:ext cx="8642350" cy="5689600"/>
          </a:xfrm>
        </p:spPr>
        <p:txBody>
          <a:bodyPr/>
          <a:lstStyle/>
          <a:p>
            <a:pPr>
              <a:buFont typeface="Calibri" pitchFamily="34" charset="0"/>
              <a:buAutoNum type="arabicPeriod"/>
            </a:pPr>
            <a:r>
              <a:rPr lang="ru-RU" sz="1800" b="1" smtClean="0">
                <a:latin typeface="Arial" charset="0"/>
                <a:cs typeface="Arial" charset="0"/>
              </a:rPr>
              <a:t>Наличие действия или действий</a:t>
            </a:r>
            <a:endParaRPr lang="ru-RU" sz="1800" smtClean="0">
              <a:latin typeface="Arial" charset="0"/>
              <a:cs typeface="Arial" charset="0"/>
            </a:endParaRPr>
          </a:p>
          <a:p>
            <a:pPr>
              <a:spcAft>
                <a:spcPts val="1200"/>
              </a:spcAft>
              <a:buFont typeface="Arial" charset="0"/>
              <a:buNone/>
            </a:pPr>
            <a:r>
              <a:rPr lang="ru-RU" sz="1800" smtClean="0">
                <a:latin typeface="Arial" charset="0"/>
                <a:cs typeface="Arial" charset="0"/>
              </a:rPr>
              <a:t>«…кислоту </a:t>
            </a:r>
            <a:r>
              <a:rPr lang="ru-RU" sz="1800" b="1" u="sng" smtClean="0">
                <a:latin typeface="Arial" charset="0"/>
                <a:cs typeface="Arial" charset="0"/>
              </a:rPr>
              <a:t>смешивают</a:t>
            </a:r>
            <a:r>
              <a:rPr lang="ru-RU" sz="1800" smtClean="0">
                <a:latin typeface="Arial" charset="0"/>
                <a:cs typeface="Arial" charset="0"/>
              </a:rPr>
              <a:t> с паром»</a:t>
            </a:r>
            <a:endParaRPr lang="en-US" sz="1800" smtClean="0">
              <a:latin typeface="Arial" charset="0"/>
              <a:cs typeface="Arial" charset="0"/>
            </a:endParaRPr>
          </a:p>
          <a:p>
            <a:pPr>
              <a:buFont typeface="Arial" charset="0"/>
              <a:buNone/>
            </a:pPr>
            <a:r>
              <a:rPr lang="ru-RU" sz="1800" smtClean="0">
                <a:latin typeface="Arial" charset="0"/>
                <a:cs typeface="Arial" charset="0"/>
              </a:rPr>
              <a:t> </a:t>
            </a:r>
            <a:r>
              <a:rPr lang="en-US" sz="1800" b="1" smtClean="0">
                <a:latin typeface="Arial" charset="0"/>
                <a:cs typeface="Arial" charset="0"/>
              </a:rPr>
              <a:t>2</a:t>
            </a:r>
            <a:r>
              <a:rPr lang="ru-RU" sz="1800" b="1" smtClean="0">
                <a:latin typeface="Arial" charset="0"/>
                <a:cs typeface="Arial" charset="0"/>
              </a:rPr>
              <a:t>. Соотношение действий во времени</a:t>
            </a:r>
            <a:endParaRPr lang="ru-RU" sz="1800" smtClean="0">
              <a:latin typeface="Arial" charset="0"/>
              <a:cs typeface="Arial" charset="0"/>
            </a:endParaRPr>
          </a:p>
          <a:p>
            <a:pPr>
              <a:buFont typeface="Arial" charset="0"/>
              <a:buNone/>
            </a:pPr>
            <a:r>
              <a:rPr lang="ru-RU" sz="1800" smtClean="0">
                <a:latin typeface="Arial" charset="0"/>
                <a:cs typeface="Arial" charset="0"/>
              </a:rPr>
              <a:t>«…</a:t>
            </a:r>
            <a:r>
              <a:rPr lang="ru-RU" sz="1800" b="1" u="sng" smtClean="0">
                <a:latin typeface="Arial" charset="0"/>
                <a:cs typeface="Arial" charset="0"/>
              </a:rPr>
              <a:t>перед</a:t>
            </a:r>
            <a:r>
              <a:rPr lang="ru-RU" sz="1800" smtClean="0">
                <a:latin typeface="Arial" charset="0"/>
                <a:cs typeface="Arial" charset="0"/>
              </a:rPr>
              <a:t> охлаждением добавляют…», </a:t>
            </a:r>
          </a:p>
          <a:p>
            <a:pPr>
              <a:spcAft>
                <a:spcPts val="1200"/>
              </a:spcAft>
              <a:buFont typeface="Arial" charset="0"/>
              <a:buNone/>
            </a:pPr>
            <a:r>
              <a:rPr lang="ru-RU" sz="1800" smtClean="0">
                <a:latin typeface="Arial" charset="0"/>
                <a:cs typeface="Arial" charset="0"/>
              </a:rPr>
              <a:t>«…</a:t>
            </a:r>
            <a:r>
              <a:rPr lang="ru-RU" sz="1800" b="1" u="sng" smtClean="0">
                <a:latin typeface="Arial" charset="0"/>
                <a:cs typeface="Arial" charset="0"/>
              </a:rPr>
              <a:t>одновременно</a:t>
            </a:r>
            <a:r>
              <a:rPr lang="ru-RU" sz="1800" smtClean="0">
                <a:latin typeface="Arial" charset="0"/>
                <a:cs typeface="Arial" charset="0"/>
              </a:rPr>
              <a:t> с продувкой нагревают…»</a:t>
            </a:r>
          </a:p>
          <a:p>
            <a:pPr>
              <a:buFont typeface="Arial" charset="0"/>
              <a:buNone/>
            </a:pPr>
            <a:r>
              <a:rPr lang="ru-RU" sz="1800" b="1" smtClean="0">
                <a:latin typeface="Arial" charset="0"/>
                <a:cs typeface="Arial" charset="0"/>
              </a:rPr>
              <a:t>3. Режимы (условия) проведения действий, </a:t>
            </a:r>
          </a:p>
          <a:p>
            <a:pPr>
              <a:buFont typeface="Arial" charset="0"/>
              <a:buNone/>
            </a:pPr>
            <a:r>
              <a:rPr lang="ru-RU" sz="1800" smtClean="0">
                <a:latin typeface="Arial" charset="0"/>
                <a:cs typeface="Arial" charset="0"/>
              </a:rPr>
              <a:t>т.е. температурные, давления, скорости, мощности и др.</a:t>
            </a:r>
          </a:p>
          <a:p>
            <a:pPr>
              <a:buFont typeface="Arial" charset="0"/>
              <a:buNone/>
            </a:pPr>
            <a:r>
              <a:rPr lang="ru-RU" sz="1800" b="1" smtClean="0">
                <a:latin typeface="Arial" charset="0"/>
                <a:cs typeface="Arial" charset="0"/>
              </a:rPr>
              <a:t>«</a:t>
            </a:r>
            <a:r>
              <a:rPr lang="ru-RU" sz="1800" smtClean="0">
                <a:latin typeface="Arial" charset="0"/>
                <a:cs typeface="Arial" charset="0"/>
              </a:rPr>
              <a:t>…смешивают</a:t>
            </a:r>
            <a:r>
              <a:rPr lang="ru-RU" sz="1800" b="1" u="sng" smtClean="0">
                <a:latin typeface="Arial" charset="0"/>
                <a:cs typeface="Arial" charset="0"/>
              </a:rPr>
              <a:t> при охлаждении до 5</a:t>
            </a:r>
            <a:r>
              <a:rPr lang="ru-RU" sz="1800" u="sng" baseline="30000" smtClean="0">
                <a:latin typeface="Arial" charset="0"/>
                <a:cs typeface="Arial" charset="0"/>
              </a:rPr>
              <a:t>°</a:t>
            </a:r>
            <a:r>
              <a:rPr lang="ru-RU" sz="1800" b="1" u="sng" smtClean="0">
                <a:latin typeface="Arial" charset="0"/>
                <a:cs typeface="Arial" charset="0"/>
              </a:rPr>
              <a:t>С</a:t>
            </a:r>
            <a:r>
              <a:rPr lang="ru-RU" sz="1800" smtClean="0">
                <a:latin typeface="Arial" charset="0"/>
                <a:cs typeface="Arial" charset="0"/>
              </a:rPr>
              <a:t>…</a:t>
            </a:r>
            <a:r>
              <a:rPr lang="ru-RU" sz="1800" b="1" smtClean="0">
                <a:latin typeface="Arial" charset="0"/>
                <a:cs typeface="Arial" charset="0"/>
              </a:rPr>
              <a:t>», </a:t>
            </a:r>
            <a:endParaRPr lang="ru-RU" sz="1800" smtClean="0">
              <a:latin typeface="Arial" charset="0"/>
              <a:cs typeface="Arial" charset="0"/>
            </a:endParaRPr>
          </a:p>
          <a:p>
            <a:pPr>
              <a:spcBef>
                <a:spcPct val="0"/>
              </a:spcBef>
              <a:spcAft>
                <a:spcPts val="1200"/>
              </a:spcAft>
              <a:buFont typeface="Arial" charset="0"/>
              <a:buNone/>
            </a:pPr>
            <a:r>
              <a:rPr lang="ru-RU" sz="1800" b="1" smtClean="0">
                <a:latin typeface="Arial" charset="0"/>
                <a:cs typeface="Arial" charset="0"/>
              </a:rPr>
              <a:t>«</a:t>
            </a:r>
            <a:r>
              <a:rPr lang="ru-RU" sz="1800" smtClean="0">
                <a:latin typeface="Arial" charset="0"/>
                <a:cs typeface="Arial" charset="0"/>
              </a:rPr>
              <a:t>…восстановление водородом ведут при катодной </a:t>
            </a:r>
            <a:r>
              <a:rPr lang="ru-RU" sz="1800" b="1" u="sng" smtClean="0">
                <a:latin typeface="Arial" charset="0"/>
                <a:cs typeface="Arial" charset="0"/>
              </a:rPr>
              <a:t>плотности тока 1 А/дм</a:t>
            </a:r>
            <a:r>
              <a:rPr lang="ru-RU" sz="1800" b="1" u="sng" baseline="30000" smtClean="0">
                <a:latin typeface="Arial" charset="0"/>
                <a:cs typeface="Arial" charset="0"/>
              </a:rPr>
              <a:t>2</a:t>
            </a:r>
            <a:r>
              <a:rPr lang="ru-RU" sz="1800" b="1" smtClean="0">
                <a:latin typeface="Arial" charset="0"/>
                <a:cs typeface="Arial" charset="0"/>
              </a:rPr>
              <a:t>»</a:t>
            </a:r>
            <a:endParaRPr lang="ru-RU" sz="1800" smtClean="0">
              <a:latin typeface="Arial" charset="0"/>
              <a:cs typeface="Arial" charset="0"/>
            </a:endParaRPr>
          </a:p>
          <a:p>
            <a:pPr>
              <a:spcBef>
                <a:spcPct val="0"/>
              </a:spcBef>
              <a:buFont typeface="Arial" charset="0"/>
              <a:buNone/>
            </a:pPr>
            <a:r>
              <a:rPr lang="ru-RU" sz="1800" b="1" smtClean="0">
                <a:latin typeface="Arial" charset="0"/>
                <a:cs typeface="Arial" charset="0"/>
              </a:rPr>
              <a:t>4. Используемые вещества или материалы</a:t>
            </a:r>
            <a:endParaRPr lang="ru-RU" sz="1800" smtClean="0">
              <a:latin typeface="Arial" charset="0"/>
              <a:cs typeface="Arial" charset="0"/>
            </a:endParaRPr>
          </a:p>
          <a:p>
            <a:pPr>
              <a:buFont typeface="Arial" charset="0"/>
              <a:buNone/>
            </a:pPr>
            <a:r>
              <a:rPr lang="ru-RU" sz="1800" smtClean="0">
                <a:latin typeface="Arial" charset="0"/>
                <a:cs typeface="Arial" charset="0"/>
              </a:rPr>
              <a:t>«…нагревают в атмосфере </a:t>
            </a:r>
            <a:r>
              <a:rPr lang="ru-RU" sz="1800" b="1" u="sng" smtClean="0">
                <a:latin typeface="Arial" charset="0"/>
                <a:cs typeface="Arial" charset="0"/>
              </a:rPr>
              <a:t>газообразного хлора</a:t>
            </a:r>
            <a:r>
              <a:rPr lang="ru-RU" sz="1800" smtClean="0">
                <a:latin typeface="Arial" charset="0"/>
                <a:cs typeface="Arial" charset="0"/>
              </a:rPr>
              <a:t>…», </a:t>
            </a:r>
          </a:p>
          <a:p>
            <a:pPr>
              <a:spcBef>
                <a:spcPct val="0"/>
              </a:spcBef>
              <a:spcAft>
                <a:spcPts val="1200"/>
              </a:spcAft>
              <a:buFont typeface="Arial" charset="0"/>
              <a:buNone/>
            </a:pPr>
            <a:r>
              <a:rPr lang="ru-RU" sz="1800" smtClean="0">
                <a:latin typeface="Arial" charset="0"/>
                <a:cs typeface="Arial" charset="0"/>
              </a:rPr>
              <a:t>«…обрабатывают </a:t>
            </a:r>
            <a:r>
              <a:rPr lang="ru-RU" sz="1800" b="1" u="sng" smtClean="0">
                <a:latin typeface="Arial" charset="0"/>
                <a:cs typeface="Arial" charset="0"/>
              </a:rPr>
              <a:t>паром</a:t>
            </a:r>
            <a:r>
              <a:rPr lang="ru-RU" sz="1800" smtClean="0">
                <a:latin typeface="Arial" charset="0"/>
                <a:cs typeface="Arial" charset="0"/>
              </a:rPr>
              <a:t>…»</a:t>
            </a:r>
          </a:p>
          <a:p>
            <a:pPr>
              <a:spcBef>
                <a:spcPct val="0"/>
              </a:spcBef>
              <a:buFont typeface="Arial" charset="0"/>
              <a:buNone/>
            </a:pPr>
            <a:r>
              <a:rPr lang="ru-RU" sz="1800" b="1" smtClean="0">
                <a:latin typeface="Arial" charset="0"/>
                <a:cs typeface="Arial" charset="0"/>
              </a:rPr>
              <a:t>5. Используемые устройства: инструменты, аппараты, приспособления и т.п.</a:t>
            </a:r>
            <a:endParaRPr lang="ru-RU" sz="1800" smtClean="0">
              <a:latin typeface="Arial" charset="0"/>
              <a:cs typeface="Arial" charset="0"/>
            </a:endParaRPr>
          </a:p>
          <a:p>
            <a:pPr>
              <a:buFont typeface="Arial" charset="0"/>
              <a:buNone/>
            </a:pPr>
            <a:r>
              <a:rPr lang="ru-RU" sz="1800" smtClean="0">
                <a:latin typeface="Arial" charset="0"/>
                <a:cs typeface="Arial" charset="0"/>
              </a:rPr>
              <a:t>«…продувают через </a:t>
            </a:r>
            <a:r>
              <a:rPr lang="ru-RU" sz="1800" b="1" u="sng" smtClean="0">
                <a:latin typeface="Arial" charset="0"/>
                <a:cs typeface="Arial" charset="0"/>
              </a:rPr>
              <a:t>перегородку со сквозными порами</a:t>
            </a:r>
            <a:r>
              <a:rPr lang="ru-RU" sz="1800" smtClean="0">
                <a:latin typeface="Arial" charset="0"/>
                <a:cs typeface="Arial" charset="0"/>
              </a:rPr>
              <a:t>…»</a:t>
            </a:r>
          </a:p>
          <a:p>
            <a:pPr>
              <a:buFont typeface="Arial" charset="0"/>
              <a:buNone/>
            </a:pPr>
            <a:endParaRPr lang="ru-RU" sz="1800" smtClean="0">
              <a:latin typeface="Arial" charset="0"/>
              <a:cs typeface="Arial" charset="0"/>
            </a:endParaRPr>
          </a:p>
        </p:txBody>
      </p:sp>
      <p:pic>
        <p:nvPicPr>
          <p:cNvPr id="15363" name="Picture 6"/>
          <p:cNvPicPr>
            <a:picLocks noChangeAspect="1" noChangeArrowheads="1"/>
          </p:cNvPicPr>
          <p:nvPr/>
        </p:nvPicPr>
        <p:blipFill>
          <a:blip r:embed="rId2"/>
          <a:srcRect/>
          <a:stretch>
            <a:fillRect/>
          </a:stretch>
        </p:blipFill>
        <p:spPr bwMode="auto">
          <a:xfrm>
            <a:off x="5341938" y="1125538"/>
            <a:ext cx="3635375" cy="1982787"/>
          </a:xfrm>
          <a:prstGeom prst="rect">
            <a:avLst/>
          </a:prstGeom>
          <a:noFill/>
          <a:ln w="9525">
            <a:noFill/>
            <a:miter lim="800000"/>
            <a:headEnd/>
            <a:tailEnd/>
          </a:ln>
        </p:spPr>
      </p:pic>
      <p:sp>
        <p:nvSpPr>
          <p:cNvPr id="15364"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ъект 2"/>
          <p:cNvSpPr>
            <a:spLocks noGrp="1"/>
          </p:cNvSpPr>
          <p:nvPr>
            <p:ph idx="1"/>
          </p:nvPr>
        </p:nvSpPr>
        <p:spPr>
          <a:xfrm>
            <a:off x="457200" y="260350"/>
            <a:ext cx="8229600" cy="6121400"/>
          </a:xfrm>
        </p:spPr>
        <p:txBody>
          <a:bodyPr/>
          <a:lstStyle/>
          <a:p>
            <a:pPr marL="0" indent="0">
              <a:spcAft>
                <a:spcPts val="600"/>
              </a:spcAft>
              <a:buFont typeface="Arial" charset="0"/>
              <a:buNone/>
            </a:pPr>
            <a:r>
              <a:rPr lang="ru-RU" sz="1800" b="1" smtClean="0">
                <a:latin typeface="Arial" charset="0"/>
                <a:cs typeface="Arial" charset="0"/>
              </a:rPr>
              <a:t>5. Что можно уменьшить? Что можно убрать, заменить?</a:t>
            </a:r>
            <a:r>
              <a:rPr lang="ru-RU" sz="1800" smtClean="0">
                <a:latin typeface="Arial" charset="0"/>
                <a:cs typeface="Arial" charset="0"/>
              </a:rPr>
              <a:t> Можно ли что-нибудь уплотнить, сжать, сгустить, конденсировать, укоротить, сузить, отделить, раздробить? Что можно сделать короче, мельче, светлее, тоньше? Можно ли применить приём миниатюризации?</a:t>
            </a:r>
          </a:p>
          <a:p>
            <a:pPr marL="0" indent="0">
              <a:spcAft>
                <a:spcPts val="600"/>
              </a:spcAft>
              <a:buFont typeface="Arial" charset="0"/>
              <a:buNone/>
            </a:pPr>
            <a:r>
              <a:rPr lang="ru-RU" sz="1800" b="1" smtClean="0">
                <a:latin typeface="Arial" charset="0"/>
                <a:cs typeface="Arial" charset="0"/>
              </a:rPr>
              <a:t>6. Что можно заменить? Что можно заменить и чем?</a:t>
            </a:r>
            <a:r>
              <a:rPr lang="ru-RU" sz="1800" smtClean="0">
                <a:latin typeface="Arial" charset="0"/>
                <a:cs typeface="Arial" charset="0"/>
              </a:rPr>
              <a:t> Другой ингредиент, материал, процесс, источник энергии? Другое расположение? Другой цвет, звук, освещение? Можно ли использовать элементы другого стиля, других времен?</a:t>
            </a:r>
          </a:p>
          <a:p>
            <a:pPr marL="0" indent="0">
              <a:spcAft>
                <a:spcPts val="600"/>
              </a:spcAft>
              <a:buFont typeface="Arial" charset="0"/>
              <a:buNone/>
            </a:pPr>
            <a:r>
              <a:rPr lang="ru-RU" sz="1800" b="1" smtClean="0">
                <a:latin typeface="Arial" charset="0"/>
                <a:cs typeface="Arial" charset="0"/>
              </a:rPr>
              <a:t>7.</a:t>
            </a:r>
            <a:r>
              <a:rPr lang="ru-RU" sz="1800" smtClean="0">
                <a:latin typeface="Arial" charset="0"/>
                <a:cs typeface="Arial" charset="0"/>
              </a:rPr>
              <a:t> </a:t>
            </a:r>
            <a:r>
              <a:rPr lang="ru-RU" sz="1800" b="1" smtClean="0">
                <a:latin typeface="Arial" charset="0"/>
                <a:cs typeface="Arial" charset="0"/>
              </a:rPr>
              <a:t>Что можно преобразовать?</a:t>
            </a:r>
            <a:r>
              <a:rPr lang="ru-RU" sz="1800" smtClean="0">
                <a:latin typeface="Arial" charset="0"/>
                <a:cs typeface="Arial" charset="0"/>
              </a:rPr>
              <a:t> Какие компоненты можно взаимно заменить? Что можно поменять местами? Можно ли переместить отдельные части, фрагменты? Можно ли изменить разбивку, разметку, планировку, последовательность? Можно ли поменять местами причину и следствие?</a:t>
            </a:r>
          </a:p>
          <a:p>
            <a:pPr marL="0" indent="0">
              <a:spcAft>
                <a:spcPts val="600"/>
              </a:spcAft>
              <a:buFont typeface="Arial" charset="0"/>
              <a:buNone/>
            </a:pPr>
            <a:r>
              <a:rPr lang="ru-RU" sz="1800" b="1" smtClean="0">
                <a:latin typeface="Arial" charset="0"/>
                <a:cs typeface="Arial" charset="0"/>
              </a:rPr>
              <a:t>8. Что можно сделать наоборот?</a:t>
            </a:r>
            <a:r>
              <a:rPr lang="ru-RU" sz="1800" smtClean="0">
                <a:latin typeface="Arial" charset="0"/>
                <a:cs typeface="Arial" charset="0"/>
              </a:rPr>
              <a:t> Можно ли воспользоваться противоположной по смыслу идеей? Как будет выглядеть объект в зеркальном отражении? Нельзя ли поменять местами противоположно размещенные элементы, изменить роли, функции?</a:t>
            </a:r>
          </a:p>
          <a:p>
            <a:pPr marL="0" indent="0">
              <a:spcAft>
                <a:spcPts val="600"/>
              </a:spcAft>
              <a:buFont typeface="Arial" charset="0"/>
              <a:buNone/>
            </a:pPr>
            <a:r>
              <a:rPr lang="ru-RU" sz="1800" b="1" smtClean="0">
                <a:latin typeface="Arial" charset="0"/>
                <a:cs typeface="Arial" charset="0"/>
              </a:rPr>
              <a:t>9. Что можно скомбинировать?</a:t>
            </a:r>
            <a:r>
              <a:rPr lang="ru-RU" sz="1800" smtClean="0">
                <a:latin typeface="Arial" charset="0"/>
                <a:cs typeface="Arial" charset="0"/>
              </a:rPr>
              <a:t> Можно ли сочетать эту идею с другой? Может ли она стать частью чего-то большего? Какие цели, привлекательные признаки можно комбинировать? Можно ли создать смесь, сплав, новый ассортимент?» </a:t>
            </a:r>
            <a:endParaRPr lang="en-US" sz="1800" smtClean="0">
              <a:latin typeface="Arial" charset="0"/>
              <a:cs typeface="Arial" charset="0"/>
            </a:endParaRPr>
          </a:p>
          <a:p>
            <a:pPr marL="0" indent="0">
              <a:buFont typeface="Arial" charset="0"/>
              <a:buNone/>
            </a:pPr>
            <a:endParaRPr lang="ru-RU" sz="1800" smtClean="0">
              <a:latin typeface="Arial" charset="0"/>
              <a:cs typeface="Arial" charset="0"/>
            </a:endParaRPr>
          </a:p>
        </p:txBody>
      </p:sp>
      <p:sp>
        <p:nvSpPr>
          <p:cNvPr id="44034"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30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1547813" y="0"/>
            <a:ext cx="7200900" cy="641350"/>
          </a:xfrm>
          <a:prstGeom prst="rect">
            <a:avLst/>
          </a:prstGeom>
          <a:noFill/>
          <a:ln w="9525">
            <a:noFill/>
            <a:miter lim="800000"/>
            <a:headEnd/>
            <a:tailEnd/>
          </a:ln>
        </p:spPr>
        <p:txBody>
          <a:bodyPr anchor="ctr">
            <a:spAutoFit/>
          </a:bodyPr>
          <a:lstStyle/>
          <a:p>
            <a:pPr algn="ctr"/>
            <a:r>
              <a:rPr lang="ru-RU">
                <a:solidFill>
                  <a:srgbClr val="5E5F88"/>
                </a:solidFill>
              </a:rPr>
              <a:t>ВНУТРИВУЗОВСКИЙ КОНКУРС МОЛОДЫХ ИЗОБРЕТАТЕЛЕЙ </a:t>
            </a:r>
          </a:p>
          <a:p>
            <a:pPr algn="ctr"/>
            <a:r>
              <a:rPr lang="ru-RU" b="1">
                <a:solidFill>
                  <a:srgbClr val="5E5F88"/>
                </a:solidFill>
              </a:rPr>
              <a:t>«ИЗОБРЕТАЯ БУДУЩЕЕ»</a:t>
            </a:r>
          </a:p>
        </p:txBody>
      </p:sp>
      <p:sp>
        <p:nvSpPr>
          <p:cNvPr id="45058" name="Rectangle 6"/>
          <p:cNvSpPr>
            <a:spLocks noChangeArrowheads="1"/>
          </p:cNvSpPr>
          <p:nvPr/>
        </p:nvSpPr>
        <p:spPr bwMode="auto">
          <a:xfrm>
            <a:off x="3348038" y="620713"/>
            <a:ext cx="3024187" cy="549275"/>
          </a:xfrm>
          <a:prstGeom prst="rect">
            <a:avLst/>
          </a:prstGeom>
          <a:noFill/>
          <a:ln w="9525">
            <a:noFill/>
            <a:miter lim="800000"/>
            <a:headEnd/>
            <a:tailEnd/>
          </a:ln>
        </p:spPr>
        <p:txBody>
          <a:bodyPr anchor="ctr">
            <a:spAutoFit/>
          </a:bodyPr>
          <a:lstStyle/>
          <a:p>
            <a:r>
              <a:rPr lang="ru-RU" sz="1200" b="1">
                <a:latin typeface="Times New Roman" pitchFamily="18" charset="0"/>
                <a:cs typeface="Times New Roman" pitchFamily="18" charset="0"/>
              </a:rPr>
              <a:t>17 сентября </a:t>
            </a:r>
            <a:r>
              <a:rPr lang="ru-RU" sz="1200" b="1">
                <a:cs typeface="Times New Roman" pitchFamily="18" charset="0"/>
              </a:rPr>
              <a:t>–</a:t>
            </a:r>
            <a:r>
              <a:rPr lang="ru-RU" sz="1200" b="1">
                <a:latin typeface="Times New Roman" pitchFamily="18" charset="0"/>
                <a:cs typeface="Times New Roman" pitchFamily="18" charset="0"/>
              </a:rPr>
              <a:t> 16 ноября 2018 года</a:t>
            </a:r>
            <a:endParaRPr lang="ru-RU" sz="1100"/>
          </a:p>
          <a:p>
            <a:pPr eaLnBrk="0" hangingPunct="0"/>
            <a:endParaRPr lang="ru-RU"/>
          </a:p>
        </p:txBody>
      </p:sp>
      <p:pic>
        <p:nvPicPr>
          <p:cNvPr id="45059" name="Picture 4" descr="D:\[Data]\Profiles\Desktop\gerb_vgtu_a-4_0.png"/>
          <p:cNvPicPr>
            <a:picLocks noChangeAspect="1" noChangeArrowheads="1"/>
          </p:cNvPicPr>
          <p:nvPr/>
        </p:nvPicPr>
        <p:blipFill>
          <a:blip r:embed="rId2"/>
          <a:srcRect/>
          <a:stretch>
            <a:fillRect/>
          </a:stretch>
        </p:blipFill>
        <p:spPr bwMode="auto">
          <a:xfrm>
            <a:off x="323850" y="260350"/>
            <a:ext cx="1260475" cy="1176338"/>
          </a:xfrm>
          <a:prstGeom prst="rect">
            <a:avLst/>
          </a:prstGeom>
          <a:noFill/>
          <a:ln w="9525">
            <a:noFill/>
            <a:miter lim="800000"/>
            <a:headEnd/>
            <a:tailEnd/>
          </a:ln>
        </p:spPr>
      </p:pic>
      <p:sp>
        <p:nvSpPr>
          <p:cNvPr id="45060" name="Rectangle 9"/>
          <p:cNvSpPr>
            <a:spLocks noChangeArrowheads="1"/>
          </p:cNvSpPr>
          <p:nvPr/>
        </p:nvSpPr>
        <p:spPr bwMode="auto">
          <a:xfrm>
            <a:off x="971550" y="1196975"/>
            <a:ext cx="2952750" cy="3070225"/>
          </a:xfrm>
          <a:prstGeom prst="rect">
            <a:avLst/>
          </a:prstGeom>
          <a:noFill/>
          <a:ln w="9525">
            <a:noFill/>
            <a:miter lim="800000"/>
            <a:headEnd/>
            <a:tailEnd/>
          </a:ln>
        </p:spPr>
        <p:txBody>
          <a:bodyPr anchor="ctr">
            <a:spAutoFit/>
          </a:bodyPr>
          <a:lstStyle/>
          <a:p>
            <a:pPr indent="342900" algn="ctr">
              <a:tabLst>
                <a:tab pos="449263" algn="r"/>
                <a:tab pos="2970213" algn="ctr"/>
                <a:tab pos="5940425" algn="r"/>
              </a:tabLst>
            </a:pPr>
            <a:r>
              <a:rPr lang="ru-RU" sz="1400" b="1" u="sng"/>
              <a:t>ЦЕЛИ ПРОВЕДЕНИЯ КОНКУРСА</a:t>
            </a:r>
            <a:endParaRPr lang="ru-RU" sz="1400"/>
          </a:p>
          <a:p>
            <a:pPr indent="342900">
              <a:tabLst>
                <a:tab pos="449263" algn="r"/>
                <a:tab pos="2970213" algn="ctr"/>
                <a:tab pos="5940425" algn="r"/>
              </a:tabLst>
            </a:pPr>
            <a:r>
              <a:rPr lang="ru-RU" sz="1400"/>
              <a:t>           1)Выявление конкурентоспособных разработок (на уровне изобретений) студентов, аспирантов и молодых ученых ВГТУ с целью закрепления интеллектуальных прав разработчиков и университета</a:t>
            </a:r>
          </a:p>
          <a:p>
            <a:pPr indent="342900">
              <a:tabLst>
                <a:tab pos="449263" algn="r"/>
                <a:tab pos="2970213" algn="ctr"/>
                <a:tab pos="5940425" algn="r"/>
              </a:tabLst>
            </a:pPr>
            <a:r>
              <a:rPr lang="ru-RU" sz="1400"/>
              <a:t>           2)Стимулирование «генераторов идей» к созданию охраноспособных результатов интеллектуальной деятельности</a:t>
            </a:r>
          </a:p>
        </p:txBody>
      </p:sp>
      <p:sp>
        <p:nvSpPr>
          <p:cNvPr id="45061" name="Rectangle 10"/>
          <p:cNvSpPr>
            <a:spLocks noChangeArrowheads="1"/>
          </p:cNvSpPr>
          <p:nvPr/>
        </p:nvSpPr>
        <p:spPr bwMode="auto">
          <a:xfrm>
            <a:off x="5651500" y="1052513"/>
            <a:ext cx="2952750" cy="3717925"/>
          </a:xfrm>
          <a:prstGeom prst="rect">
            <a:avLst/>
          </a:prstGeom>
          <a:solidFill>
            <a:srgbClr val="C0C0C0"/>
          </a:solidFill>
          <a:ln w="9525">
            <a:solidFill>
              <a:srgbClr val="C0C0C0"/>
            </a:solidFill>
            <a:miter lim="800000"/>
            <a:headEnd/>
            <a:tailEnd/>
          </a:ln>
        </p:spPr>
        <p:txBody>
          <a:bodyPr anchor="ctr">
            <a:spAutoFit/>
          </a:bodyPr>
          <a:lstStyle/>
          <a:p>
            <a:pPr indent="342900" algn="ctr">
              <a:tabLst>
                <a:tab pos="449263" algn="r"/>
                <a:tab pos="2970213" algn="ctr"/>
                <a:tab pos="5940425" algn="r"/>
              </a:tabLst>
            </a:pPr>
            <a:r>
              <a:rPr lang="ru-RU" sz="1400" b="1" u="sng"/>
              <a:t>НАУЧНЫЕ НАПРАВЛЕНИЯ КОНКУРСА</a:t>
            </a:r>
            <a:endParaRPr lang="ru-RU" sz="1400"/>
          </a:p>
          <a:p>
            <a:pPr indent="342900">
              <a:buFontTx/>
              <a:buChar char="•"/>
              <a:tabLst>
                <a:tab pos="449263" algn="r"/>
                <a:tab pos="2970213" algn="ctr"/>
                <a:tab pos="5940425" algn="r"/>
              </a:tabLst>
            </a:pPr>
            <a:r>
              <a:rPr lang="ru-RU" sz="1400"/>
              <a:t>Энергетика и рациональное природопользование</a:t>
            </a:r>
          </a:p>
          <a:p>
            <a:pPr indent="342900">
              <a:buFontTx/>
              <a:buChar char="•"/>
              <a:tabLst>
                <a:tab pos="449263" algn="r"/>
                <a:tab pos="2970213" algn="ctr"/>
                <a:tab pos="5940425" algn="r"/>
              </a:tabLst>
            </a:pPr>
            <a:r>
              <a:rPr lang="ru-RU" sz="1400"/>
              <a:t>Компьютерные и информационные науки</a:t>
            </a:r>
          </a:p>
          <a:p>
            <a:pPr indent="342900">
              <a:buFontTx/>
              <a:buChar char="•"/>
              <a:tabLst>
                <a:tab pos="449263" algn="r"/>
                <a:tab pos="2970213" algn="ctr"/>
                <a:tab pos="5940425" algn="r"/>
              </a:tabLst>
            </a:pPr>
            <a:r>
              <a:rPr lang="ru-RU" sz="1400"/>
              <a:t>Материалы и производственные технологии</a:t>
            </a:r>
          </a:p>
          <a:p>
            <a:pPr indent="342900">
              <a:buFontTx/>
              <a:buChar char="•"/>
              <a:tabLst>
                <a:tab pos="449263" algn="r"/>
                <a:tab pos="2970213" algn="ctr"/>
                <a:tab pos="5940425" algn="r"/>
              </a:tabLst>
            </a:pPr>
            <a:r>
              <a:rPr lang="ru-RU" sz="1400"/>
              <a:t>Механика и машиностроение</a:t>
            </a:r>
          </a:p>
          <a:p>
            <a:pPr indent="342900">
              <a:buFontTx/>
              <a:buChar char="•"/>
              <a:tabLst>
                <a:tab pos="449263" algn="r"/>
                <a:tab pos="2970213" algn="ctr"/>
                <a:tab pos="5940425" algn="r"/>
              </a:tabLst>
            </a:pPr>
            <a:r>
              <a:rPr lang="ru-RU" sz="1400"/>
              <a:t>Радиоэлектроника и аппаратные комплексы</a:t>
            </a:r>
          </a:p>
          <a:p>
            <a:pPr indent="342900">
              <a:buFontTx/>
              <a:buChar char="•"/>
              <a:tabLst>
                <a:tab pos="449263" algn="r"/>
                <a:tab pos="2970213" algn="ctr"/>
                <a:tab pos="5940425" algn="r"/>
              </a:tabLst>
            </a:pPr>
            <a:r>
              <a:rPr lang="ru-RU" sz="1400"/>
              <a:t>Строительство и архитектура</a:t>
            </a:r>
          </a:p>
          <a:p>
            <a:pPr indent="342900">
              <a:buFontTx/>
              <a:buChar char="•"/>
              <a:tabLst>
                <a:tab pos="449263" algn="r"/>
                <a:tab pos="2970213" algn="ctr"/>
                <a:tab pos="5940425" algn="r"/>
              </a:tabLst>
            </a:pPr>
            <a:r>
              <a:rPr lang="ru-RU" sz="1400"/>
              <a:t>Электротехника, электронная техника</a:t>
            </a:r>
          </a:p>
          <a:p>
            <a:pPr indent="342900">
              <a:buFontTx/>
              <a:buChar char="•"/>
              <a:tabLst>
                <a:tab pos="449263" algn="r"/>
                <a:tab pos="2970213" algn="ctr"/>
                <a:tab pos="5940425" algn="r"/>
              </a:tabLst>
            </a:pPr>
            <a:r>
              <a:rPr lang="ru-RU" sz="1400"/>
              <a:t>Нанотехнологии </a:t>
            </a:r>
          </a:p>
        </p:txBody>
      </p:sp>
      <p:sp>
        <p:nvSpPr>
          <p:cNvPr id="45062" name="Text Box 11"/>
          <p:cNvSpPr txBox="1">
            <a:spLocks noChangeArrowheads="1"/>
          </p:cNvSpPr>
          <p:nvPr/>
        </p:nvSpPr>
        <p:spPr bwMode="auto">
          <a:xfrm>
            <a:off x="250825" y="4437063"/>
            <a:ext cx="3311525" cy="1793875"/>
          </a:xfrm>
          <a:prstGeom prst="rect">
            <a:avLst/>
          </a:prstGeom>
          <a:solidFill>
            <a:srgbClr val="9696A0"/>
          </a:solidFill>
          <a:ln w="9525">
            <a:noFill/>
            <a:miter lim="800000"/>
            <a:headEnd/>
            <a:tailEnd/>
          </a:ln>
        </p:spPr>
        <p:txBody>
          <a:bodyPr>
            <a:spAutoFit/>
          </a:bodyPr>
          <a:lstStyle/>
          <a:p>
            <a:pPr algn="ctr"/>
            <a:r>
              <a:rPr lang="ru-RU" sz="1400" b="1" u="sng">
                <a:solidFill>
                  <a:schemeClr val="bg1"/>
                </a:solidFill>
              </a:rPr>
              <a:t>УСЛОВИЯ УЧАСТИЯ</a:t>
            </a:r>
            <a:endParaRPr lang="ru-RU" sz="1400">
              <a:solidFill>
                <a:schemeClr val="bg1"/>
              </a:solidFill>
            </a:endParaRPr>
          </a:p>
          <a:p>
            <a:r>
              <a:rPr lang="ru-RU" sz="1400">
                <a:solidFill>
                  <a:schemeClr val="bg1"/>
                </a:solidFill>
              </a:rPr>
              <a:t>В конкурсе могут принимать участие обучающиеся или работающие в ВГТУ:</a:t>
            </a:r>
          </a:p>
          <a:p>
            <a:pPr>
              <a:buFontTx/>
              <a:buChar char="•"/>
            </a:pPr>
            <a:r>
              <a:rPr lang="ru-RU" sz="1400">
                <a:solidFill>
                  <a:schemeClr val="bg1"/>
                </a:solidFill>
              </a:rPr>
              <a:t>студенты;</a:t>
            </a:r>
          </a:p>
          <a:p>
            <a:pPr>
              <a:buFontTx/>
              <a:buChar char="•"/>
            </a:pPr>
            <a:r>
              <a:rPr lang="ru-RU" sz="1400">
                <a:solidFill>
                  <a:schemeClr val="bg1"/>
                </a:solidFill>
              </a:rPr>
              <a:t>аспиранты;</a:t>
            </a:r>
          </a:p>
          <a:p>
            <a:pPr>
              <a:buFontTx/>
              <a:buChar char="•"/>
            </a:pPr>
            <a:r>
              <a:rPr lang="ru-RU" sz="1400">
                <a:solidFill>
                  <a:schemeClr val="bg1"/>
                </a:solidFill>
              </a:rPr>
              <a:t>молодые ученые (кандидаты наук до 35 лет, доктора наук до 40 лет)</a:t>
            </a:r>
          </a:p>
        </p:txBody>
      </p:sp>
      <p:sp>
        <p:nvSpPr>
          <p:cNvPr id="45063" name="Text Box 12"/>
          <p:cNvSpPr txBox="1">
            <a:spLocks noChangeArrowheads="1"/>
          </p:cNvSpPr>
          <p:nvPr/>
        </p:nvSpPr>
        <p:spPr bwMode="auto">
          <a:xfrm>
            <a:off x="3708400" y="4797425"/>
            <a:ext cx="4752975" cy="1917700"/>
          </a:xfrm>
          <a:prstGeom prst="rect">
            <a:avLst/>
          </a:prstGeom>
          <a:noFill/>
          <a:ln w="9525">
            <a:noFill/>
            <a:miter lim="800000"/>
            <a:headEnd/>
            <a:tailEnd/>
          </a:ln>
        </p:spPr>
        <p:txBody>
          <a:bodyPr>
            <a:spAutoFit/>
          </a:bodyPr>
          <a:lstStyle/>
          <a:p>
            <a:r>
              <a:rPr lang="ru-RU" sz="1200"/>
              <a:t>Призовой фонд-250 (двести пятьдесят) тыс. руб.</a:t>
            </a:r>
          </a:p>
          <a:p>
            <a:r>
              <a:rPr lang="ru-RU" sz="1200"/>
              <a:t>                  Премия предусматривает две номинации:</a:t>
            </a:r>
            <a:endParaRPr lang="ru-RU" sz="1200" b="1"/>
          </a:p>
          <a:p>
            <a:r>
              <a:rPr lang="ru-RU" sz="1200" b="1">
                <a:solidFill>
                  <a:srgbClr val="009900"/>
                </a:solidFill>
              </a:rPr>
              <a:t>Изобретение (полезная модель)</a:t>
            </a:r>
          </a:p>
          <a:p>
            <a:r>
              <a:rPr lang="ru-RU" sz="1200" b="1"/>
              <a:t>- </a:t>
            </a:r>
            <a:r>
              <a:rPr lang="ru-RU" sz="1200"/>
              <a:t>для индивидуальных изобретателей – 5 призовых мест по 15 (пятнадцать) тыс. руб.;</a:t>
            </a:r>
          </a:p>
          <a:p>
            <a:r>
              <a:rPr lang="ru-RU" sz="1200"/>
              <a:t>- для коллектива авторов – 5 призовых мест по 25 (двадцать пять) тыс. руб. (при любом количестве авторов)</a:t>
            </a:r>
            <a:endParaRPr lang="ru-RU" sz="1200" b="1"/>
          </a:p>
          <a:p>
            <a:r>
              <a:rPr lang="ru-RU" sz="1200" b="1">
                <a:solidFill>
                  <a:srgbClr val="009900"/>
                </a:solidFill>
              </a:rPr>
              <a:t>Программа для ЭВМ</a:t>
            </a:r>
          </a:p>
          <a:p>
            <a:r>
              <a:rPr lang="ru-RU" sz="1200" b="1"/>
              <a:t>- </a:t>
            </a:r>
            <a:r>
              <a:rPr lang="ru-RU" sz="1200"/>
              <a:t>5 призовых мест по 10 (десять) тыс. руб. (при любом количестве авторов)</a:t>
            </a:r>
          </a:p>
        </p:txBody>
      </p:sp>
      <p:pic>
        <p:nvPicPr>
          <p:cNvPr id="45064" name="Picture 2" descr="C:\Documents and Settings\User\Мои документы\Downloads\smile2.gif"/>
          <p:cNvPicPr>
            <a:picLocks noChangeAspect="1" noChangeArrowheads="1" noCrop="1"/>
          </p:cNvPicPr>
          <p:nvPr/>
        </p:nvPicPr>
        <p:blipFill>
          <a:blip r:embed="rId3"/>
          <a:srcRect/>
          <a:stretch>
            <a:fillRect/>
          </a:stretch>
        </p:blipFill>
        <p:spPr bwMode="auto">
          <a:xfrm>
            <a:off x="3708400" y="3213100"/>
            <a:ext cx="2159000" cy="1455738"/>
          </a:xfrm>
          <a:prstGeom prst="rect">
            <a:avLst/>
          </a:prstGeom>
          <a:noFill/>
          <a:ln w="9525">
            <a:noFill/>
            <a:miter lim="800000"/>
            <a:headEnd/>
            <a:tailEnd/>
          </a:ln>
        </p:spPr>
      </p:pic>
      <p:sp>
        <p:nvSpPr>
          <p:cNvPr id="45065"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31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2"/>
          <a:srcRect/>
          <a:stretch>
            <a:fillRect/>
          </a:stretch>
        </p:blipFill>
        <p:spPr bwMode="auto">
          <a:xfrm>
            <a:off x="755650" y="985838"/>
            <a:ext cx="7848600" cy="5421312"/>
          </a:xfrm>
          <a:prstGeom prst="rect">
            <a:avLst/>
          </a:prstGeom>
          <a:noFill/>
          <a:ln w="9525">
            <a:solidFill>
              <a:srgbClr val="47587D"/>
            </a:solidFill>
            <a:miter lim="800000"/>
            <a:headEnd/>
            <a:tailEnd/>
          </a:ln>
        </p:spPr>
      </p:pic>
      <p:sp>
        <p:nvSpPr>
          <p:cNvPr id="46082" name="Rectangle 4"/>
          <p:cNvSpPr>
            <a:spLocks noChangeArrowheads="1"/>
          </p:cNvSpPr>
          <p:nvPr/>
        </p:nvSpPr>
        <p:spPr bwMode="auto">
          <a:xfrm>
            <a:off x="971550" y="46038"/>
            <a:ext cx="7705725" cy="549275"/>
          </a:xfrm>
          <a:prstGeom prst="rect">
            <a:avLst/>
          </a:prstGeom>
          <a:noFill/>
          <a:ln w="9525">
            <a:noFill/>
            <a:miter lim="800000"/>
            <a:headEnd/>
            <a:tailEnd/>
          </a:ln>
        </p:spPr>
        <p:txBody>
          <a:bodyPr anchor="ctr">
            <a:spAutoFit/>
          </a:bodyPr>
          <a:lstStyle/>
          <a:p>
            <a:pPr algn="ctr"/>
            <a:r>
              <a:rPr lang="ru-RU" sz="3000">
                <a:solidFill>
                  <a:srgbClr val="5E5F88"/>
                </a:solidFill>
              </a:rPr>
              <a:t>ФОРМА ЗАЯВКИ  </a:t>
            </a:r>
          </a:p>
        </p:txBody>
      </p:sp>
      <p:sp>
        <p:nvSpPr>
          <p:cNvPr id="46083"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6"/>
          <p:cNvSpPr txBox="1">
            <a:spLocks noChangeArrowheads="1"/>
          </p:cNvSpPr>
          <p:nvPr/>
        </p:nvSpPr>
        <p:spPr bwMode="auto">
          <a:xfrm>
            <a:off x="827088" y="1052513"/>
            <a:ext cx="3816350" cy="3700462"/>
          </a:xfrm>
          <a:prstGeom prst="rect">
            <a:avLst/>
          </a:prstGeom>
          <a:noFill/>
          <a:ln w="38100">
            <a:solidFill>
              <a:srgbClr val="FF0066"/>
            </a:solidFill>
            <a:miter lim="800000"/>
            <a:headEnd/>
            <a:tailEnd/>
          </a:ln>
        </p:spPr>
        <p:txBody>
          <a:bodyPr>
            <a:spAutoFit/>
          </a:bodyPr>
          <a:lstStyle/>
          <a:p>
            <a:pPr marL="342900" indent="-342900" algn="ctr"/>
            <a:r>
              <a:rPr lang="ru-RU" b="1">
                <a:cs typeface="Arial" charset="0"/>
              </a:rPr>
              <a:t>ОПИСАНИЕ ИЗОБРЕТЕНИЯ</a:t>
            </a:r>
          </a:p>
          <a:p>
            <a:pPr marL="342900" indent="-342900" algn="ctr"/>
            <a:r>
              <a:rPr lang="ru-RU" b="1">
                <a:cs typeface="Arial" charset="0"/>
              </a:rPr>
              <a:t>(ПОЛЕЗНОЙ МОДЕЛИ)</a:t>
            </a:r>
          </a:p>
          <a:p>
            <a:pPr marL="342900" indent="-342900"/>
            <a:endParaRPr lang="ru-RU" b="1">
              <a:cs typeface="Arial" charset="0"/>
            </a:endParaRPr>
          </a:p>
          <a:p>
            <a:pPr marL="342900" indent="-342900"/>
            <a:r>
              <a:rPr lang="ru-RU" b="1">
                <a:cs typeface="Arial" charset="0"/>
              </a:rPr>
              <a:t>1. Титульный лист</a:t>
            </a:r>
          </a:p>
          <a:p>
            <a:pPr marL="342900" indent="-342900"/>
            <a:r>
              <a:rPr lang="ru-RU" b="1">
                <a:cs typeface="Arial" charset="0"/>
              </a:rPr>
              <a:t>2. Основные сведения о разработке</a:t>
            </a:r>
          </a:p>
          <a:p>
            <a:pPr marL="800100" lvl="1" indent="-342900"/>
            <a:r>
              <a:rPr lang="ru-RU" i="1">
                <a:cs typeface="Arial" charset="0"/>
              </a:rPr>
              <a:t>Название заявляемого объекта, МПК, область техники, уровень техники, осуществление изобретения</a:t>
            </a:r>
          </a:p>
          <a:p>
            <a:pPr marL="342900" indent="-342900"/>
            <a:r>
              <a:rPr lang="ru-RU" b="1">
                <a:cs typeface="Arial" charset="0"/>
              </a:rPr>
              <a:t>3 Коммерциализация </a:t>
            </a:r>
            <a:r>
              <a:rPr lang="ru-RU" b="1"/>
              <a:t>разработки</a:t>
            </a:r>
            <a:endParaRPr lang="ru-RU" b="1" i="1"/>
          </a:p>
        </p:txBody>
      </p:sp>
      <p:sp>
        <p:nvSpPr>
          <p:cNvPr id="47106" name="Text Box 7"/>
          <p:cNvSpPr txBox="1">
            <a:spLocks noChangeArrowheads="1"/>
          </p:cNvSpPr>
          <p:nvPr/>
        </p:nvSpPr>
        <p:spPr bwMode="auto">
          <a:xfrm>
            <a:off x="4859338" y="1076325"/>
            <a:ext cx="3816350" cy="3694113"/>
          </a:xfrm>
          <a:prstGeom prst="rect">
            <a:avLst/>
          </a:prstGeom>
          <a:noFill/>
          <a:ln w="38100">
            <a:solidFill>
              <a:srgbClr val="009900"/>
            </a:solidFill>
            <a:miter lim="800000"/>
            <a:headEnd/>
            <a:tailEnd/>
          </a:ln>
        </p:spPr>
        <p:txBody>
          <a:bodyPr>
            <a:spAutoFit/>
          </a:bodyPr>
          <a:lstStyle/>
          <a:p>
            <a:pPr marL="342900" indent="-342900" algn="ctr"/>
            <a:r>
              <a:rPr lang="ru-RU" b="1"/>
              <a:t>ОПИСАНИЕ ПРОГРАММЫ ДЛЯ ЭВМ</a:t>
            </a:r>
          </a:p>
          <a:p>
            <a:pPr marL="342900" indent="-342900"/>
            <a:endParaRPr lang="ru-RU" b="1"/>
          </a:p>
          <a:p>
            <a:pPr marL="342900" indent="-342900"/>
            <a:r>
              <a:rPr lang="ru-RU" b="1"/>
              <a:t>1. Титульный лист</a:t>
            </a:r>
          </a:p>
          <a:p>
            <a:pPr marL="342900" indent="-342900"/>
            <a:r>
              <a:rPr lang="ru-RU" b="1"/>
              <a:t>2. Основные сведения о разработке</a:t>
            </a:r>
          </a:p>
          <a:p>
            <a:pPr marL="800100" lvl="1" indent="-342900"/>
            <a:r>
              <a:rPr lang="ru-RU" i="1"/>
              <a:t>Назначение, область применения и функциональные возможности программы для ЭВМ</a:t>
            </a:r>
          </a:p>
          <a:p>
            <a:pPr marL="342900" indent="-342900"/>
            <a:r>
              <a:rPr lang="ru-RU" b="1"/>
              <a:t>3 Коммерциализация разработки</a:t>
            </a:r>
            <a:endParaRPr lang="ru-RU" b="1" i="1"/>
          </a:p>
        </p:txBody>
      </p:sp>
      <p:sp>
        <p:nvSpPr>
          <p:cNvPr id="47107" name="Rectangle 4"/>
          <p:cNvSpPr>
            <a:spLocks noChangeArrowheads="1"/>
          </p:cNvSpPr>
          <p:nvPr/>
        </p:nvSpPr>
        <p:spPr bwMode="auto">
          <a:xfrm>
            <a:off x="900113" y="260350"/>
            <a:ext cx="7705725" cy="549275"/>
          </a:xfrm>
          <a:prstGeom prst="rect">
            <a:avLst/>
          </a:prstGeom>
          <a:noFill/>
          <a:ln w="9525">
            <a:noFill/>
            <a:miter lim="800000"/>
            <a:headEnd/>
            <a:tailEnd/>
          </a:ln>
        </p:spPr>
        <p:txBody>
          <a:bodyPr anchor="ctr">
            <a:spAutoFit/>
          </a:bodyPr>
          <a:lstStyle/>
          <a:p>
            <a:pPr algn="ctr"/>
            <a:r>
              <a:rPr lang="ru-RU" sz="3000">
                <a:solidFill>
                  <a:srgbClr val="5E5F88"/>
                </a:solidFill>
              </a:rPr>
              <a:t>ФОРМЫ ОПИСАНИЯ РАЗРАБОТОК </a:t>
            </a:r>
          </a:p>
        </p:txBody>
      </p:sp>
      <p:sp>
        <p:nvSpPr>
          <p:cNvPr id="47108" name="Text Box 10"/>
          <p:cNvSpPr txBox="1">
            <a:spLocks noChangeArrowheads="1"/>
          </p:cNvSpPr>
          <p:nvPr/>
        </p:nvSpPr>
        <p:spPr bwMode="auto">
          <a:xfrm>
            <a:off x="1331913" y="4826000"/>
            <a:ext cx="6553200" cy="1755775"/>
          </a:xfrm>
          <a:prstGeom prst="rect">
            <a:avLst/>
          </a:prstGeom>
          <a:noFill/>
          <a:ln w="9525">
            <a:noFill/>
            <a:miter lim="800000"/>
            <a:headEnd/>
            <a:tailEnd/>
          </a:ln>
        </p:spPr>
        <p:txBody>
          <a:bodyPr>
            <a:spAutoFit/>
          </a:bodyPr>
          <a:lstStyle/>
          <a:p>
            <a:pPr algn="ctr"/>
            <a:r>
              <a:rPr lang="ru-RU" b="1"/>
              <a:t>Информация и формы представляемых документов для участия во внутривузовском конкурсе «ИЗОБРЕТАЯ БУДУЩЕЕ»</a:t>
            </a:r>
            <a:br>
              <a:rPr lang="ru-RU" b="1"/>
            </a:br>
            <a:r>
              <a:rPr lang="ru-RU" b="1"/>
              <a:t>размещены на сайте</a:t>
            </a:r>
            <a:br>
              <a:rPr lang="ru-RU" b="1"/>
            </a:br>
            <a:r>
              <a:rPr lang="en-US" b="1"/>
              <a:t>http://cchgeu.ru→</a:t>
            </a:r>
            <a:r>
              <a:rPr lang="ru-RU" b="1"/>
              <a:t>Университет→Мероприятия→</a:t>
            </a:r>
          </a:p>
          <a:p>
            <a:pPr algn="ctr"/>
            <a:r>
              <a:rPr lang="ru-RU" b="1"/>
              <a:t>Конкурс</a:t>
            </a:r>
            <a:r>
              <a:rPr lang="en-US" b="1"/>
              <a:t> </a:t>
            </a:r>
            <a:r>
              <a:rPr lang="ru-RU" b="1"/>
              <a:t>«Изобретая будущее»</a:t>
            </a:r>
            <a:endParaRPr lang="ru-RU"/>
          </a:p>
        </p:txBody>
      </p:sp>
      <p:sp>
        <p:nvSpPr>
          <p:cNvPr id="47109" name="WordArt 53"/>
          <p:cNvSpPr>
            <a:spLocks noChangeArrowheads="1" noChangeShapeType="1" noTextEdit="1"/>
          </p:cNvSpPr>
          <p:nvPr/>
        </p:nvSpPr>
        <p:spPr bwMode="auto">
          <a:xfrm>
            <a:off x="8748713" y="6308725"/>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33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a:xfrm>
            <a:off x="468313" y="2133600"/>
            <a:ext cx="8229600" cy="1143000"/>
          </a:xfrm>
        </p:spPr>
        <p:txBody>
          <a:bodyPr/>
          <a:lstStyle/>
          <a:p>
            <a:pPr eaLnBrk="1" hangingPunct="1"/>
            <a:r>
              <a:rPr lang="ru-RU" sz="4000" b="1" smtClean="0">
                <a:solidFill>
                  <a:srgbClr val="002060"/>
                </a:solidFill>
                <a:latin typeface="Arial" charset="0"/>
                <a:cs typeface="Arial" charset="0"/>
              </a:rPr>
              <a:t>СПАСИБО </a:t>
            </a:r>
            <a:br>
              <a:rPr lang="ru-RU" sz="4000" b="1" smtClean="0">
                <a:solidFill>
                  <a:srgbClr val="002060"/>
                </a:solidFill>
                <a:latin typeface="Arial" charset="0"/>
                <a:cs typeface="Arial" charset="0"/>
              </a:rPr>
            </a:br>
            <a:r>
              <a:rPr lang="ru-RU" sz="4000" b="1" smtClean="0">
                <a:solidFill>
                  <a:srgbClr val="002060"/>
                </a:solidFill>
                <a:latin typeface="Arial" charset="0"/>
                <a:cs typeface="Arial" charset="0"/>
              </a:rPr>
              <a:t>ЗА ВНИМАНИЕ</a:t>
            </a:r>
          </a:p>
        </p:txBody>
      </p:sp>
      <p:sp>
        <p:nvSpPr>
          <p:cNvPr id="48130" name="Заголовок 1"/>
          <p:cNvSpPr txBox="1">
            <a:spLocks/>
          </p:cNvSpPr>
          <p:nvPr/>
        </p:nvSpPr>
        <p:spPr bwMode="auto">
          <a:xfrm>
            <a:off x="5148263" y="4508500"/>
            <a:ext cx="3621087" cy="1152525"/>
          </a:xfrm>
          <a:prstGeom prst="rect">
            <a:avLst/>
          </a:prstGeom>
          <a:noFill/>
          <a:ln w="9525">
            <a:noFill/>
            <a:miter lim="800000"/>
            <a:headEnd/>
            <a:tailEnd/>
          </a:ln>
        </p:spPr>
        <p:txBody>
          <a:bodyPr anchor="ctr"/>
          <a:lstStyle/>
          <a:p>
            <a:pPr algn="r"/>
            <a:endParaRPr lang="ru-RU" sz="2200" b="1">
              <a:solidFill>
                <a:srgbClr val="002060"/>
              </a:solidFill>
              <a:latin typeface="Candara" pitchFamily="34" charset="0"/>
              <a:cs typeface="Arial" charset="0"/>
            </a:endParaRPr>
          </a:p>
          <a:p>
            <a:pPr algn="r"/>
            <a:r>
              <a:rPr lang="ru-RU" sz="2200" b="1">
                <a:solidFill>
                  <a:srgbClr val="002060"/>
                </a:solidFill>
                <a:latin typeface="Candara" pitchFamily="34" charset="0"/>
                <a:cs typeface="Arial" charset="0"/>
              </a:rPr>
              <a:t>Управление науки </a:t>
            </a:r>
          </a:p>
          <a:p>
            <a:pPr algn="r"/>
            <a:r>
              <a:rPr lang="ru-RU" sz="2200" b="1">
                <a:solidFill>
                  <a:srgbClr val="002060"/>
                </a:solidFill>
                <a:latin typeface="Candara" pitchFamily="34" charset="0"/>
                <a:cs typeface="Arial" charset="0"/>
              </a:rPr>
              <a:t>и инноваций </a:t>
            </a:r>
          </a:p>
          <a:p>
            <a:pPr algn="r"/>
            <a:r>
              <a:rPr lang="ru-RU" sz="2200" b="1">
                <a:solidFill>
                  <a:srgbClr val="002060"/>
                </a:solidFill>
                <a:latin typeface="Candara" pitchFamily="34" charset="0"/>
                <a:cs typeface="Arial" charset="0"/>
              </a:rPr>
              <a:t>т. 246-32-77</a:t>
            </a:r>
          </a:p>
          <a:p>
            <a:pPr algn="r"/>
            <a:r>
              <a:rPr lang="en-US" sz="2200" b="1">
                <a:solidFill>
                  <a:srgbClr val="002060"/>
                </a:solidFill>
                <a:latin typeface="Candara" pitchFamily="34" charset="0"/>
                <a:cs typeface="Arial" charset="0"/>
              </a:rPr>
              <a:t>E-mail: po@vorstu.ru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395288" y="260350"/>
            <a:ext cx="8229600" cy="561975"/>
          </a:xfrm>
        </p:spPr>
        <p:txBody>
          <a:bodyPr/>
          <a:lstStyle/>
          <a:p>
            <a:r>
              <a:rPr lang="ru-RU" sz="3200" b="1" smtClean="0">
                <a:solidFill>
                  <a:srgbClr val="214F87"/>
                </a:solidFill>
                <a:latin typeface="Arial" charset="0"/>
                <a:cs typeface="Arial" charset="0"/>
              </a:rPr>
              <a:t>ПРИЗНАКИ УСТРОЙСТВА</a:t>
            </a:r>
          </a:p>
        </p:txBody>
      </p:sp>
      <p:sp>
        <p:nvSpPr>
          <p:cNvPr id="16386" name="Объект 2"/>
          <p:cNvSpPr>
            <a:spLocks noGrp="1"/>
          </p:cNvSpPr>
          <p:nvPr>
            <p:ph idx="1"/>
          </p:nvPr>
        </p:nvSpPr>
        <p:spPr>
          <a:xfrm>
            <a:off x="215900" y="895350"/>
            <a:ext cx="8928100" cy="5962650"/>
          </a:xfrm>
        </p:spPr>
        <p:txBody>
          <a:bodyPr/>
          <a:lstStyle/>
          <a:p>
            <a:pPr marL="0" indent="0">
              <a:spcBef>
                <a:spcPct val="10000"/>
              </a:spcBef>
              <a:buFont typeface="Arial" charset="0"/>
              <a:buNone/>
            </a:pPr>
            <a:r>
              <a:rPr lang="ru-RU" sz="1800" b="1" smtClean="0">
                <a:latin typeface="Arial" charset="0"/>
                <a:cs typeface="Arial" charset="0"/>
              </a:rPr>
              <a:t>1. Конструктивные элементы (узлы, детали и т.д.)</a:t>
            </a:r>
            <a:endParaRPr lang="ru-RU" sz="1800" smtClean="0">
              <a:latin typeface="Arial" charset="0"/>
              <a:cs typeface="Arial" charset="0"/>
            </a:endParaRPr>
          </a:p>
          <a:p>
            <a:pPr marL="0" indent="0">
              <a:spcBef>
                <a:spcPct val="10000"/>
              </a:spcBef>
              <a:buFont typeface="Arial" charset="0"/>
              <a:buNone/>
            </a:pPr>
            <a:r>
              <a:rPr lang="ru-RU" sz="1800" smtClean="0">
                <a:latin typeface="Arial" charset="0"/>
                <a:cs typeface="Arial" charset="0"/>
              </a:rPr>
              <a:t>«Пеногенератор, состоящий из цилиндрического</a:t>
            </a:r>
          </a:p>
          <a:p>
            <a:pPr marL="0" indent="0">
              <a:spcBef>
                <a:spcPct val="0"/>
              </a:spcBef>
              <a:spcAft>
                <a:spcPts val="1200"/>
              </a:spcAft>
              <a:buFont typeface="Arial" charset="0"/>
              <a:buNone/>
            </a:pPr>
            <a:r>
              <a:rPr lang="ru-RU" sz="1800" smtClean="0">
                <a:latin typeface="Arial" charset="0"/>
                <a:cs typeface="Arial" charset="0"/>
              </a:rPr>
              <a:t> </a:t>
            </a:r>
            <a:r>
              <a:rPr lang="ru-RU" sz="1800" b="1" u="sng" smtClean="0">
                <a:latin typeface="Arial" charset="0"/>
                <a:cs typeface="Arial" charset="0"/>
              </a:rPr>
              <a:t>корпуса</a:t>
            </a:r>
            <a:r>
              <a:rPr lang="ru-RU" sz="1800" u="sng" smtClean="0">
                <a:latin typeface="Arial" charset="0"/>
                <a:cs typeface="Arial" charset="0"/>
              </a:rPr>
              <a:t>,</a:t>
            </a:r>
            <a:r>
              <a:rPr lang="ru-RU" sz="1800" smtClean="0">
                <a:latin typeface="Arial" charset="0"/>
                <a:cs typeface="Arial" charset="0"/>
              </a:rPr>
              <a:t> распылительной </a:t>
            </a:r>
            <a:r>
              <a:rPr lang="ru-RU" sz="1800" b="1" u="sng" smtClean="0">
                <a:latin typeface="Arial" charset="0"/>
                <a:cs typeface="Arial" charset="0"/>
              </a:rPr>
              <a:t>насадки</a:t>
            </a:r>
            <a:r>
              <a:rPr lang="ru-RU" sz="1800" smtClean="0">
                <a:latin typeface="Arial" charset="0"/>
                <a:cs typeface="Arial" charset="0"/>
              </a:rPr>
              <a:t> и </a:t>
            </a:r>
            <a:r>
              <a:rPr lang="ru-RU" sz="1800" b="1" u="sng" smtClean="0">
                <a:latin typeface="Arial" charset="0"/>
                <a:cs typeface="Arial" charset="0"/>
              </a:rPr>
              <a:t>пакета сеток</a:t>
            </a:r>
            <a:r>
              <a:rPr lang="ru-RU" sz="1800" u="sng" smtClean="0">
                <a:latin typeface="Arial" charset="0"/>
                <a:cs typeface="Arial" charset="0"/>
              </a:rPr>
              <a:t> </a:t>
            </a:r>
            <a:r>
              <a:rPr lang="ru-RU" sz="1800" smtClean="0">
                <a:latin typeface="Arial" charset="0"/>
                <a:cs typeface="Arial" charset="0"/>
              </a:rPr>
              <a:t>…»</a:t>
            </a:r>
          </a:p>
          <a:p>
            <a:pPr marL="0" indent="0">
              <a:spcBef>
                <a:spcPct val="0"/>
              </a:spcBef>
              <a:buFont typeface="Arial" charset="0"/>
              <a:buNone/>
            </a:pPr>
            <a:r>
              <a:rPr lang="ru-RU" sz="1800" b="1" smtClean="0">
                <a:latin typeface="Arial" charset="0"/>
                <a:cs typeface="Arial" charset="0"/>
              </a:rPr>
              <a:t>2. Взаимное расположение элементов</a:t>
            </a:r>
            <a:endParaRPr lang="ru-RU" sz="1800" smtClean="0">
              <a:latin typeface="Arial" charset="0"/>
              <a:cs typeface="Arial" charset="0"/>
            </a:endParaRPr>
          </a:p>
          <a:p>
            <a:pPr marL="0" indent="0">
              <a:spcBef>
                <a:spcPct val="0"/>
              </a:spcBef>
              <a:spcAft>
                <a:spcPts val="1200"/>
              </a:spcAft>
              <a:buFont typeface="Arial" charset="0"/>
              <a:buNone/>
            </a:pPr>
            <a:r>
              <a:rPr lang="ru-RU" sz="1800" smtClean="0">
                <a:latin typeface="Arial" charset="0"/>
                <a:cs typeface="Arial" charset="0"/>
              </a:rPr>
              <a:t>«…пакета сеток, </a:t>
            </a:r>
            <a:r>
              <a:rPr lang="ru-RU" sz="1800" b="1" u="sng" smtClean="0">
                <a:latin typeface="Arial" charset="0"/>
                <a:cs typeface="Arial" charset="0"/>
              </a:rPr>
              <a:t>установленного</a:t>
            </a:r>
            <a:r>
              <a:rPr lang="ru-RU" sz="1800" smtClean="0">
                <a:latin typeface="Arial" charset="0"/>
                <a:cs typeface="Arial" charset="0"/>
              </a:rPr>
              <a:t> в корпусе …»</a:t>
            </a:r>
          </a:p>
          <a:p>
            <a:pPr marL="0" indent="0">
              <a:spcBef>
                <a:spcPct val="0"/>
              </a:spcBef>
              <a:buFont typeface="Arial" charset="0"/>
              <a:buNone/>
            </a:pPr>
            <a:r>
              <a:rPr lang="ru-RU" sz="1800" b="1" smtClean="0">
                <a:latin typeface="Arial" charset="0"/>
                <a:cs typeface="Arial" charset="0"/>
              </a:rPr>
              <a:t>3. Форма выполнения</a:t>
            </a:r>
            <a:r>
              <a:rPr lang="ru-RU" sz="1800" smtClean="0">
                <a:latin typeface="Arial" charset="0"/>
                <a:cs typeface="Arial" charset="0"/>
              </a:rPr>
              <a:t> элемента или устройства в целом</a:t>
            </a:r>
          </a:p>
          <a:p>
            <a:pPr marL="0" indent="0">
              <a:spcBef>
                <a:spcPct val="0"/>
              </a:spcBef>
              <a:spcAft>
                <a:spcPts val="1200"/>
              </a:spcAft>
              <a:buFont typeface="Arial" charset="0"/>
              <a:buNone/>
            </a:pPr>
            <a:r>
              <a:rPr lang="ru-RU" sz="1800" smtClean="0">
                <a:latin typeface="Arial" charset="0"/>
                <a:cs typeface="Arial" charset="0"/>
              </a:rPr>
              <a:t>«…</a:t>
            </a:r>
            <a:r>
              <a:rPr lang="ru-RU" sz="1800" b="1" u="sng" smtClean="0">
                <a:latin typeface="Arial" charset="0"/>
                <a:cs typeface="Arial" charset="0"/>
              </a:rPr>
              <a:t>цилиндрический</a:t>
            </a:r>
            <a:r>
              <a:rPr lang="ru-RU" sz="1800" b="1" smtClean="0">
                <a:latin typeface="Arial" charset="0"/>
                <a:cs typeface="Arial" charset="0"/>
              </a:rPr>
              <a:t> </a:t>
            </a:r>
            <a:r>
              <a:rPr lang="ru-RU" sz="1800" smtClean="0">
                <a:latin typeface="Arial" charset="0"/>
                <a:cs typeface="Arial" charset="0"/>
              </a:rPr>
              <a:t>корпус…», «</a:t>
            </a:r>
            <a:r>
              <a:rPr lang="ru-RU" sz="1800" b="1" u="sng" smtClean="0">
                <a:latin typeface="Arial" charset="0"/>
                <a:cs typeface="Arial" charset="0"/>
              </a:rPr>
              <a:t>кольцевой</a:t>
            </a:r>
            <a:r>
              <a:rPr lang="ru-RU" sz="1800" b="1" smtClean="0">
                <a:latin typeface="Arial" charset="0"/>
                <a:cs typeface="Arial" charset="0"/>
              </a:rPr>
              <a:t> </a:t>
            </a:r>
            <a:r>
              <a:rPr lang="ru-RU" sz="1800" smtClean="0">
                <a:latin typeface="Arial" charset="0"/>
                <a:cs typeface="Arial" charset="0"/>
              </a:rPr>
              <a:t>зазор…»</a:t>
            </a:r>
          </a:p>
          <a:p>
            <a:pPr marL="0" indent="0">
              <a:spcBef>
                <a:spcPct val="0"/>
              </a:spcBef>
              <a:buFont typeface="Arial" charset="0"/>
              <a:buNone/>
            </a:pPr>
            <a:r>
              <a:rPr lang="ru-RU" sz="1800" b="1" smtClean="0">
                <a:latin typeface="Arial" charset="0"/>
                <a:cs typeface="Arial" charset="0"/>
              </a:rPr>
              <a:t>4. Связи между элементами</a:t>
            </a:r>
            <a:endParaRPr lang="ru-RU" sz="1800" smtClean="0">
              <a:latin typeface="Arial" charset="0"/>
              <a:cs typeface="Arial" charset="0"/>
            </a:endParaRPr>
          </a:p>
          <a:p>
            <a:pPr marL="0" indent="0">
              <a:spcBef>
                <a:spcPct val="0"/>
              </a:spcBef>
              <a:spcAft>
                <a:spcPts val="1200"/>
              </a:spcAft>
              <a:buFont typeface="Arial" charset="0"/>
              <a:buNone/>
            </a:pPr>
            <a:r>
              <a:rPr lang="ru-RU" sz="1800" smtClean="0">
                <a:latin typeface="Arial" charset="0"/>
                <a:cs typeface="Arial" charset="0"/>
              </a:rPr>
              <a:t>«…трубопровод </a:t>
            </a:r>
            <a:r>
              <a:rPr lang="ru-RU" sz="1800" b="1" u="sng" smtClean="0">
                <a:latin typeface="Arial" charset="0"/>
                <a:cs typeface="Arial" charset="0"/>
              </a:rPr>
              <a:t>присоединен</a:t>
            </a:r>
            <a:r>
              <a:rPr lang="ru-RU" sz="1800" smtClean="0">
                <a:latin typeface="Arial" charset="0"/>
                <a:cs typeface="Arial" charset="0"/>
              </a:rPr>
              <a:t> к …»</a:t>
            </a:r>
          </a:p>
          <a:p>
            <a:pPr marL="0" indent="0">
              <a:spcBef>
                <a:spcPct val="0"/>
              </a:spcBef>
              <a:buFont typeface="Arial" charset="0"/>
              <a:buNone/>
            </a:pPr>
            <a:r>
              <a:rPr lang="ru-RU" sz="1800" b="1" smtClean="0">
                <a:latin typeface="Arial" charset="0"/>
                <a:cs typeface="Arial" charset="0"/>
              </a:rPr>
              <a:t>5. Форма выполнения связи между </a:t>
            </a:r>
            <a:endParaRPr lang="ru-RU" sz="1800" smtClean="0">
              <a:latin typeface="Arial" charset="0"/>
              <a:cs typeface="Arial" charset="0"/>
            </a:endParaRPr>
          </a:p>
          <a:p>
            <a:pPr marL="0" indent="0">
              <a:spcBef>
                <a:spcPct val="0"/>
              </a:spcBef>
              <a:spcAft>
                <a:spcPts val="1200"/>
              </a:spcAft>
              <a:buFont typeface="Arial" charset="0"/>
              <a:buNone/>
            </a:pPr>
            <a:r>
              <a:rPr lang="ru-RU" sz="1800" smtClean="0">
                <a:latin typeface="Arial" charset="0"/>
                <a:cs typeface="Arial" charset="0"/>
              </a:rPr>
              <a:t>«…шнуры </a:t>
            </a:r>
            <a:r>
              <a:rPr lang="ru-RU" sz="1800" b="1" u="sng" smtClean="0">
                <a:latin typeface="Arial" charset="0"/>
                <a:cs typeface="Arial" charset="0"/>
              </a:rPr>
              <a:t>соединены </a:t>
            </a:r>
            <a:r>
              <a:rPr lang="ru-RU" sz="1800" smtClean="0">
                <a:latin typeface="Arial" charset="0"/>
                <a:cs typeface="Arial" charset="0"/>
              </a:rPr>
              <a:t>между собой </a:t>
            </a:r>
            <a:r>
              <a:rPr lang="ru-RU" sz="1800" b="1" u="sng" smtClean="0">
                <a:latin typeface="Arial" charset="0"/>
                <a:cs typeface="Arial" charset="0"/>
              </a:rPr>
              <a:t>шарнирно</a:t>
            </a:r>
            <a:r>
              <a:rPr lang="ru-RU" sz="1800" smtClean="0">
                <a:latin typeface="Arial" charset="0"/>
                <a:cs typeface="Arial" charset="0"/>
              </a:rPr>
              <a:t>»</a:t>
            </a:r>
          </a:p>
          <a:p>
            <a:pPr marL="0" indent="0">
              <a:spcBef>
                <a:spcPct val="0"/>
              </a:spcBef>
              <a:buFont typeface="Arial" charset="0"/>
              <a:buNone/>
            </a:pPr>
            <a:r>
              <a:rPr lang="ru-RU" sz="1800" b="1" smtClean="0">
                <a:latin typeface="Arial" charset="0"/>
                <a:cs typeface="Arial" charset="0"/>
              </a:rPr>
              <a:t>6. Взаимосвязь размеров или других параметров элементов или всего устройства в целом </a:t>
            </a:r>
            <a:endParaRPr lang="ru-RU" sz="1800" smtClean="0">
              <a:latin typeface="Arial" charset="0"/>
              <a:cs typeface="Arial" charset="0"/>
            </a:endParaRPr>
          </a:p>
          <a:p>
            <a:pPr marL="0" indent="0" eaLnBrk="1" hangingPunct="1">
              <a:spcBef>
                <a:spcPct val="0"/>
              </a:spcBef>
              <a:spcAft>
                <a:spcPts val="1200"/>
              </a:spcAft>
              <a:buFont typeface="Arial" charset="0"/>
              <a:buNone/>
            </a:pPr>
            <a:r>
              <a:rPr lang="ru-RU" sz="1800" smtClean="0">
                <a:latin typeface="Arial" charset="0"/>
                <a:cs typeface="Arial" charset="0"/>
              </a:rPr>
              <a:t>«…</a:t>
            </a:r>
            <a:r>
              <a:rPr lang="ru-RU" sz="1800" b="1" u="sng" smtClean="0">
                <a:solidFill>
                  <a:srgbClr val="000000"/>
                </a:solidFill>
                <a:latin typeface="Arial" charset="0"/>
                <a:cs typeface="Arial" charset="0"/>
              </a:rPr>
              <a:t>расстояние</a:t>
            </a:r>
            <a:r>
              <a:rPr lang="ru-RU" sz="1800" smtClean="0">
                <a:solidFill>
                  <a:srgbClr val="000000"/>
                </a:solidFill>
                <a:latin typeface="Arial" charset="0"/>
                <a:cs typeface="Arial" charset="0"/>
              </a:rPr>
              <a:t> от канавки  до оси вращения рычага </a:t>
            </a:r>
            <a:r>
              <a:rPr lang="ru-RU" sz="1800" b="1" u="sng" smtClean="0">
                <a:solidFill>
                  <a:srgbClr val="000000"/>
                </a:solidFill>
                <a:latin typeface="Arial" charset="0"/>
                <a:cs typeface="Arial" charset="0"/>
              </a:rPr>
              <a:t>равно</a:t>
            </a:r>
            <a:r>
              <a:rPr lang="ru-RU" sz="1800" u="sng" smtClean="0">
                <a:solidFill>
                  <a:srgbClr val="000000"/>
                </a:solidFill>
                <a:latin typeface="Arial" charset="0"/>
                <a:cs typeface="Arial" charset="0"/>
              </a:rPr>
              <a:t> </a:t>
            </a:r>
            <a:r>
              <a:rPr lang="ru-RU" sz="1800" b="1" u="sng" smtClean="0">
                <a:solidFill>
                  <a:srgbClr val="000000"/>
                </a:solidFill>
                <a:latin typeface="Arial" charset="0"/>
                <a:cs typeface="Arial" charset="0"/>
              </a:rPr>
              <a:t>его малому плечу</a:t>
            </a:r>
            <a:r>
              <a:rPr lang="ru-RU" sz="1800" smtClean="0">
                <a:latin typeface="Arial" charset="0"/>
                <a:cs typeface="Arial" charset="0"/>
              </a:rPr>
              <a:t>»</a:t>
            </a:r>
          </a:p>
          <a:p>
            <a:pPr marL="0" indent="0">
              <a:spcBef>
                <a:spcPct val="0"/>
              </a:spcBef>
              <a:buFont typeface="Arial" charset="0"/>
              <a:buNone/>
            </a:pPr>
            <a:r>
              <a:rPr lang="ru-RU" sz="1800" b="1" smtClean="0">
                <a:latin typeface="Arial" charset="0"/>
                <a:cs typeface="Arial" charset="0"/>
              </a:rPr>
              <a:t>7. Материал элементов или всего устройства в целом </a:t>
            </a:r>
            <a:endParaRPr lang="ru-RU" sz="1800" smtClean="0">
              <a:latin typeface="Arial" charset="0"/>
              <a:cs typeface="Arial" charset="0"/>
            </a:endParaRPr>
          </a:p>
          <a:p>
            <a:pPr marL="0" indent="0">
              <a:spcBef>
                <a:spcPct val="0"/>
              </a:spcBef>
              <a:buFont typeface="Arial" charset="0"/>
              <a:buNone/>
            </a:pPr>
            <a:r>
              <a:rPr lang="ru-RU" sz="1800" smtClean="0">
                <a:latin typeface="Arial" charset="0"/>
                <a:cs typeface="Arial" charset="0"/>
              </a:rPr>
              <a:t>«…поверхность цилиндров выполнена </a:t>
            </a:r>
            <a:r>
              <a:rPr lang="ru-RU" sz="1800" b="1" u="sng" smtClean="0">
                <a:latin typeface="Arial" charset="0"/>
                <a:cs typeface="Arial" charset="0"/>
              </a:rPr>
              <a:t>из фторопласта</a:t>
            </a:r>
            <a:r>
              <a:rPr lang="ru-RU" sz="1800" smtClean="0">
                <a:latin typeface="Arial" charset="0"/>
                <a:cs typeface="Arial" charset="0"/>
              </a:rPr>
              <a:t>»</a:t>
            </a:r>
          </a:p>
          <a:p>
            <a:pPr marL="0" indent="0">
              <a:buFont typeface="Arial" charset="0"/>
              <a:buNone/>
            </a:pPr>
            <a:endParaRPr lang="ru-RU" sz="1800" smtClean="0">
              <a:latin typeface="Arial" charset="0"/>
              <a:cs typeface="Arial" charset="0"/>
            </a:endParaRPr>
          </a:p>
        </p:txBody>
      </p:sp>
      <p:sp>
        <p:nvSpPr>
          <p:cNvPr id="16387"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4</a:t>
            </a:r>
          </a:p>
        </p:txBody>
      </p:sp>
      <p:pic>
        <p:nvPicPr>
          <p:cNvPr id="16388" name="Picture 2"/>
          <p:cNvPicPr>
            <a:picLocks noChangeAspect="1" noChangeArrowheads="1"/>
          </p:cNvPicPr>
          <p:nvPr/>
        </p:nvPicPr>
        <p:blipFill>
          <a:blip r:embed="rId2"/>
          <a:srcRect/>
          <a:stretch>
            <a:fillRect/>
          </a:stretch>
        </p:blipFill>
        <p:spPr bwMode="auto">
          <a:xfrm>
            <a:off x="6594475" y="981075"/>
            <a:ext cx="2549525" cy="351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395288" y="188913"/>
            <a:ext cx="8229600" cy="706437"/>
          </a:xfrm>
        </p:spPr>
        <p:txBody>
          <a:bodyPr/>
          <a:lstStyle/>
          <a:p>
            <a:r>
              <a:rPr lang="ru-RU" sz="3000" b="1" smtClean="0">
                <a:solidFill>
                  <a:srgbClr val="214F87"/>
                </a:solidFill>
                <a:latin typeface="Arial" charset="0"/>
                <a:cs typeface="Arial" charset="0"/>
              </a:rPr>
              <a:t>ПРИЗНАКИ ВЕЩЕСТВА-СМЕСИ</a:t>
            </a:r>
          </a:p>
        </p:txBody>
      </p:sp>
      <p:sp>
        <p:nvSpPr>
          <p:cNvPr id="17410" name="Объект 2"/>
          <p:cNvSpPr>
            <a:spLocks noGrp="1"/>
          </p:cNvSpPr>
          <p:nvPr>
            <p:ph idx="1"/>
          </p:nvPr>
        </p:nvSpPr>
        <p:spPr>
          <a:xfrm>
            <a:off x="468313" y="1052513"/>
            <a:ext cx="8229600" cy="1873250"/>
          </a:xfrm>
        </p:spPr>
        <p:txBody>
          <a:bodyPr/>
          <a:lstStyle/>
          <a:p>
            <a:pPr marL="0" indent="0">
              <a:spcAft>
                <a:spcPts val="600"/>
              </a:spcAft>
              <a:buFont typeface="Calibri" pitchFamily="34" charset="0"/>
              <a:buAutoNum type="arabicPeriod"/>
            </a:pPr>
            <a:r>
              <a:rPr lang="ru-RU" sz="1800" smtClean="0">
                <a:latin typeface="Arial" charset="0"/>
                <a:cs typeface="Arial" charset="0"/>
              </a:rPr>
              <a:t>Наличие компонентов</a:t>
            </a:r>
          </a:p>
          <a:p>
            <a:pPr marL="0" indent="0">
              <a:spcAft>
                <a:spcPts val="600"/>
              </a:spcAft>
              <a:buFont typeface="Calibri" pitchFamily="34" charset="0"/>
              <a:buAutoNum type="arabicPeriod"/>
            </a:pPr>
            <a:r>
              <a:rPr lang="ru-RU" sz="1800" smtClean="0">
                <a:latin typeface="Arial" charset="0"/>
                <a:cs typeface="Arial" charset="0"/>
              </a:rPr>
              <a:t>Количество отдельных компонентов или всего вещества в целом</a:t>
            </a:r>
          </a:p>
          <a:p>
            <a:pPr marL="0" indent="0">
              <a:spcAft>
                <a:spcPts val="600"/>
              </a:spcAft>
              <a:buFont typeface="Calibri" pitchFamily="34" charset="0"/>
              <a:buAutoNum type="arabicPeriod"/>
            </a:pPr>
            <a:r>
              <a:rPr lang="ru-RU" sz="1800" smtClean="0">
                <a:latin typeface="Arial" charset="0"/>
                <a:cs typeface="Arial" charset="0"/>
              </a:rPr>
              <a:t>Строение или структура отдельных компонентов или всего вещества в целом</a:t>
            </a:r>
          </a:p>
          <a:p>
            <a:pPr marL="0" indent="0">
              <a:buFont typeface="Arial" charset="0"/>
              <a:buNone/>
            </a:pPr>
            <a:endParaRPr lang="ru-RU" sz="1800" smtClean="0">
              <a:latin typeface="Arial" charset="0"/>
              <a:cs typeface="Arial" charset="0"/>
            </a:endParaRPr>
          </a:p>
          <a:p>
            <a:pPr marL="0" indent="0">
              <a:buFont typeface="Arial" charset="0"/>
              <a:buNone/>
            </a:pPr>
            <a:endParaRPr lang="ru-RU" sz="1800" smtClean="0">
              <a:latin typeface="Arial" charset="0"/>
              <a:cs typeface="Arial" charset="0"/>
            </a:endParaRPr>
          </a:p>
        </p:txBody>
      </p:sp>
      <p:sp>
        <p:nvSpPr>
          <p:cNvPr id="17411" name="WordArt 8"/>
          <p:cNvSpPr>
            <a:spLocks noChangeArrowheads="1" noChangeShapeType="1" noTextEdit="1"/>
          </p:cNvSpPr>
          <p:nvPr/>
        </p:nvSpPr>
        <p:spPr bwMode="auto">
          <a:xfrm>
            <a:off x="3406775" y="2628900"/>
            <a:ext cx="2376488" cy="358775"/>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ПРИМЕР</a:t>
            </a:r>
          </a:p>
        </p:txBody>
      </p:sp>
      <p:sp>
        <p:nvSpPr>
          <p:cNvPr id="17412" name="TextBox 4"/>
          <p:cNvSpPr txBox="1">
            <a:spLocks noChangeArrowheads="1"/>
          </p:cNvSpPr>
          <p:nvPr/>
        </p:nvSpPr>
        <p:spPr bwMode="auto">
          <a:xfrm>
            <a:off x="438150" y="3357563"/>
            <a:ext cx="8496300" cy="641350"/>
          </a:xfrm>
          <a:prstGeom prst="rect">
            <a:avLst/>
          </a:prstGeom>
          <a:noFill/>
          <a:ln w="9525">
            <a:noFill/>
            <a:miter lim="800000"/>
            <a:headEnd/>
            <a:tailEnd/>
          </a:ln>
        </p:spPr>
        <p:txBody>
          <a:bodyPr>
            <a:spAutoFit/>
          </a:bodyPr>
          <a:lstStyle/>
          <a:p>
            <a:r>
              <a:rPr lang="ru-RU"/>
              <a:t>«Уплотняющая смазка, содержащая канифоль и церезин в количестве 88 и 12 мас. % соответственно»</a:t>
            </a:r>
          </a:p>
        </p:txBody>
      </p:sp>
      <p:pic>
        <p:nvPicPr>
          <p:cNvPr id="17413" name="Picture 2" descr="C:\Documents and Settings\User\Рабочий стол\cvtcm.JPG"/>
          <p:cNvPicPr>
            <a:picLocks noChangeAspect="1" noChangeArrowheads="1"/>
          </p:cNvPicPr>
          <p:nvPr/>
        </p:nvPicPr>
        <p:blipFill>
          <a:blip r:embed="rId2"/>
          <a:srcRect/>
          <a:stretch>
            <a:fillRect/>
          </a:stretch>
        </p:blipFill>
        <p:spPr bwMode="auto">
          <a:xfrm>
            <a:off x="1258888" y="4149725"/>
            <a:ext cx="2687637" cy="2405063"/>
          </a:xfrm>
          <a:prstGeom prst="rect">
            <a:avLst/>
          </a:prstGeom>
          <a:noFill/>
          <a:ln w="9525">
            <a:noFill/>
            <a:miter lim="800000"/>
            <a:headEnd/>
            <a:tailEnd/>
          </a:ln>
        </p:spPr>
      </p:pic>
      <p:pic>
        <p:nvPicPr>
          <p:cNvPr id="17414" name="Picture 3" descr="C:\Documents and Settings\User\Мои документы\Downloads\eko-300-800x800.jpg"/>
          <p:cNvPicPr>
            <a:picLocks noChangeAspect="1" noChangeArrowheads="1"/>
          </p:cNvPicPr>
          <p:nvPr/>
        </p:nvPicPr>
        <p:blipFill>
          <a:blip r:embed="rId3"/>
          <a:srcRect/>
          <a:stretch>
            <a:fillRect/>
          </a:stretch>
        </p:blipFill>
        <p:spPr bwMode="auto">
          <a:xfrm>
            <a:off x="5435600" y="3692525"/>
            <a:ext cx="3032125" cy="3032125"/>
          </a:xfrm>
          <a:prstGeom prst="rect">
            <a:avLst/>
          </a:prstGeom>
          <a:noFill/>
          <a:ln w="9525">
            <a:noFill/>
            <a:miter lim="800000"/>
            <a:headEnd/>
            <a:tailEnd/>
          </a:ln>
        </p:spPr>
      </p:pic>
      <p:sp>
        <p:nvSpPr>
          <p:cNvPr id="17415"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755650" y="260350"/>
            <a:ext cx="7921625" cy="692150"/>
          </a:xfrm>
        </p:spPr>
        <p:txBody>
          <a:bodyPr/>
          <a:lstStyle/>
          <a:p>
            <a:pPr algn="l"/>
            <a:r>
              <a:rPr lang="ru-RU" sz="3000" b="1" smtClean="0">
                <a:solidFill>
                  <a:srgbClr val="214F87"/>
                </a:solidFill>
                <a:latin typeface="Arial" charset="0"/>
                <a:cs typeface="Arial" charset="0"/>
              </a:rPr>
              <a:t>СТРУКТУРА ОПИСАНИЯ ИЗОБРЕТЕНИЯ</a:t>
            </a:r>
          </a:p>
        </p:txBody>
      </p:sp>
      <p:sp>
        <p:nvSpPr>
          <p:cNvPr id="18434" name="Объект 2"/>
          <p:cNvSpPr>
            <a:spLocks noGrp="1"/>
          </p:cNvSpPr>
          <p:nvPr>
            <p:ph idx="1"/>
          </p:nvPr>
        </p:nvSpPr>
        <p:spPr>
          <a:xfrm>
            <a:off x="468313" y="836613"/>
            <a:ext cx="8229600" cy="4249737"/>
          </a:xfrm>
        </p:spPr>
        <p:txBody>
          <a:bodyPr/>
          <a:lstStyle/>
          <a:p>
            <a:pPr>
              <a:buFont typeface="Calibri" pitchFamily="34" charset="0"/>
              <a:buAutoNum type="arabicPeriod"/>
            </a:pPr>
            <a:r>
              <a:rPr lang="ru-RU" sz="1800" smtClean="0">
                <a:latin typeface="Arial" charset="0"/>
                <a:cs typeface="Arial" charset="0"/>
              </a:rPr>
              <a:t>Класс Международной патентной классификации (МПК) и название изобретения;</a:t>
            </a:r>
          </a:p>
          <a:p>
            <a:pPr>
              <a:buFont typeface="Calibri" pitchFamily="34" charset="0"/>
              <a:buAutoNum type="arabicPeriod"/>
            </a:pPr>
            <a:r>
              <a:rPr lang="ru-RU" sz="1800" smtClean="0">
                <a:latin typeface="Arial" charset="0"/>
                <a:cs typeface="Arial" charset="0"/>
              </a:rPr>
              <a:t>Область техники и преимущественная область использования изобретения;</a:t>
            </a:r>
          </a:p>
          <a:p>
            <a:pPr>
              <a:buFont typeface="Calibri" pitchFamily="34" charset="0"/>
              <a:buAutoNum type="arabicPeriod"/>
            </a:pPr>
            <a:r>
              <a:rPr lang="ru-RU" sz="1800" smtClean="0">
                <a:latin typeface="Arial" charset="0"/>
                <a:cs typeface="Arial" charset="0"/>
              </a:rPr>
              <a:t>Уровень техники: характеристика выбранного аналога (аналогов), критика аналога;</a:t>
            </a:r>
          </a:p>
          <a:p>
            <a:pPr>
              <a:buFont typeface="Calibri" pitchFamily="34" charset="0"/>
              <a:buAutoNum type="arabicPeriod"/>
            </a:pPr>
            <a:r>
              <a:rPr lang="ru-RU" sz="1800" smtClean="0">
                <a:latin typeface="Arial" charset="0"/>
                <a:cs typeface="Arial" charset="0"/>
              </a:rPr>
              <a:t>Раскрытие сущности изобретения: цель изобретения; отличительные признаки от аналога;</a:t>
            </a:r>
          </a:p>
          <a:p>
            <a:pPr>
              <a:buFont typeface="Calibri" pitchFamily="34" charset="0"/>
              <a:buAutoNum type="arabicPeriod"/>
            </a:pPr>
            <a:r>
              <a:rPr lang="ru-RU" sz="1800" smtClean="0">
                <a:latin typeface="Arial" charset="0"/>
                <a:cs typeface="Arial" charset="0"/>
              </a:rPr>
              <a:t>Краткое описание чертежей, графических изображений (если они содержатся в заявке);</a:t>
            </a:r>
          </a:p>
          <a:p>
            <a:pPr>
              <a:buFont typeface="Calibri" pitchFamily="34" charset="0"/>
              <a:buAutoNum type="arabicPeriod"/>
            </a:pPr>
            <a:r>
              <a:rPr lang="ru-RU" sz="1800" smtClean="0">
                <a:latin typeface="Arial" charset="0"/>
                <a:cs typeface="Arial" charset="0"/>
              </a:rPr>
              <a:t> Осуществление изобретения (подробное описание с примерами конкретного выполнения);</a:t>
            </a:r>
          </a:p>
          <a:p>
            <a:pPr>
              <a:buFont typeface="Calibri" pitchFamily="34" charset="0"/>
              <a:buAutoNum type="arabicPeriod"/>
            </a:pPr>
            <a:r>
              <a:rPr lang="ru-RU" sz="1800" smtClean="0">
                <a:latin typeface="Arial" charset="0"/>
                <a:cs typeface="Arial" charset="0"/>
              </a:rPr>
              <a:t>Практическая значимость.</a:t>
            </a:r>
          </a:p>
          <a:p>
            <a:pPr>
              <a:buFont typeface="Wingdings" pitchFamily="2" charset="2"/>
              <a:buChar char="§"/>
            </a:pPr>
            <a:endParaRPr lang="ru-RU" sz="1800" smtClean="0">
              <a:latin typeface="Arial" charset="0"/>
              <a:cs typeface="Arial" charset="0"/>
            </a:endParaRPr>
          </a:p>
          <a:p>
            <a:pPr>
              <a:buFont typeface="Wingdings" pitchFamily="2" charset="2"/>
              <a:buChar char="§"/>
            </a:pPr>
            <a:endParaRPr lang="ru-RU" sz="1800" smtClean="0">
              <a:latin typeface="Arial" charset="0"/>
              <a:cs typeface="Arial" charset="0"/>
            </a:endParaRPr>
          </a:p>
          <a:p>
            <a:pPr>
              <a:buFont typeface="Wingdings" pitchFamily="2" charset="2"/>
              <a:buChar char="§"/>
            </a:pPr>
            <a:endParaRPr lang="ru-RU" sz="1800" smtClean="0">
              <a:latin typeface="Arial" charset="0"/>
              <a:cs typeface="Arial" charset="0"/>
            </a:endParaRPr>
          </a:p>
        </p:txBody>
      </p:sp>
      <p:pic>
        <p:nvPicPr>
          <p:cNvPr id="18435" name="Picture 6"/>
          <p:cNvPicPr>
            <a:picLocks noChangeAspect="1" noChangeArrowheads="1"/>
          </p:cNvPicPr>
          <p:nvPr/>
        </p:nvPicPr>
        <p:blipFill>
          <a:blip r:embed="rId2"/>
          <a:srcRect/>
          <a:stretch>
            <a:fillRect/>
          </a:stretch>
        </p:blipFill>
        <p:spPr bwMode="auto">
          <a:xfrm>
            <a:off x="1403350" y="4868863"/>
            <a:ext cx="6294438" cy="1760537"/>
          </a:xfrm>
          <a:prstGeom prst="rect">
            <a:avLst/>
          </a:prstGeom>
          <a:noFill/>
          <a:ln w="9525">
            <a:noFill/>
            <a:miter lim="800000"/>
            <a:headEnd/>
            <a:tailEnd/>
          </a:ln>
        </p:spPr>
      </p:pic>
      <p:sp>
        <p:nvSpPr>
          <p:cNvPr id="18436"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3"/>
          <p:cNvSpPr txBox="1">
            <a:spLocks noChangeArrowheads="1"/>
          </p:cNvSpPr>
          <p:nvPr/>
        </p:nvSpPr>
        <p:spPr bwMode="auto">
          <a:xfrm>
            <a:off x="358775" y="333375"/>
            <a:ext cx="8785225" cy="449263"/>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ОПИСАНИЕ ИЗОБРЕТЕНИЯ </a:t>
            </a:r>
          </a:p>
          <a:p>
            <a:pPr algn="ctr" eaLnBrk="0" hangingPunct="0"/>
            <a:r>
              <a:rPr lang="ru-RU" sz="3000" b="1">
                <a:solidFill>
                  <a:srgbClr val="214F87"/>
                </a:solidFill>
                <a:cs typeface="Arial" charset="0"/>
              </a:rPr>
              <a:t>(ПОЛЕЗНОЙ МОДЕЛИ)</a:t>
            </a:r>
          </a:p>
          <a:p>
            <a:pPr eaLnBrk="0" hangingPunct="0"/>
            <a:endParaRPr lang="ru-RU" sz="3200" b="1">
              <a:solidFill>
                <a:srgbClr val="214F87"/>
              </a:solidFill>
              <a:cs typeface="Arial" charset="0"/>
            </a:endParaRPr>
          </a:p>
        </p:txBody>
      </p:sp>
      <p:sp>
        <p:nvSpPr>
          <p:cNvPr id="19458" name="Text Box 3"/>
          <p:cNvSpPr txBox="1">
            <a:spLocks noChangeArrowheads="1"/>
          </p:cNvSpPr>
          <p:nvPr/>
        </p:nvSpPr>
        <p:spPr bwMode="auto">
          <a:xfrm>
            <a:off x="468313" y="1254125"/>
            <a:ext cx="8207375" cy="720725"/>
          </a:xfrm>
          <a:prstGeom prst="rect">
            <a:avLst/>
          </a:prstGeom>
          <a:solidFill>
            <a:srgbClr val="C0C0C0"/>
          </a:solidFill>
          <a:ln w="9525">
            <a:noFill/>
            <a:miter lim="800000"/>
            <a:headEnd/>
            <a:tailEnd/>
          </a:ln>
        </p:spPr>
        <p:txBody>
          <a:bodyPr lIns="36195" tIns="36195" rIns="36195" bIns="36195"/>
          <a:lstStyle/>
          <a:p>
            <a:pPr marL="342900" indent="-342900">
              <a:buFontTx/>
              <a:buAutoNum type="arabicPeriod"/>
              <a:defRPr/>
            </a:pPr>
            <a:r>
              <a:rPr lang="ru-RU" dirty="0"/>
              <a:t>Название </a:t>
            </a:r>
            <a:r>
              <a:rPr lang="ru-RU" dirty="0"/>
              <a:t>изобретения и </a:t>
            </a:r>
            <a:r>
              <a:rPr lang="ru-RU" dirty="0"/>
              <a:t>класс </a:t>
            </a:r>
            <a:r>
              <a:rPr lang="ru-RU" dirty="0"/>
              <a:t>международной патентной </a:t>
            </a:r>
            <a:endParaRPr lang="ru-RU" dirty="0"/>
          </a:p>
          <a:p>
            <a:pPr>
              <a:defRPr/>
            </a:pPr>
            <a:r>
              <a:rPr lang="ru-RU" dirty="0"/>
              <a:t>      классификации (МПК</a:t>
            </a:r>
            <a:r>
              <a:rPr lang="ru-RU" dirty="0"/>
              <a:t>)</a:t>
            </a:r>
          </a:p>
        </p:txBody>
      </p:sp>
      <p:sp>
        <p:nvSpPr>
          <p:cNvPr id="31747" name="Text Box 6"/>
          <p:cNvSpPr txBox="1">
            <a:spLocks noChangeArrowheads="1"/>
          </p:cNvSpPr>
          <p:nvPr/>
        </p:nvSpPr>
        <p:spPr bwMode="auto">
          <a:xfrm>
            <a:off x="468313" y="1974850"/>
            <a:ext cx="8351837" cy="2386013"/>
          </a:xfrm>
          <a:prstGeom prst="rect">
            <a:avLst/>
          </a:prstGeom>
          <a:noFill/>
          <a:ln w="9525">
            <a:noFill/>
            <a:miter lim="800000"/>
            <a:headEnd/>
            <a:tailEnd/>
          </a:ln>
        </p:spPr>
        <p:txBody>
          <a:bodyPr>
            <a:spAutoFit/>
          </a:bodyPr>
          <a:lstStyle/>
          <a:p>
            <a:pPr>
              <a:defRPr/>
            </a:pPr>
            <a:r>
              <a:rPr lang="ru-RU" b="1" i="1" dirty="0"/>
              <a:t>Название изобретения</a:t>
            </a:r>
            <a:r>
              <a:rPr lang="ru-RU" i="1" dirty="0"/>
              <a:t> (полезной модели</a:t>
            </a:r>
            <a:r>
              <a:rPr lang="ru-RU" i="1" dirty="0"/>
              <a:t>):</a:t>
            </a:r>
          </a:p>
          <a:p>
            <a:pPr>
              <a:defRPr/>
            </a:pPr>
            <a:endParaRPr lang="ru-RU" sz="1000" dirty="0"/>
          </a:p>
          <a:p>
            <a:pPr marL="342900" indent="-342900">
              <a:spcAft>
                <a:spcPts val="600"/>
              </a:spcAft>
              <a:buFont typeface="+mj-lt"/>
              <a:buAutoNum type="arabicPeriod"/>
              <a:defRPr/>
            </a:pPr>
            <a:r>
              <a:rPr lang="ru-RU" i="1" dirty="0"/>
              <a:t>должно указывать </a:t>
            </a:r>
            <a:r>
              <a:rPr lang="ru-RU" i="1" dirty="0"/>
              <a:t>назначение изобретения, соответствовать его сущности;</a:t>
            </a:r>
            <a:endParaRPr lang="ru-RU" dirty="0"/>
          </a:p>
          <a:p>
            <a:pPr marL="342900" indent="-342900">
              <a:spcAft>
                <a:spcPts val="600"/>
              </a:spcAft>
              <a:buFont typeface="+mj-lt"/>
              <a:buAutoNum type="arabicPeriod"/>
              <a:defRPr/>
            </a:pPr>
            <a:r>
              <a:rPr lang="ru-RU" i="1" dirty="0"/>
              <a:t>быть ясным, точным и лаконичным;</a:t>
            </a:r>
            <a:endParaRPr lang="ru-RU" dirty="0"/>
          </a:p>
          <a:p>
            <a:pPr marL="342900" indent="-342900">
              <a:spcAft>
                <a:spcPts val="600"/>
              </a:spcAft>
              <a:buFont typeface="+mj-lt"/>
              <a:buAutoNum type="arabicPeriod"/>
              <a:defRPr/>
            </a:pPr>
            <a:r>
              <a:rPr lang="ru-RU" i="1" dirty="0"/>
              <a:t>излагаться в единственном числе (за исключением названий, которые не употребляются в единственном числе).</a:t>
            </a:r>
          </a:p>
          <a:p>
            <a:pPr>
              <a:defRPr/>
            </a:pPr>
            <a:endParaRPr lang="ru-RU" sz="1600" dirty="0"/>
          </a:p>
        </p:txBody>
      </p:sp>
      <p:graphicFrame>
        <p:nvGraphicFramePr>
          <p:cNvPr id="2" name="Таблица 1"/>
          <p:cNvGraphicFramePr>
            <a:graphicFrameLocks noGrp="1"/>
          </p:cNvGraphicFramePr>
          <p:nvPr/>
        </p:nvGraphicFramePr>
        <p:xfrm>
          <a:off x="1258888" y="4200525"/>
          <a:ext cx="6985000" cy="2524125"/>
        </p:xfrm>
        <a:graphic>
          <a:graphicData uri="http://schemas.openxmlformats.org/drawingml/2006/table">
            <a:tbl>
              <a:tblPr firstRow="1" firstCol="1" bandRow="1"/>
              <a:tblGrid>
                <a:gridCol w="3816424"/>
                <a:gridCol w="3168352"/>
              </a:tblGrid>
              <a:tr h="0">
                <a:tc>
                  <a:txBody>
                    <a:bodyPr/>
                    <a:lstStyle/>
                    <a:p>
                      <a:pPr algn="ctr">
                        <a:lnSpc>
                          <a:spcPct val="115000"/>
                        </a:lnSpc>
                        <a:spcAft>
                          <a:spcPts val="0"/>
                        </a:spcAft>
                      </a:pPr>
                      <a:r>
                        <a:rPr lang="ru-RU" sz="1800" b="1" dirty="0">
                          <a:effectLst/>
                          <a:latin typeface="Times New Roman"/>
                          <a:ea typeface="Calibri"/>
                          <a:cs typeface="Times New Roman"/>
                        </a:rPr>
                        <a:t>Правильно</a:t>
                      </a:r>
                      <a:endParaRPr lang="ru-RU" sz="1100" dirty="0">
                        <a:effectLst/>
                        <a:latin typeface="Calibri"/>
                        <a:ea typeface="Calibri"/>
                        <a:cs typeface="Times New Roman"/>
                      </a:endParaRPr>
                    </a:p>
                    <a:p>
                      <a:pPr algn="ctr">
                        <a:lnSpc>
                          <a:spcPct val="115000"/>
                        </a:lnSpc>
                        <a:spcAft>
                          <a:spcPts val="0"/>
                        </a:spcAft>
                      </a:pPr>
                      <a:r>
                        <a:rPr lang="en-US" sz="18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800" b="1">
                          <a:effectLst/>
                          <a:latin typeface="Times New Roman"/>
                          <a:ea typeface="Calibri"/>
                          <a:cs typeface="Times New Roman"/>
                        </a:rPr>
                        <a:t>Не правильно</a:t>
                      </a:r>
                      <a:endParaRPr lang="ru-RU" sz="1100">
                        <a:effectLst/>
                        <a:latin typeface="Calibri"/>
                        <a:ea typeface="Calibri"/>
                        <a:cs typeface="Times New Roman"/>
                      </a:endParaRPr>
                    </a:p>
                    <a:p>
                      <a:pPr algn="ctr">
                        <a:lnSpc>
                          <a:spcPct val="115000"/>
                        </a:lnSpc>
                        <a:spcAft>
                          <a:spcPts val="0"/>
                        </a:spcAft>
                      </a:pPr>
                      <a:r>
                        <a:rPr lang="en-US" sz="18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0">
                <a:tc>
                  <a:txBody>
                    <a:bodyPr/>
                    <a:lstStyle/>
                    <a:p>
                      <a:pPr algn="ctr">
                        <a:lnSpc>
                          <a:spcPct val="115000"/>
                        </a:lnSpc>
                        <a:spcAft>
                          <a:spcPts val="0"/>
                        </a:spcAft>
                      </a:pPr>
                      <a:r>
                        <a:rPr lang="ru-RU" sz="1800">
                          <a:effectLst/>
                          <a:latin typeface="Times New Roman"/>
                          <a:ea typeface="Calibri"/>
                          <a:cs typeface="Times New Roman"/>
                        </a:rPr>
                        <a:t>Автомобильное колесо с безвоздушной шиной</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a:effectLst/>
                          <a:latin typeface="Times New Roman"/>
                          <a:ea typeface="Calibri"/>
                          <a:cs typeface="Times New Roman"/>
                        </a:rPr>
                        <a:t>Колесо</a:t>
                      </a:r>
                      <a:endParaRPr lang="ru-RU" sz="1100">
                        <a:effectLst/>
                        <a:latin typeface="Calibri"/>
                        <a:ea typeface="Calibri"/>
                        <a:cs typeface="Times New Roman"/>
                      </a:endParaRPr>
                    </a:p>
                    <a:p>
                      <a:pPr algn="ctr">
                        <a:lnSpc>
                          <a:spcPct val="115000"/>
                        </a:lnSpc>
                        <a:spcAft>
                          <a:spcPts val="0"/>
                        </a:spcAft>
                      </a:pPr>
                      <a:r>
                        <a:rPr lang="en-US" sz="1800">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670">
                <a:tc>
                  <a:txBody>
                    <a:bodyPr/>
                    <a:lstStyle/>
                    <a:p>
                      <a:pPr algn="ctr">
                        <a:lnSpc>
                          <a:spcPct val="115000"/>
                        </a:lnSpc>
                        <a:spcAft>
                          <a:spcPts val="0"/>
                        </a:spcAft>
                      </a:pPr>
                      <a:r>
                        <a:rPr lang="ru-RU" sz="1800">
                          <a:effectLst/>
                          <a:latin typeface="Times New Roman"/>
                          <a:ea typeface="Calibri"/>
                          <a:cs typeface="Times New Roman"/>
                        </a:rPr>
                        <a:t>Способ изготовления сплошных плитных фундаментов</a:t>
                      </a:r>
                      <a:endParaRPr lang="ru-RU" sz="1100">
                        <a:effectLst/>
                        <a:latin typeface="Calibri"/>
                        <a:ea typeface="Calibri"/>
                        <a:cs typeface="Times New Roman"/>
                      </a:endParaRPr>
                    </a:p>
                    <a:p>
                      <a:pPr algn="ctr">
                        <a:lnSpc>
                          <a:spcPct val="115000"/>
                        </a:lnSpc>
                        <a:spcAft>
                          <a:spcPts val="0"/>
                        </a:spcAft>
                      </a:pPr>
                      <a:r>
                        <a:rPr lang="ru-RU" sz="1800">
                          <a:effectLst/>
                          <a:latin typeface="Times New Roman"/>
                          <a:ea typeface="Calibri"/>
                          <a:cs typeface="Times New Roman"/>
                        </a:rPr>
                        <a:t>коробчатого сечения из ребристых плит перекрытия</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dirty="0">
                          <a:effectLst/>
                          <a:latin typeface="Times New Roman"/>
                          <a:ea typeface="Calibri"/>
                          <a:cs typeface="Times New Roman"/>
                        </a:rPr>
                        <a:t>Изготовление фундаментов</a:t>
                      </a:r>
                      <a:endParaRPr lang="ru-RU" sz="1100" dirty="0">
                        <a:effectLst/>
                        <a:latin typeface="Calibri"/>
                        <a:ea typeface="Calibri"/>
                        <a:cs typeface="Times New Roman"/>
                      </a:endParaRPr>
                    </a:p>
                    <a:p>
                      <a:pPr algn="ctr">
                        <a:lnSpc>
                          <a:spcPct val="115000"/>
                        </a:lnSpc>
                        <a:spcAft>
                          <a:spcPts val="0"/>
                        </a:spcAft>
                      </a:pPr>
                      <a:r>
                        <a:rPr lang="en-US" sz="1800" dirty="0">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74"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ъект 2"/>
          <p:cNvSpPr>
            <a:spLocks noGrp="1"/>
          </p:cNvSpPr>
          <p:nvPr>
            <p:ph idx="1"/>
          </p:nvPr>
        </p:nvSpPr>
        <p:spPr>
          <a:xfrm>
            <a:off x="539750" y="188913"/>
            <a:ext cx="8229600" cy="6535737"/>
          </a:xfrm>
        </p:spPr>
        <p:txBody>
          <a:bodyPr/>
          <a:lstStyle/>
          <a:p>
            <a:pPr marL="0" indent="0" eaLnBrk="1" hangingPunct="1">
              <a:spcBef>
                <a:spcPct val="0"/>
              </a:spcBef>
              <a:buFont typeface="Arial" charset="0"/>
              <a:buNone/>
            </a:pPr>
            <a:r>
              <a:rPr lang="ru-RU" sz="1800" smtClean="0">
                <a:solidFill>
                  <a:srgbClr val="000000"/>
                </a:solidFill>
                <a:latin typeface="Arial" charset="0"/>
              </a:rPr>
              <a:t>Для систематизации патентных документов, относящихся к изобретениям и полезным моделям разработана </a:t>
            </a:r>
            <a:r>
              <a:rPr lang="ru-RU" sz="1800" b="1" smtClean="0">
                <a:solidFill>
                  <a:srgbClr val="000000"/>
                </a:solidFill>
                <a:latin typeface="Arial" charset="0"/>
              </a:rPr>
              <a:t>Международная патентная классификация</a:t>
            </a:r>
            <a:r>
              <a:rPr lang="ru-RU" sz="1800" smtClean="0">
                <a:solidFill>
                  <a:srgbClr val="000000"/>
                </a:solidFill>
                <a:latin typeface="Arial" charset="0"/>
              </a:rPr>
              <a:t> </a:t>
            </a:r>
            <a:r>
              <a:rPr lang="ru-RU" sz="1800" b="1" smtClean="0">
                <a:solidFill>
                  <a:srgbClr val="000000"/>
                </a:solidFill>
                <a:latin typeface="Arial" charset="0"/>
              </a:rPr>
              <a:t>(МПК</a:t>
            </a:r>
            <a:r>
              <a:rPr lang="ru-RU" sz="1800" smtClean="0">
                <a:solidFill>
                  <a:srgbClr val="000000"/>
                </a:solidFill>
                <a:latin typeface="Arial" charset="0"/>
              </a:rPr>
              <a:t>).</a:t>
            </a: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en-US" sz="1800" i="1" smtClean="0">
              <a:solidFill>
                <a:srgbClr val="000000"/>
              </a:solidFill>
              <a:latin typeface="Arial" charset="0"/>
            </a:endParaRPr>
          </a:p>
          <a:p>
            <a:pPr marL="0" indent="0" eaLnBrk="1" hangingPunct="1">
              <a:spcBef>
                <a:spcPct val="0"/>
              </a:spcBef>
              <a:buFont typeface="Arial" charset="0"/>
              <a:buNone/>
            </a:pPr>
            <a:endParaRPr lang="ru-RU" sz="1800" smtClean="0">
              <a:solidFill>
                <a:srgbClr val="000000"/>
              </a:solidFill>
              <a:latin typeface="Arial" charset="0"/>
            </a:endParaRPr>
          </a:p>
          <a:p>
            <a:pPr marL="0" indent="0" eaLnBrk="1" hangingPunct="1">
              <a:spcBef>
                <a:spcPct val="0"/>
              </a:spcBef>
              <a:buFont typeface="Arial" charset="0"/>
              <a:buNone/>
            </a:pPr>
            <a:endParaRPr lang="ru-RU" sz="1800" smtClean="0">
              <a:solidFill>
                <a:srgbClr val="000000"/>
              </a:solidFill>
              <a:latin typeface="Arial" charset="0"/>
            </a:endParaRPr>
          </a:p>
          <a:p>
            <a:pPr marL="0" indent="0" eaLnBrk="1" hangingPunct="1">
              <a:spcBef>
                <a:spcPct val="0"/>
              </a:spcBef>
              <a:buFont typeface="Arial" charset="0"/>
              <a:buNone/>
            </a:pPr>
            <a:r>
              <a:rPr lang="ru-RU" sz="1800" smtClean="0">
                <a:solidFill>
                  <a:srgbClr val="000000"/>
                </a:solidFill>
                <a:latin typeface="Arial" charset="0"/>
              </a:rPr>
              <a:t>Определить МПК можно методом патентного</a:t>
            </a:r>
          </a:p>
          <a:p>
            <a:pPr marL="0" indent="0" eaLnBrk="1" hangingPunct="1">
              <a:spcBef>
                <a:spcPct val="0"/>
              </a:spcBef>
              <a:buFont typeface="Arial" charset="0"/>
              <a:buNone/>
            </a:pPr>
            <a:r>
              <a:rPr lang="ru-RU" sz="1800" smtClean="0">
                <a:solidFill>
                  <a:srgbClr val="000000"/>
                </a:solidFill>
                <a:latin typeface="Arial" charset="0"/>
              </a:rPr>
              <a:t>поиска на сайтах </a:t>
            </a:r>
            <a:r>
              <a:rPr lang="ru-RU" sz="1800" smtClean="0">
                <a:solidFill>
                  <a:srgbClr val="214F87"/>
                </a:solidFill>
                <a:latin typeface="Arial" charset="0"/>
              </a:rPr>
              <a:t>http://www1.fips.ru </a:t>
            </a:r>
            <a:r>
              <a:rPr lang="ru-RU" sz="1800" smtClean="0">
                <a:solidFill>
                  <a:srgbClr val="000000"/>
                </a:solidFill>
                <a:latin typeface="Arial" charset="0"/>
              </a:rPr>
              <a:t>и </a:t>
            </a:r>
          </a:p>
          <a:p>
            <a:pPr marL="0" indent="0" eaLnBrk="1" hangingPunct="1">
              <a:spcBef>
                <a:spcPct val="0"/>
              </a:spcBef>
              <a:buFont typeface="Arial" charset="0"/>
              <a:buNone/>
            </a:pPr>
            <a:r>
              <a:rPr lang="ru-RU" sz="1800" smtClean="0">
                <a:solidFill>
                  <a:srgbClr val="214F87"/>
                </a:solidFill>
                <a:latin typeface="Arial" charset="0"/>
              </a:rPr>
              <a:t>www.wipo.int/ipcpub</a:t>
            </a:r>
            <a:endParaRPr lang="ru-RU" sz="1800" smtClean="0">
              <a:solidFill>
                <a:srgbClr val="000000"/>
              </a:solidFill>
              <a:latin typeface="Arial" charset="0"/>
            </a:endParaRPr>
          </a:p>
          <a:p>
            <a:pPr marL="0" indent="0" eaLnBrk="1" hangingPunct="1">
              <a:spcBef>
                <a:spcPct val="0"/>
              </a:spcBef>
              <a:buFont typeface="Arial" charset="0"/>
              <a:buNone/>
            </a:pPr>
            <a:endParaRPr lang="ru-RU" sz="1800" smtClean="0">
              <a:solidFill>
                <a:srgbClr val="000000"/>
              </a:solidFill>
              <a:latin typeface="Arial" charset="0"/>
            </a:endParaRPr>
          </a:p>
          <a:p>
            <a:pPr marL="0" indent="0">
              <a:buFont typeface="Arial" charset="0"/>
              <a:buNone/>
            </a:pPr>
            <a:endParaRPr lang="ru-RU" sz="2000" smtClean="0">
              <a:latin typeface="Arial" charset="0"/>
            </a:endParaRPr>
          </a:p>
        </p:txBody>
      </p:sp>
      <p:sp>
        <p:nvSpPr>
          <p:cNvPr id="20482" name="Text Box 7"/>
          <p:cNvSpPr txBox="1">
            <a:spLocks noChangeArrowheads="1"/>
          </p:cNvSpPr>
          <p:nvPr/>
        </p:nvSpPr>
        <p:spPr bwMode="auto">
          <a:xfrm>
            <a:off x="301625" y="1557338"/>
            <a:ext cx="7127875" cy="1331912"/>
          </a:xfrm>
          <a:prstGeom prst="rect">
            <a:avLst/>
          </a:prstGeom>
          <a:solidFill>
            <a:srgbClr val="FFFFFF"/>
          </a:solidFill>
          <a:ln w="9525">
            <a:solidFill>
              <a:srgbClr val="000000"/>
            </a:solidFill>
            <a:miter lim="800000"/>
            <a:headEnd/>
            <a:tailEnd/>
          </a:ln>
        </p:spPr>
        <p:txBody>
          <a:bodyPr/>
          <a:lstStyle/>
          <a:p>
            <a:pPr lvl="1" algn="r"/>
            <a:r>
              <a:rPr lang="ru-RU" sz="2000" b="1">
                <a:latin typeface="Times New Roman" pitchFamily="18" charset="0"/>
              </a:rPr>
              <a:t>МПК </a:t>
            </a:r>
            <a:r>
              <a:rPr lang="en-US" sz="2000" b="1">
                <a:latin typeface="Times New Roman" pitchFamily="18" charset="0"/>
              </a:rPr>
              <a:t>E02D 27/01</a:t>
            </a:r>
            <a:endParaRPr lang="en-US" sz="2000">
              <a:latin typeface="Times New Roman" pitchFamily="18" charset="0"/>
            </a:endParaRPr>
          </a:p>
          <a:p>
            <a:pPr algn="ctr"/>
            <a:r>
              <a:rPr lang="ru-RU" sz="2000" b="1">
                <a:latin typeface="Times New Roman" pitchFamily="18" charset="0"/>
              </a:rPr>
              <a:t>Способ изготовления сплошных плитных фундаментов</a:t>
            </a:r>
          </a:p>
          <a:p>
            <a:pPr algn="ctr"/>
            <a:r>
              <a:rPr lang="ru-RU" sz="2000" b="1">
                <a:latin typeface="Times New Roman" pitchFamily="18" charset="0"/>
              </a:rPr>
              <a:t>коробчатого сечения из ребристых плит перекрытия</a:t>
            </a:r>
            <a:endParaRPr lang="ru-RU" sz="2000"/>
          </a:p>
        </p:txBody>
      </p:sp>
      <p:sp>
        <p:nvSpPr>
          <p:cNvPr id="20483" name="Text Box 7"/>
          <p:cNvSpPr txBox="1">
            <a:spLocks noChangeArrowheads="1"/>
          </p:cNvSpPr>
          <p:nvPr/>
        </p:nvSpPr>
        <p:spPr bwMode="auto">
          <a:xfrm>
            <a:off x="1593850" y="3141663"/>
            <a:ext cx="7127875" cy="1114425"/>
          </a:xfrm>
          <a:prstGeom prst="rect">
            <a:avLst/>
          </a:prstGeom>
          <a:solidFill>
            <a:srgbClr val="FFFFFF"/>
          </a:solidFill>
          <a:ln w="9525">
            <a:solidFill>
              <a:srgbClr val="000000"/>
            </a:solidFill>
            <a:miter lim="800000"/>
            <a:headEnd/>
            <a:tailEnd/>
          </a:ln>
        </p:spPr>
        <p:txBody>
          <a:bodyPr/>
          <a:lstStyle/>
          <a:p>
            <a:pPr lvl="1" algn="r"/>
            <a:r>
              <a:rPr lang="ru-RU" sz="2000" b="1">
                <a:latin typeface="Times New Roman" pitchFamily="18" charset="0"/>
              </a:rPr>
              <a:t>МПК В60С</a:t>
            </a:r>
            <a:r>
              <a:rPr lang="en-US" sz="2000" b="1">
                <a:latin typeface="Times New Roman" pitchFamily="18" charset="0"/>
              </a:rPr>
              <a:t> 7/0</a:t>
            </a:r>
            <a:r>
              <a:rPr lang="ru-RU" sz="2000" b="1">
                <a:latin typeface="Times New Roman" pitchFamily="18" charset="0"/>
              </a:rPr>
              <a:t>0</a:t>
            </a:r>
            <a:endParaRPr lang="en-US" sz="2000">
              <a:latin typeface="Times New Roman" pitchFamily="18" charset="0"/>
            </a:endParaRPr>
          </a:p>
          <a:p>
            <a:pPr algn="ctr"/>
            <a:r>
              <a:rPr lang="ru-RU" sz="2000" b="1">
                <a:latin typeface="Times New Roman" pitchFamily="18" charset="0"/>
              </a:rPr>
              <a:t>Автомобильное колесо с безвоздушной шиной</a:t>
            </a:r>
          </a:p>
        </p:txBody>
      </p:sp>
      <p:sp>
        <p:nvSpPr>
          <p:cNvPr id="20484" name="WordArt 8"/>
          <p:cNvSpPr>
            <a:spLocks noChangeArrowheads="1" noChangeShapeType="1" noTextEdit="1"/>
          </p:cNvSpPr>
          <p:nvPr/>
        </p:nvSpPr>
        <p:spPr bwMode="auto">
          <a:xfrm>
            <a:off x="3865563" y="1003300"/>
            <a:ext cx="2376487" cy="358775"/>
          </a:xfrm>
          <a:prstGeom prst="rect">
            <a:avLst/>
          </a:prstGeom>
        </p:spPr>
        <p:txBody>
          <a:bodyPr wrap="none" fromWordArt="1">
            <a:prstTxWarp prst="textPlain">
              <a:avLst>
                <a:gd name="adj" fmla="val 50000"/>
              </a:avLst>
            </a:prstTxWarp>
          </a:bodyPr>
          <a:lstStyle/>
          <a:p>
            <a:pPr algn="ctr"/>
            <a:r>
              <a:rPr lang="ru-RU" sz="20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ПРИМЕРЫ</a:t>
            </a:r>
          </a:p>
        </p:txBody>
      </p:sp>
      <p:pic>
        <p:nvPicPr>
          <p:cNvPr id="20485" name="Picture 8"/>
          <p:cNvPicPr>
            <a:picLocks noChangeAspect="1" noChangeArrowheads="1"/>
          </p:cNvPicPr>
          <p:nvPr/>
        </p:nvPicPr>
        <p:blipFill>
          <a:blip r:embed="rId2"/>
          <a:srcRect/>
          <a:stretch>
            <a:fillRect/>
          </a:stretch>
        </p:blipFill>
        <p:spPr bwMode="auto">
          <a:xfrm>
            <a:off x="5808663" y="4418013"/>
            <a:ext cx="2665412" cy="2152650"/>
          </a:xfrm>
          <a:prstGeom prst="rect">
            <a:avLst/>
          </a:prstGeom>
          <a:noFill/>
          <a:ln w="9525">
            <a:noFill/>
            <a:miter lim="800000"/>
            <a:headEnd/>
            <a:tailEnd/>
          </a:ln>
        </p:spPr>
      </p:pic>
      <p:sp>
        <p:nvSpPr>
          <p:cNvPr id="20486"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a:srcRect/>
          <a:stretch>
            <a:fillRect/>
          </a:stretch>
        </p:blipFill>
        <p:spPr bwMode="auto">
          <a:xfrm>
            <a:off x="468313" y="1557338"/>
            <a:ext cx="8424862" cy="4684712"/>
          </a:xfrm>
          <a:prstGeom prst="rect">
            <a:avLst/>
          </a:prstGeom>
          <a:noFill/>
          <a:ln w="9525">
            <a:noFill/>
            <a:miter lim="800000"/>
            <a:headEnd/>
            <a:tailEnd/>
          </a:ln>
        </p:spPr>
      </p:pic>
      <p:sp>
        <p:nvSpPr>
          <p:cNvPr id="21506" name="Text Box 3"/>
          <p:cNvSpPr txBox="1">
            <a:spLocks noChangeArrowheads="1"/>
          </p:cNvSpPr>
          <p:nvPr/>
        </p:nvSpPr>
        <p:spPr bwMode="auto">
          <a:xfrm>
            <a:off x="358775" y="404813"/>
            <a:ext cx="8785225" cy="449262"/>
          </a:xfrm>
          <a:prstGeom prst="rect">
            <a:avLst/>
          </a:prstGeom>
          <a:noFill/>
          <a:ln w="9525">
            <a:noFill/>
            <a:miter lim="800000"/>
            <a:headEnd/>
            <a:tailEnd/>
          </a:ln>
        </p:spPr>
        <p:txBody>
          <a:bodyPr lIns="36195" tIns="36195" rIns="36195" bIns="36195"/>
          <a:lstStyle/>
          <a:p>
            <a:pPr algn="ctr" eaLnBrk="0" hangingPunct="0"/>
            <a:r>
              <a:rPr lang="ru-RU" sz="3000" b="1">
                <a:solidFill>
                  <a:srgbClr val="214F87"/>
                </a:solidFill>
                <a:cs typeface="Arial" charset="0"/>
              </a:rPr>
              <a:t>Структура Международной патентной классификации (МПК)</a:t>
            </a:r>
          </a:p>
          <a:p>
            <a:pPr eaLnBrk="0" hangingPunct="0"/>
            <a:endParaRPr lang="ru-RU" sz="3000" b="1">
              <a:solidFill>
                <a:srgbClr val="214F87"/>
              </a:solidFill>
              <a:cs typeface="Arial" charset="0"/>
            </a:endParaRPr>
          </a:p>
        </p:txBody>
      </p:sp>
      <p:sp>
        <p:nvSpPr>
          <p:cNvPr id="21507" name="WordArt 53"/>
          <p:cNvSpPr>
            <a:spLocks noChangeArrowheads="1" noChangeShapeType="1" noTextEdit="1"/>
          </p:cNvSpPr>
          <p:nvPr/>
        </p:nvSpPr>
        <p:spPr bwMode="auto">
          <a:xfrm>
            <a:off x="8748713" y="6381750"/>
            <a:ext cx="185737" cy="342900"/>
          </a:xfrm>
          <a:prstGeom prst="rect">
            <a:avLst/>
          </a:prstGeom>
        </p:spPr>
        <p:txBody>
          <a:bodyPr wrap="none" fromWordArt="1">
            <a:prstTxWarp prst="textPlain">
              <a:avLst>
                <a:gd name="adj" fmla="val 50000"/>
              </a:avLst>
            </a:prstTxWarp>
          </a:bodyPr>
          <a:lstStyle/>
          <a:p>
            <a:pPr algn="ctr"/>
            <a:r>
              <a:rPr lang="ru-RU" sz="3600" kern="10">
                <a:ln w="19050">
                  <a:solidFill>
                    <a:srgbClr val="969696"/>
                  </a:solidFill>
                  <a:round/>
                  <a:headEnd/>
                  <a:tailEnd/>
                </a:ln>
                <a:solidFill>
                  <a:srgbClr val="333399"/>
                </a:solidFill>
                <a:latin typeface="Arial"/>
                <a:cs typeface="Arial"/>
              </a:rPr>
              <a:t>9</a:t>
            </a:r>
          </a:p>
        </p:txBody>
      </p:sp>
    </p:spTree>
  </p:cSld>
  <p:clrMapOvr>
    <a:masterClrMapping/>
  </p:clrMapOvr>
</p:sld>
</file>

<file path=ppt/theme/theme1.xml><?xml version="1.0" encoding="utf-8"?>
<a:theme xmlns:a="http://schemas.openxmlformats.org/drawingml/2006/main" name="Тема Office">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3547</TotalTime>
  <Words>1485</Words>
  <Application>Microsoft Office PowerPoint</Application>
  <PresentationFormat>Экран (4:3)</PresentationFormat>
  <Paragraphs>254</Paragraphs>
  <Slides>34</Slides>
  <Notes>0</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7</vt:i4>
      </vt:variant>
      <vt:variant>
        <vt:lpstr>Внедренные серверы OLE</vt:lpstr>
      </vt:variant>
      <vt:variant>
        <vt:i4>1</vt:i4>
      </vt:variant>
      <vt:variant>
        <vt:lpstr>Заголовки слайдов</vt:lpstr>
      </vt:variant>
      <vt:variant>
        <vt:i4>34</vt:i4>
      </vt:variant>
    </vt:vector>
  </HeadingPairs>
  <TitlesOfParts>
    <vt:vector size="47" baseType="lpstr">
      <vt:lpstr>Arial</vt:lpstr>
      <vt:lpstr>Calibri</vt:lpstr>
      <vt:lpstr>Wingdings</vt:lpstr>
      <vt:lpstr>Times New Roman</vt:lpstr>
      <vt:lpstr>Candara</vt:lpstr>
      <vt:lpstr>Тема Office</vt:lpstr>
      <vt:lpstr>Тема Office</vt:lpstr>
      <vt:lpstr>Тема Office</vt:lpstr>
      <vt:lpstr>Тема Office</vt:lpstr>
      <vt:lpstr>Тема Office</vt:lpstr>
      <vt:lpstr>Тема Office</vt:lpstr>
      <vt:lpstr>Тема Office</vt:lpstr>
      <vt:lpstr>Документ</vt:lpstr>
      <vt:lpstr>Воронежский государственный  технический университет</vt:lpstr>
      <vt:lpstr>Материалы, представляемые заявителем  </vt:lpstr>
      <vt:lpstr>ПРИЗНАКИ СПОСОБА</vt:lpstr>
      <vt:lpstr>ПРИЗНАКИ УСТРОЙСТВА</vt:lpstr>
      <vt:lpstr>ПРИЗНАКИ ВЕЩЕСТВА-СМЕСИ</vt:lpstr>
      <vt:lpstr>СТРУКТУРА ОПИСАНИЯ ИЗОБРЕТЕНИЯ</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КОНТРОЛЬНЫЕ ВОПРОСЫ  для целей облегчения поиска новых творческих идей (Алекс Осборн)</vt:lpstr>
      <vt:lpstr>Слайд 30</vt:lpstr>
      <vt:lpstr>Слайд 31</vt:lpstr>
      <vt:lpstr>Слайд 32</vt:lpstr>
      <vt:lpstr>Слайд 33</vt:lpstr>
      <vt:lpstr>СПАСИБО  ЗА ВНИМАНИЕ</vt:lpstr>
    </vt:vector>
  </TitlesOfParts>
  <Company>VGTU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Воронежский государственный  технический университет</dc:title>
  <dc:creator>Небольсин</dc:creator>
  <cp:lastModifiedBy>User</cp:lastModifiedBy>
  <cp:revision>298</cp:revision>
  <dcterms:created xsi:type="dcterms:W3CDTF">2018-07-03T07:01:52Z</dcterms:created>
  <dcterms:modified xsi:type="dcterms:W3CDTF">2018-10-03T12:04:53Z</dcterms:modified>
</cp:coreProperties>
</file>